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57" r:id="rId4"/>
    <p:sldId id="258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62" r:id="rId13"/>
    <p:sldId id="271" r:id="rId14"/>
    <p:sldId id="272" r:id="rId15"/>
    <p:sldId id="273" r:id="rId16"/>
    <p:sldId id="270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33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5" autoAdjust="0"/>
    <p:restoredTop sz="88982" autoAdjust="0"/>
  </p:normalViewPr>
  <p:slideViewPr>
    <p:cSldViewPr>
      <p:cViewPr varScale="1">
        <p:scale>
          <a:sx n="69" d="100"/>
          <a:sy n="69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228AB3-3309-46F2-A94A-8024987A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1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3.4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08985EA-59C9-48A3-BAC1-D8FD3216A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50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4B6E7-99FD-4897-9F48-00BA12543D6B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A0B5F-D408-4805-8FC9-36498A0728FE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AF907-4092-4538-BAD0-9B7C08281CF6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B23BF-095A-491F-BF29-F6BF7ABE6301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A</a:t>
            </a:r>
          </a:p>
          <a:p>
            <a:pPr marL="228600" indent="-228600" eaLnBrk="1" hangingPunct="1"/>
            <a:r>
              <a:rPr lang="en-US" sz="2400" smtClean="0"/>
              <a:t>2. B</a:t>
            </a:r>
          </a:p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A5C47-CC04-48C7-8645-EEEDE9D731C0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38FB5-189B-46E5-80C9-84FD801A738A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ED5EF-FDAF-4D52-A6AB-1A869D4F3E32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25FE0-1975-4872-A676-900A37B517EE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</a:t>
            </a:r>
          </a:p>
          <a:p>
            <a:pPr marL="228600" indent="-228600" eaLnBrk="1" hangingPunct="1"/>
            <a:r>
              <a:rPr lang="en-US" sz="2400" smtClean="0"/>
              <a:t>1. D</a:t>
            </a:r>
          </a:p>
          <a:p>
            <a:pPr marL="228600" indent="-228600" eaLnBrk="1" hangingPunct="1"/>
            <a:r>
              <a:rPr lang="en-US" sz="2400" smtClean="0"/>
              <a:t>2. C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40333-672F-44A8-9A6B-B3E6E2A7A03D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16B13-6526-49B1-807C-E468692229B7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B</a:t>
            </a:r>
          </a:p>
          <a:p>
            <a:pPr marL="228600" indent="-228600" eaLnBrk="1" hangingPunct="1"/>
            <a:r>
              <a:rPr lang="en-US" sz="2400" smtClean="0"/>
              <a:t>2. 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90D1D-B0CB-4801-BBEA-1DAE1B822F8F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FD22D-C1E1-4A33-B100-215169F48EA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0E9D5-0DF1-4BC1-A500-CAFD4E8C2F91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1AF3F-098B-4F62-8EFA-C2BF1D5C1DDC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C7B11-8E99-49F4-83B0-EF2BD42B1AE7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5DB84-1AF8-4C19-ABD4-3B358A580D4C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Statics:The Next Generation (2nd Ed.)   Mehta, Danielson, &amp; Berg   Lecture Notes for Section 3.4</a:t>
            </a:r>
          </a:p>
        </p:txBody>
      </p:sp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FB41-0AB3-4544-B6B8-796E2B81204E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F202-938E-42BB-9108-998A5DB16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BEE3-2FC7-4D5E-9FA4-C515125EE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98437-C393-45A0-BCE4-3DA8882D0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381E-B84D-4A5D-8181-FA01C05D2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94AF-BC7D-446B-995A-0F86ADC3E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F8C68-82DF-4BFA-9363-5C5A15CF0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B524-C00B-461D-8188-54395E892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FB15-CFED-4E48-9349-CAFE6B78A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21CAC-A2D2-47C1-BBF4-6CF5338E8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C8C02-D8B5-4DC9-AF37-97651F49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F4EB-B547-4F5D-80EC-522B6FB1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D8F615C-D3B4-449E-AF85-EA091D6C2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2"/>
          <p:cNvSpPr txBox="1">
            <a:spLocks noChangeArrowheads="1"/>
          </p:cNvSpPr>
          <p:nvPr/>
        </p:nvSpPr>
        <p:spPr bwMode="auto">
          <a:xfrm>
            <a:off x="457200" y="381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FF33"/>
                </a:solidFill>
              </a:rPr>
              <a:t>THREE-DIMENSIONAL FORCE SYSTEMS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724400" y="2819400"/>
            <a:ext cx="38100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171450">
              <a:spcBef>
                <a:spcPct val="20000"/>
              </a:spcBef>
              <a:buClr>
                <a:srgbClr val="66FF33"/>
              </a:buClr>
            </a:pPr>
            <a:r>
              <a:rPr lang="en-US" sz="2400" b="1" u="sng"/>
              <a:t>In-class Activities</a:t>
            </a:r>
            <a:r>
              <a:rPr lang="en-US" sz="2400" b="1"/>
              <a:t>:</a:t>
            </a:r>
            <a:endParaRPr lang="en-US" sz="2400" b="1">
              <a:solidFill>
                <a:srgbClr val="66FF33"/>
              </a:solidFill>
            </a:endParaRP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/>
              <a:t>Check Homework</a:t>
            </a: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/>
              <a:t>Reading Quiz</a:t>
            </a:r>
            <a:endParaRPr lang="en-US" sz="2400">
              <a:solidFill>
                <a:srgbClr val="66FF33"/>
              </a:solidFill>
            </a:endParaRP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/>
              <a:t>Applications </a:t>
            </a: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Equations of Equilibrium</a:t>
            </a: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/>
              <a:t>Concept Questions</a:t>
            </a: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/>
              <a:t>Group Problem Solving</a:t>
            </a:r>
          </a:p>
          <a:p>
            <a:pPr marL="342900" lvl="1" indent="-171450">
              <a:spcBef>
                <a:spcPct val="20000"/>
              </a:spcBef>
              <a:buClr>
                <a:srgbClr val="66FF33"/>
              </a:buClr>
              <a:buFontTx/>
              <a:buChar char="•"/>
            </a:pPr>
            <a:r>
              <a:rPr lang="en-US" sz="2400"/>
              <a:t>Attention Quiz</a:t>
            </a:r>
          </a:p>
        </p:txBody>
      </p:sp>
      <p:sp>
        <p:nvSpPr>
          <p:cNvPr id="15363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04800" y="838200"/>
            <a:ext cx="8458200" cy="5410200"/>
            <a:chOff x="192" y="528"/>
            <a:chExt cx="5328" cy="3408"/>
          </a:xfrm>
        </p:grpSpPr>
        <p:sp>
          <p:nvSpPr>
            <p:cNvPr id="15365" name="Text Box 14"/>
            <p:cNvSpPr txBox="1">
              <a:spLocks noChangeArrowheads="1"/>
            </p:cNvSpPr>
            <p:nvPr/>
          </p:nvSpPr>
          <p:spPr bwMode="auto">
            <a:xfrm>
              <a:off x="192" y="528"/>
              <a:ext cx="5328" cy="1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Bef>
                  <a:spcPct val="20000"/>
                </a:spcBef>
              </a:pPr>
              <a:r>
                <a:rPr lang="en-US" sz="2400" b="1" u="sng" dirty="0"/>
                <a:t>Today’s Objectives</a:t>
              </a:r>
              <a:r>
                <a:rPr lang="en-US" sz="2400" b="1" dirty="0"/>
                <a:t>:</a:t>
              </a:r>
            </a:p>
            <a:p>
              <a:pPr marL="285750" indent="-285750">
                <a:spcBef>
                  <a:spcPct val="20000"/>
                </a:spcBef>
              </a:pPr>
              <a:r>
                <a:rPr lang="en-US" sz="2400" dirty="0"/>
                <a:t>Students will be able to solve 3-D particle equilibrium problems by </a:t>
              </a:r>
            </a:p>
            <a:p>
              <a:pPr marL="285750" indent="-285750">
                <a:spcBef>
                  <a:spcPct val="20000"/>
                </a:spcBef>
              </a:pPr>
              <a:r>
                <a:rPr lang="en-US" sz="2400" dirty="0"/>
                <a:t>a) Drawing a 3-D free body diagram, and,</a:t>
              </a:r>
            </a:p>
            <a:p>
              <a:pPr marL="285750" indent="-285750">
                <a:spcBef>
                  <a:spcPct val="20000"/>
                </a:spcBef>
              </a:pPr>
              <a:r>
                <a:rPr lang="en-US" sz="2400" dirty="0"/>
                <a:t>b) Applying the three scalar equations (based on one vector equation) of equilibrium.</a:t>
              </a:r>
            </a:p>
          </p:txBody>
        </p:sp>
        <p:pic>
          <p:nvPicPr>
            <p:cNvPr id="15366" name="Picture 28" descr="CH 3 Tow Truck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064"/>
              <a:ext cx="2546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74676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B</a:t>
            </a:r>
            <a:r>
              <a:rPr lang="en-US" sz="2400"/>
              <a:t>   =  F</a:t>
            </a:r>
            <a:r>
              <a:rPr lang="en-US" sz="2400" baseline="-25000"/>
              <a:t>B </a:t>
            </a:r>
            <a:r>
              <a:rPr lang="en-US" sz="2400"/>
              <a:t>(sin 30</a:t>
            </a:r>
            <a:r>
              <a:rPr lang="en-US" sz="2400">
                <a:sym typeface="Symbol" pitchFamily="18" charset="2"/>
              </a:rPr>
              <a:t>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  +  cos 30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 j</a:t>
            </a:r>
            <a:r>
              <a:rPr lang="en-US" sz="2400">
                <a:sym typeface="Symbol" pitchFamily="18" charset="2"/>
              </a:rPr>
              <a:t>) N</a:t>
            </a:r>
          </a:p>
          <a:p>
            <a:pPr>
              <a:spcBef>
                <a:spcPct val="30000"/>
              </a:spcBef>
            </a:pPr>
            <a:r>
              <a:rPr lang="en-US" sz="2400">
                <a:sym typeface="Symbol" pitchFamily="18" charset="2"/>
              </a:rPr>
              <a:t>        = {0</a:t>
            </a:r>
            <a:r>
              <a:rPr lang="en-US" sz="2400" b="1">
                <a:sym typeface="Symbol" pitchFamily="18" charset="2"/>
              </a:rPr>
              <a:t>.</a:t>
            </a:r>
            <a:r>
              <a:rPr lang="en-US" sz="2400">
                <a:sym typeface="Symbol" pitchFamily="18" charset="2"/>
              </a:rPr>
              <a:t>5 F</a:t>
            </a:r>
            <a:r>
              <a:rPr lang="en-US" sz="2400" baseline="-25000">
                <a:sym typeface="Symbol" pitchFamily="18" charset="2"/>
              </a:rPr>
              <a:t>B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 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2400">
                <a:sym typeface="Symbol" pitchFamily="18" charset="2"/>
              </a:rPr>
              <a:t>0</a:t>
            </a:r>
            <a:r>
              <a:rPr lang="en-US" sz="2400" b="1">
                <a:sym typeface="Symbol" pitchFamily="18" charset="2"/>
              </a:rPr>
              <a:t>.</a:t>
            </a:r>
            <a:r>
              <a:rPr lang="en-US" sz="2400">
                <a:sym typeface="Symbol" pitchFamily="18" charset="2"/>
              </a:rPr>
              <a:t>866 F</a:t>
            </a:r>
            <a:r>
              <a:rPr lang="en-US" sz="2400" baseline="-25000">
                <a:sym typeface="Symbol" pitchFamily="18" charset="2"/>
              </a:rPr>
              <a:t>B 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</a:t>
            </a:r>
            <a:r>
              <a:rPr lang="en-US" sz="2400">
                <a:sym typeface="Symbol" pitchFamily="18" charset="2"/>
              </a:rPr>
              <a:t>} N</a:t>
            </a:r>
          </a:p>
          <a:p>
            <a:pPr>
              <a:spcBef>
                <a:spcPct val="3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C</a:t>
            </a:r>
            <a:r>
              <a:rPr lang="en-US" sz="2400"/>
              <a:t>  = </a:t>
            </a:r>
            <a:r>
              <a:rPr lang="en-US" sz="2400">
                <a:sym typeface="Symbol" pitchFamily="18" charset="2"/>
              </a:rPr>
              <a:t>– </a:t>
            </a:r>
            <a:r>
              <a:rPr lang="en-US" sz="2400"/>
              <a:t>F</a:t>
            </a:r>
            <a:r>
              <a:rPr lang="en-US" sz="2400" baseline="-25000"/>
              <a:t>C 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  N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57200" y="4953000"/>
            <a:ext cx="65595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D</a:t>
            </a:r>
            <a:r>
              <a:rPr lang="en-US" sz="2400"/>
              <a:t>   = F</a:t>
            </a:r>
            <a:r>
              <a:rPr lang="en-US" sz="2400" baseline="-25000"/>
              <a:t>D </a:t>
            </a:r>
            <a:r>
              <a:rPr lang="en-US" sz="2400"/>
              <a:t>(</a:t>
            </a:r>
            <a:r>
              <a:rPr lang="en-US" sz="2400" b="1" i="1">
                <a:solidFill>
                  <a:srgbClr val="FFFF00"/>
                </a:solidFill>
              </a:rPr>
              <a:t>r</a:t>
            </a:r>
            <a:r>
              <a:rPr lang="en-US" sz="2400" b="1" i="1" baseline="-25000">
                <a:solidFill>
                  <a:srgbClr val="FFFF00"/>
                </a:solidFill>
              </a:rPr>
              <a:t>AD </a:t>
            </a:r>
            <a:r>
              <a:rPr lang="en-US" sz="2400"/>
              <a:t>/r</a:t>
            </a:r>
            <a:r>
              <a:rPr lang="en-US" sz="2400" baseline="-25000"/>
              <a:t>AD</a:t>
            </a:r>
            <a:r>
              <a:rPr lang="en-US" sz="2400"/>
              <a:t>) </a:t>
            </a:r>
          </a:p>
          <a:p>
            <a:pPr>
              <a:spcBef>
                <a:spcPct val="30000"/>
              </a:spcBef>
            </a:pPr>
            <a:r>
              <a:rPr lang="en-US" sz="2400"/>
              <a:t>        = F</a:t>
            </a:r>
            <a:r>
              <a:rPr lang="en-US" sz="2400" baseline="-25000"/>
              <a:t>D </a:t>
            </a:r>
            <a:r>
              <a:rPr lang="en-US" sz="2400"/>
              <a:t>{ (1</a:t>
            </a:r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–</a:t>
            </a:r>
            <a:r>
              <a:rPr lang="en-US" sz="2400"/>
              <a:t> 2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  +  2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) </a:t>
            </a:r>
            <a:r>
              <a:rPr lang="en-US" sz="2400" b="1"/>
              <a:t>/ </a:t>
            </a:r>
            <a:r>
              <a:rPr lang="en-US" sz="2400"/>
              <a:t>(1</a:t>
            </a:r>
            <a:r>
              <a:rPr lang="en-US" sz="2400" baseline="30000"/>
              <a:t>2</a:t>
            </a:r>
            <a:r>
              <a:rPr lang="en-US" sz="2400"/>
              <a:t>  +  2</a:t>
            </a:r>
            <a:r>
              <a:rPr lang="en-US" sz="2400" baseline="30000"/>
              <a:t>2</a:t>
            </a:r>
            <a:r>
              <a:rPr lang="en-US" sz="2400"/>
              <a:t>  +  2</a:t>
            </a:r>
            <a:r>
              <a:rPr lang="en-US" sz="2400" baseline="30000"/>
              <a:t>2</a:t>
            </a:r>
            <a:r>
              <a:rPr lang="en-US" sz="2400"/>
              <a:t>)</a:t>
            </a:r>
            <a:r>
              <a:rPr lang="en-US" sz="2400" baseline="30000">
                <a:cs typeface="Times New Roman" pitchFamily="18" charset="0"/>
              </a:rPr>
              <a:t>½ </a:t>
            </a:r>
            <a:r>
              <a:rPr lang="en-US" sz="2400">
                <a:cs typeface="Times New Roman" pitchFamily="18" charset="0"/>
              </a:rPr>
              <a:t> } N</a:t>
            </a:r>
          </a:p>
          <a:p>
            <a:pPr>
              <a:spcBef>
                <a:spcPct val="30000"/>
              </a:spcBef>
            </a:pPr>
            <a:r>
              <a:rPr lang="en-US" sz="2400"/>
              <a:t>        = { 0</a:t>
            </a:r>
            <a:r>
              <a:rPr lang="en-US" sz="2400" b="1"/>
              <a:t>.</a:t>
            </a:r>
            <a:r>
              <a:rPr lang="en-US" sz="2400"/>
              <a:t>333 F</a:t>
            </a:r>
            <a:r>
              <a:rPr lang="en-US" sz="2400" baseline="-25000"/>
              <a:t>D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–</a:t>
            </a:r>
            <a:r>
              <a:rPr lang="en-US" sz="2400"/>
              <a:t> 0</a:t>
            </a:r>
            <a:r>
              <a:rPr lang="en-US" sz="2400" b="1"/>
              <a:t>.</a:t>
            </a:r>
            <a:r>
              <a:rPr lang="en-US" sz="2400"/>
              <a:t>667 F</a:t>
            </a:r>
            <a:r>
              <a:rPr lang="en-US" sz="2400" baseline="-25000"/>
              <a:t>D 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  +  0</a:t>
            </a:r>
            <a:r>
              <a:rPr lang="en-US" sz="2400" b="1"/>
              <a:t>.</a:t>
            </a:r>
            <a:r>
              <a:rPr lang="en-US" sz="2400"/>
              <a:t>667 F</a:t>
            </a:r>
            <a:r>
              <a:rPr lang="en-US" sz="2400" baseline="-25000"/>
              <a:t>D  </a:t>
            </a:r>
            <a:r>
              <a:rPr lang="en-US" sz="2400" b="1" i="1">
                <a:solidFill>
                  <a:srgbClr val="FFFF00"/>
                </a:solidFill>
              </a:rPr>
              <a:t>k </a:t>
            </a:r>
            <a:r>
              <a:rPr lang="en-US" sz="2400"/>
              <a:t>} N</a:t>
            </a:r>
          </a:p>
        </p:txBody>
      </p:sp>
      <p:sp>
        <p:nvSpPr>
          <p:cNvPr id="33795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609600" y="838200"/>
            <a:ext cx="7772400" cy="2538413"/>
            <a:chOff x="336" y="528"/>
            <a:chExt cx="4896" cy="1599"/>
          </a:xfrm>
        </p:grpSpPr>
        <p:sp>
          <p:nvSpPr>
            <p:cNvPr id="33799" name="Arc 55"/>
            <p:cNvSpPr>
              <a:spLocks/>
            </p:cNvSpPr>
            <p:nvPr/>
          </p:nvSpPr>
          <p:spPr bwMode="auto">
            <a:xfrm flipV="1">
              <a:off x="4176" y="1344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Text Box 5"/>
            <p:cNvSpPr txBox="1">
              <a:spLocks noChangeArrowheads="1"/>
            </p:cNvSpPr>
            <p:nvPr/>
          </p:nvSpPr>
          <p:spPr bwMode="auto">
            <a:xfrm>
              <a:off x="2736" y="528"/>
              <a:ext cx="11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FFFF"/>
                  </a:solidFill>
                </a:rPr>
                <a:t>   FBD at  A</a:t>
              </a:r>
            </a:p>
          </p:txBody>
        </p:sp>
        <p:pic>
          <p:nvPicPr>
            <p:cNvPr id="33801" name="Picture 12" descr="CH 3 Example #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576"/>
              <a:ext cx="2354" cy="1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2" name="Line 57"/>
            <p:cNvSpPr>
              <a:spLocks noChangeShapeType="1"/>
            </p:cNvSpPr>
            <p:nvPr/>
          </p:nvSpPr>
          <p:spPr bwMode="auto">
            <a:xfrm flipV="1">
              <a:off x="3936" y="912"/>
              <a:ext cx="576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3" name="Text Box 58"/>
            <p:cNvSpPr txBox="1">
              <a:spLocks noChangeArrowheads="1"/>
            </p:cNvSpPr>
            <p:nvPr/>
          </p:nvSpPr>
          <p:spPr bwMode="auto">
            <a:xfrm>
              <a:off x="4272" y="67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</a:t>
              </a:r>
              <a:r>
                <a:rPr lang="en-US" sz="1800" b="1" baseline="-25000"/>
                <a:t>C</a:t>
              </a:r>
            </a:p>
          </p:txBody>
        </p:sp>
        <p:sp>
          <p:nvSpPr>
            <p:cNvPr id="33804" name="Line 57"/>
            <p:cNvSpPr>
              <a:spLocks noChangeShapeType="1"/>
            </p:cNvSpPr>
            <p:nvPr/>
          </p:nvSpPr>
          <p:spPr bwMode="auto">
            <a:xfrm flipH="1" flipV="1">
              <a:off x="3312" y="960"/>
              <a:ext cx="576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5" name="Text Box 58"/>
            <p:cNvSpPr txBox="1">
              <a:spLocks noChangeArrowheads="1"/>
            </p:cNvSpPr>
            <p:nvPr/>
          </p:nvSpPr>
          <p:spPr bwMode="auto">
            <a:xfrm>
              <a:off x="3264" y="72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</a:t>
              </a:r>
              <a:r>
                <a:rPr lang="en-US" sz="1800" b="1" baseline="-25000"/>
                <a:t>D</a:t>
              </a:r>
            </a:p>
          </p:txBody>
        </p:sp>
        <p:sp>
          <p:nvSpPr>
            <p:cNvPr id="33806" name="Line 105"/>
            <p:cNvSpPr>
              <a:spLocks noChangeShapeType="1"/>
            </p:cNvSpPr>
            <p:nvPr/>
          </p:nvSpPr>
          <p:spPr bwMode="auto">
            <a:xfrm>
              <a:off x="3936" y="1392"/>
              <a:ext cx="0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7" name="Text Box 58"/>
            <p:cNvSpPr txBox="1">
              <a:spLocks noChangeArrowheads="1"/>
            </p:cNvSpPr>
            <p:nvPr/>
          </p:nvSpPr>
          <p:spPr bwMode="auto">
            <a:xfrm>
              <a:off x="3744" y="1344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A</a:t>
              </a:r>
              <a:endParaRPr lang="en-US" sz="1600" b="1" baseline="-25000"/>
            </a:p>
          </p:txBody>
        </p:sp>
        <p:sp>
          <p:nvSpPr>
            <p:cNvPr id="33808" name="Text Box 58"/>
            <p:cNvSpPr txBox="1">
              <a:spLocks noChangeArrowheads="1"/>
            </p:cNvSpPr>
            <p:nvPr/>
          </p:nvSpPr>
          <p:spPr bwMode="auto">
            <a:xfrm>
              <a:off x="3744" y="1872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600 N</a:t>
              </a:r>
            </a:p>
          </p:txBody>
        </p:sp>
        <p:sp>
          <p:nvSpPr>
            <p:cNvPr id="33809" name="Line 27"/>
            <p:cNvSpPr>
              <a:spLocks noChangeShapeType="1"/>
            </p:cNvSpPr>
            <p:nvPr/>
          </p:nvSpPr>
          <p:spPr bwMode="auto">
            <a:xfrm>
              <a:off x="3936" y="672"/>
              <a:ext cx="0" cy="62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0" name="Line 28"/>
            <p:cNvSpPr>
              <a:spLocks noChangeShapeType="1"/>
            </p:cNvSpPr>
            <p:nvPr/>
          </p:nvSpPr>
          <p:spPr bwMode="auto">
            <a:xfrm flipH="1">
              <a:off x="3984" y="1344"/>
              <a:ext cx="9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1" name="Text Box 29"/>
            <p:cNvSpPr txBox="1">
              <a:spLocks noChangeArrowheads="1"/>
            </p:cNvSpPr>
            <p:nvPr/>
          </p:nvSpPr>
          <p:spPr bwMode="auto">
            <a:xfrm>
              <a:off x="3936" y="52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z</a:t>
              </a:r>
            </a:p>
          </p:txBody>
        </p:sp>
        <p:sp>
          <p:nvSpPr>
            <p:cNvPr id="33812" name="Text Box 30"/>
            <p:cNvSpPr txBox="1">
              <a:spLocks noChangeArrowheads="1"/>
            </p:cNvSpPr>
            <p:nvPr/>
          </p:nvSpPr>
          <p:spPr bwMode="auto">
            <a:xfrm>
              <a:off x="4896" y="129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y</a:t>
              </a:r>
            </a:p>
          </p:txBody>
        </p:sp>
        <p:sp>
          <p:nvSpPr>
            <p:cNvPr id="33813" name="Line 31"/>
            <p:cNvSpPr>
              <a:spLocks noChangeShapeType="1"/>
            </p:cNvSpPr>
            <p:nvPr/>
          </p:nvSpPr>
          <p:spPr bwMode="auto">
            <a:xfrm flipH="1">
              <a:off x="3120" y="1344"/>
              <a:ext cx="7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4" name="Text Box 32"/>
            <p:cNvSpPr txBox="1">
              <a:spLocks noChangeArrowheads="1"/>
            </p:cNvSpPr>
            <p:nvPr/>
          </p:nvSpPr>
          <p:spPr bwMode="auto">
            <a:xfrm>
              <a:off x="4224" y="129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30</a:t>
              </a:r>
              <a:r>
                <a:rPr lang="en-US" sz="1600">
                  <a:cs typeface="Times New Roman" pitchFamily="18" charset="0"/>
                </a:rPr>
                <a:t>˚</a:t>
              </a:r>
            </a:p>
          </p:txBody>
        </p:sp>
        <p:sp>
          <p:nvSpPr>
            <p:cNvPr id="33815" name="Line 40"/>
            <p:cNvSpPr>
              <a:spLocks noChangeShapeType="1"/>
            </p:cNvSpPr>
            <p:nvPr/>
          </p:nvSpPr>
          <p:spPr bwMode="auto">
            <a:xfrm flipH="1">
              <a:off x="3408" y="1344"/>
              <a:ext cx="528" cy="38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6" name="Line 41"/>
            <p:cNvSpPr>
              <a:spLocks noChangeShapeType="1"/>
            </p:cNvSpPr>
            <p:nvPr/>
          </p:nvSpPr>
          <p:spPr bwMode="auto">
            <a:xfrm flipH="1">
              <a:off x="3120" y="960"/>
              <a:ext cx="19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7" name="Line 42"/>
            <p:cNvSpPr>
              <a:spLocks noChangeShapeType="1"/>
            </p:cNvSpPr>
            <p:nvPr/>
          </p:nvSpPr>
          <p:spPr bwMode="auto">
            <a:xfrm flipH="1">
              <a:off x="3024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8" name="Line 43"/>
            <p:cNvSpPr>
              <a:spLocks noChangeShapeType="1"/>
            </p:cNvSpPr>
            <p:nvPr/>
          </p:nvSpPr>
          <p:spPr bwMode="auto">
            <a:xfrm flipH="1">
              <a:off x="3216" y="1344"/>
              <a:ext cx="288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9" name="Line 44"/>
            <p:cNvSpPr>
              <a:spLocks noChangeShapeType="1"/>
            </p:cNvSpPr>
            <p:nvPr/>
          </p:nvSpPr>
          <p:spPr bwMode="auto">
            <a:xfrm flipH="1">
              <a:off x="3024" y="1440"/>
              <a:ext cx="72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0" name="Line 47"/>
            <p:cNvSpPr>
              <a:spLocks noChangeShapeType="1"/>
            </p:cNvSpPr>
            <p:nvPr/>
          </p:nvSpPr>
          <p:spPr bwMode="auto">
            <a:xfrm>
              <a:off x="3696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1" name="Line 48"/>
            <p:cNvSpPr>
              <a:spLocks noChangeShapeType="1"/>
            </p:cNvSpPr>
            <p:nvPr/>
          </p:nvSpPr>
          <p:spPr bwMode="auto">
            <a:xfrm flipV="1">
              <a:off x="4416" y="1344"/>
              <a:ext cx="24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2" name="Line 57"/>
            <p:cNvSpPr>
              <a:spLocks noChangeShapeType="1"/>
            </p:cNvSpPr>
            <p:nvPr/>
          </p:nvSpPr>
          <p:spPr bwMode="auto">
            <a:xfrm>
              <a:off x="3984" y="1344"/>
              <a:ext cx="528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3" name="Oval 33"/>
            <p:cNvSpPr>
              <a:spLocks noChangeArrowheads="1"/>
            </p:cNvSpPr>
            <p:nvPr/>
          </p:nvSpPr>
          <p:spPr bwMode="auto">
            <a:xfrm>
              <a:off x="3888" y="1296"/>
              <a:ext cx="96" cy="9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Text Box 58"/>
            <p:cNvSpPr txBox="1">
              <a:spLocks noChangeArrowheads="1"/>
            </p:cNvSpPr>
            <p:nvPr/>
          </p:nvSpPr>
          <p:spPr bwMode="auto">
            <a:xfrm>
              <a:off x="4416" y="153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</a:t>
              </a:r>
              <a:r>
                <a:rPr lang="en-US" sz="1800" b="1" baseline="-25000"/>
                <a:t>B</a:t>
              </a:r>
            </a:p>
          </p:txBody>
        </p:sp>
        <p:sp>
          <p:nvSpPr>
            <p:cNvPr id="33825" name="Text Box 56"/>
            <p:cNvSpPr txBox="1">
              <a:spLocks noChangeArrowheads="1"/>
            </p:cNvSpPr>
            <p:nvPr/>
          </p:nvSpPr>
          <p:spPr bwMode="auto">
            <a:xfrm>
              <a:off x="3312" y="168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x</a:t>
              </a:r>
            </a:p>
          </p:txBody>
        </p:sp>
        <p:sp>
          <p:nvSpPr>
            <p:cNvPr id="33826" name="Rectangle 57"/>
            <p:cNvSpPr>
              <a:spLocks noChangeArrowheads="1"/>
            </p:cNvSpPr>
            <p:nvPr/>
          </p:nvSpPr>
          <p:spPr bwMode="auto">
            <a:xfrm>
              <a:off x="3024" y="12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 m</a:t>
              </a:r>
            </a:p>
          </p:txBody>
        </p:sp>
        <p:sp>
          <p:nvSpPr>
            <p:cNvPr id="33827" name="Rectangle 58"/>
            <p:cNvSpPr>
              <a:spLocks noChangeArrowheads="1"/>
            </p:cNvSpPr>
            <p:nvPr/>
          </p:nvSpPr>
          <p:spPr bwMode="auto">
            <a:xfrm>
              <a:off x="3360" y="139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2 m</a:t>
              </a:r>
            </a:p>
          </p:txBody>
        </p:sp>
        <p:sp>
          <p:nvSpPr>
            <p:cNvPr id="33828" name="Rectangle 61"/>
            <p:cNvSpPr>
              <a:spLocks noChangeArrowheads="1"/>
            </p:cNvSpPr>
            <p:nvPr/>
          </p:nvSpPr>
          <p:spPr bwMode="auto">
            <a:xfrm>
              <a:off x="3072" y="10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2 m</a:t>
              </a:r>
            </a:p>
          </p:txBody>
        </p:sp>
        <p:sp>
          <p:nvSpPr>
            <p:cNvPr id="33829" name="Line 62"/>
            <p:cNvSpPr>
              <a:spLocks noChangeShapeType="1"/>
            </p:cNvSpPr>
            <p:nvPr/>
          </p:nvSpPr>
          <p:spPr bwMode="auto">
            <a:xfrm flipV="1">
              <a:off x="4512" y="768"/>
              <a:ext cx="192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798" name="Text Box 1026"/>
          <p:cNvSpPr txBox="1">
            <a:spLocks noChangeArrowheads="1"/>
          </p:cNvSpPr>
          <p:nvPr/>
        </p:nvSpPr>
        <p:spPr bwMode="auto">
          <a:xfrm>
            <a:off x="2667000" y="3810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EXAMPLE  II</a:t>
            </a:r>
            <a:r>
              <a:rPr lang="en-US" sz="2400">
                <a:solidFill>
                  <a:srgbClr val="66FF33"/>
                </a:solidFill>
              </a:rPr>
              <a:t> </a:t>
            </a:r>
            <a:r>
              <a:rPr lang="en-US" sz="2400"/>
              <a:t>(continued)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  <p:bldP spid="624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84899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sym typeface="Symbol" pitchFamily="18" charset="2"/>
              </a:rPr>
              <a:t>Solving the three simultaneous equations yields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sym typeface="Symbol" pitchFamily="18" charset="2"/>
              </a:rPr>
              <a:t>    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F</a:t>
            </a:r>
            <a:r>
              <a:rPr lang="en-US" sz="2400" baseline="-25000">
                <a:solidFill>
                  <a:srgbClr val="00FFFF"/>
                </a:solidFill>
                <a:sym typeface="Symbol" pitchFamily="18" charset="2"/>
              </a:rPr>
              <a:t>C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 = 646 N  (since it is positive, it is as assumed, e.g., in tension)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    F</a:t>
            </a:r>
            <a:r>
              <a:rPr lang="en-US" sz="2400" baseline="-25000">
                <a:solidFill>
                  <a:srgbClr val="00FFFF"/>
                </a:solidFill>
                <a:sym typeface="Symbol" pitchFamily="18" charset="2"/>
              </a:rPr>
              <a:t>D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 = 900 N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    F</a:t>
            </a:r>
            <a:r>
              <a:rPr lang="en-US" sz="2400" baseline="-25000">
                <a:solidFill>
                  <a:srgbClr val="00FFFF"/>
                </a:solidFill>
                <a:sym typeface="Symbol" pitchFamily="18" charset="2"/>
              </a:rPr>
              <a:t>B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 = 693 N</a:t>
            </a:r>
          </a:p>
        </p:txBody>
      </p:sp>
      <p:grpSp>
        <p:nvGrpSpPr>
          <p:cNvPr id="35844" name="Group 40"/>
          <p:cNvGrpSpPr>
            <a:grpSpLocks/>
          </p:cNvGrpSpPr>
          <p:nvPr/>
        </p:nvGrpSpPr>
        <p:grpSpPr bwMode="auto">
          <a:xfrm>
            <a:off x="457200" y="928688"/>
            <a:ext cx="8305800" cy="2881312"/>
            <a:chOff x="457200" y="609601"/>
            <a:chExt cx="8305800" cy="2881314"/>
          </a:xfrm>
        </p:grpSpPr>
        <p:sp>
          <p:nvSpPr>
            <p:cNvPr id="35846" name="Text Box 22"/>
            <p:cNvSpPr txBox="1">
              <a:spLocks noChangeArrowheads="1"/>
            </p:cNvSpPr>
            <p:nvPr/>
          </p:nvSpPr>
          <p:spPr bwMode="auto">
            <a:xfrm>
              <a:off x="8229600" y="1905000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y</a:t>
              </a:r>
            </a:p>
          </p:txBody>
        </p:sp>
        <p:grpSp>
          <p:nvGrpSpPr>
            <p:cNvPr id="35847" name="Group 39"/>
            <p:cNvGrpSpPr>
              <a:grpSpLocks/>
            </p:cNvGrpSpPr>
            <p:nvPr/>
          </p:nvGrpSpPr>
          <p:grpSpPr bwMode="auto">
            <a:xfrm>
              <a:off x="457200" y="609601"/>
              <a:ext cx="8153400" cy="2881314"/>
              <a:chOff x="457200" y="609601"/>
              <a:chExt cx="8153400" cy="2881314"/>
            </a:xfrm>
          </p:grpSpPr>
          <p:sp>
            <p:nvSpPr>
              <p:cNvPr id="35848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747715"/>
                <a:ext cx="5029200" cy="2492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Now equate the respective </a:t>
                </a:r>
                <a:r>
                  <a:rPr lang="en-US" sz="2400" b="1" i="1">
                    <a:solidFill>
                      <a:srgbClr val="FFFF00"/>
                    </a:solidFill>
                  </a:rPr>
                  <a:t>i</a:t>
                </a:r>
                <a:r>
                  <a:rPr lang="en-US" sz="2400"/>
                  <a:t> , </a:t>
                </a:r>
                <a:r>
                  <a:rPr lang="en-US" sz="2400" b="1" i="1">
                    <a:solidFill>
                      <a:srgbClr val="FFFF00"/>
                    </a:solidFill>
                  </a:rPr>
                  <a:t>j</a:t>
                </a:r>
                <a:r>
                  <a:rPr lang="en-US" sz="2400"/>
                  <a:t> , </a:t>
                </a:r>
                <a:r>
                  <a:rPr lang="en-US" sz="2400" b="1" i="1">
                    <a:solidFill>
                      <a:srgbClr val="FFFF00"/>
                    </a:solidFill>
                  </a:rPr>
                  <a:t>k</a:t>
                </a:r>
                <a:r>
                  <a:rPr lang="en-US" sz="2400"/>
                  <a:t> components to zero.</a:t>
                </a:r>
              </a:p>
              <a:p>
                <a:pPr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en-US" sz="2400">
                    <a:sym typeface="Symbol" pitchFamily="18" charset="2"/>
                  </a:rPr>
                  <a:t> F</a:t>
                </a:r>
                <a:r>
                  <a:rPr lang="en-US" sz="2400" baseline="-25000">
                    <a:sym typeface="Symbol" pitchFamily="18" charset="2"/>
                  </a:rPr>
                  <a:t>x</a:t>
                </a:r>
                <a:r>
                  <a:rPr lang="en-US" sz="2400">
                    <a:sym typeface="Symbol" pitchFamily="18" charset="2"/>
                  </a:rPr>
                  <a:t> = 0.5 F</a:t>
                </a:r>
                <a:r>
                  <a:rPr lang="en-US" sz="2400" baseline="-25000">
                    <a:sym typeface="Symbol" pitchFamily="18" charset="2"/>
                  </a:rPr>
                  <a:t>B</a:t>
                </a:r>
                <a:r>
                  <a:rPr lang="en-US" sz="2400">
                    <a:sym typeface="Symbol" pitchFamily="18" charset="2"/>
                  </a:rPr>
                  <a:t> </a:t>
                </a:r>
                <a:r>
                  <a:rPr lang="en-US" sz="2400">
                    <a:cs typeface="Times New Roman" pitchFamily="18" charset="0"/>
                    <a:sym typeface="Symbol" pitchFamily="18" charset="2"/>
                  </a:rPr>
                  <a:t>– </a:t>
                </a:r>
                <a:r>
                  <a:rPr lang="en-US" sz="2400">
                    <a:sym typeface="Symbol" pitchFamily="18" charset="2"/>
                  </a:rPr>
                  <a:t>F</a:t>
                </a:r>
                <a:r>
                  <a:rPr lang="en-US" sz="2400" baseline="-25000">
                    <a:sym typeface="Symbol" pitchFamily="18" charset="2"/>
                  </a:rPr>
                  <a:t>C</a:t>
                </a:r>
                <a:r>
                  <a:rPr lang="en-US" sz="2400">
                    <a:sym typeface="Symbol" pitchFamily="18" charset="2"/>
                  </a:rPr>
                  <a:t> </a:t>
                </a:r>
                <a:r>
                  <a:rPr lang="en-US" sz="2400">
                    <a:cs typeface="Times New Roman" pitchFamily="18" charset="0"/>
                    <a:sym typeface="Symbol" pitchFamily="18" charset="2"/>
                  </a:rPr>
                  <a:t>+ </a:t>
                </a:r>
                <a:r>
                  <a:rPr lang="en-US" sz="2400">
                    <a:sym typeface="Symbol" pitchFamily="18" charset="2"/>
                  </a:rPr>
                  <a:t>0</a:t>
                </a:r>
                <a:r>
                  <a:rPr lang="en-US" sz="2400" b="1">
                    <a:sym typeface="Symbol" pitchFamily="18" charset="2"/>
                  </a:rPr>
                  <a:t>.</a:t>
                </a:r>
                <a:r>
                  <a:rPr lang="en-US" sz="2400">
                    <a:sym typeface="Symbol" pitchFamily="18" charset="2"/>
                  </a:rPr>
                  <a:t>333 F</a:t>
                </a:r>
                <a:r>
                  <a:rPr lang="en-US" sz="2400" baseline="-25000">
                    <a:sym typeface="Symbol" pitchFamily="18" charset="2"/>
                  </a:rPr>
                  <a:t>D </a:t>
                </a:r>
                <a:r>
                  <a:rPr lang="en-US" sz="2400">
                    <a:sym typeface="Symbol" pitchFamily="18" charset="2"/>
                  </a:rPr>
                  <a:t>=  0</a:t>
                </a:r>
              </a:p>
              <a:p>
                <a:pPr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en-US" sz="2400">
                    <a:sym typeface="Symbol" pitchFamily="18" charset="2"/>
                  </a:rPr>
                  <a:t> F</a:t>
                </a:r>
                <a:r>
                  <a:rPr lang="en-US" sz="2400" baseline="-25000">
                    <a:sym typeface="Symbol" pitchFamily="18" charset="2"/>
                  </a:rPr>
                  <a:t>y</a:t>
                </a:r>
                <a:r>
                  <a:rPr lang="en-US" sz="2400">
                    <a:sym typeface="Symbol" pitchFamily="18" charset="2"/>
                  </a:rPr>
                  <a:t> = 0.866 F</a:t>
                </a:r>
                <a:r>
                  <a:rPr lang="en-US" sz="2400" baseline="-25000">
                    <a:sym typeface="Symbol" pitchFamily="18" charset="2"/>
                  </a:rPr>
                  <a:t>B</a:t>
                </a:r>
                <a:r>
                  <a:rPr lang="en-US" sz="2400">
                    <a:sym typeface="Symbol" pitchFamily="18" charset="2"/>
                  </a:rPr>
                  <a:t> – 0</a:t>
                </a:r>
                <a:r>
                  <a:rPr lang="en-US" sz="2400" b="1">
                    <a:sym typeface="Symbol" pitchFamily="18" charset="2"/>
                  </a:rPr>
                  <a:t>.</a:t>
                </a:r>
                <a:r>
                  <a:rPr lang="en-US" sz="2400">
                    <a:sym typeface="Symbol" pitchFamily="18" charset="2"/>
                  </a:rPr>
                  <a:t>667 F</a:t>
                </a:r>
                <a:r>
                  <a:rPr lang="en-US" sz="2400" baseline="-25000">
                    <a:sym typeface="Symbol" pitchFamily="18" charset="2"/>
                  </a:rPr>
                  <a:t>D</a:t>
                </a:r>
                <a:r>
                  <a:rPr lang="en-US" sz="2400">
                    <a:sym typeface="Symbol" pitchFamily="18" charset="2"/>
                  </a:rPr>
                  <a:t> = 0</a:t>
                </a:r>
              </a:p>
              <a:p>
                <a:pPr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en-US" sz="2400">
                    <a:sym typeface="Symbol" pitchFamily="18" charset="2"/>
                  </a:rPr>
                  <a:t> F</a:t>
                </a:r>
                <a:r>
                  <a:rPr lang="en-US" sz="2400" baseline="-25000">
                    <a:sym typeface="Symbol" pitchFamily="18" charset="2"/>
                  </a:rPr>
                  <a:t>z</a:t>
                </a:r>
                <a:r>
                  <a:rPr lang="en-US" sz="2400">
                    <a:sym typeface="Symbol" pitchFamily="18" charset="2"/>
                  </a:rPr>
                  <a:t> = 0.667 F</a:t>
                </a:r>
                <a:r>
                  <a:rPr lang="en-US" sz="2400" baseline="-25000">
                    <a:sym typeface="Symbol" pitchFamily="18" charset="2"/>
                  </a:rPr>
                  <a:t>D</a:t>
                </a:r>
                <a:r>
                  <a:rPr lang="en-US" sz="2400">
                    <a:sym typeface="Symbol" pitchFamily="18" charset="2"/>
                  </a:rPr>
                  <a:t> </a:t>
                </a:r>
                <a:r>
                  <a:rPr lang="en-US" sz="2400">
                    <a:cs typeface="Times New Roman" pitchFamily="18" charset="0"/>
                    <a:sym typeface="Symbol" pitchFamily="18" charset="2"/>
                  </a:rPr>
                  <a:t>– </a:t>
                </a:r>
                <a:r>
                  <a:rPr lang="en-US" sz="2400">
                    <a:sym typeface="Symbol" pitchFamily="18" charset="2"/>
                  </a:rPr>
                  <a:t>600  = 0</a:t>
                </a:r>
              </a:p>
            </p:txBody>
          </p:sp>
          <p:grpSp>
            <p:nvGrpSpPr>
              <p:cNvPr id="35849" name="Group 41"/>
              <p:cNvGrpSpPr>
                <a:grpSpLocks/>
              </p:cNvGrpSpPr>
              <p:nvPr/>
            </p:nvGrpSpPr>
            <p:grpSpPr bwMode="auto">
              <a:xfrm>
                <a:off x="5562600" y="609601"/>
                <a:ext cx="3048000" cy="2881314"/>
                <a:chOff x="3408" y="240"/>
                <a:chExt cx="1920" cy="1815"/>
              </a:xfrm>
            </p:grpSpPr>
            <p:sp>
              <p:nvSpPr>
                <p:cNvPr id="35850" name="Arc 9"/>
                <p:cNvSpPr>
                  <a:spLocks/>
                </p:cNvSpPr>
                <p:nvPr/>
              </p:nvSpPr>
              <p:spPr bwMode="auto">
                <a:xfrm flipV="1">
                  <a:off x="4560" y="1296"/>
                  <a:ext cx="4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73" y="240"/>
                  <a:ext cx="7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00FFFF"/>
                      </a:solidFill>
                    </a:rPr>
                    <a:t>FBD at  A</a:t>
                  </a:r>
                </a:p>
              </p:txBody>
            </p:sp>
            <p:sp>
              <p:nvSpPr>
                <p:cNvPr id="35852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320" y="864"/>
                  <a:ext cx="576" cy="432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5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656" y="624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F</a:t>
                  </a:r>
                  <a:r>
                    <a:rPr lang="en-US" sz="1800" b="1" baseline="-25000"/>
                    <a:t>C</a:t>
                  </a:r>
                </a:p>
              </p:txBody>
            </p:sp>
            <p:sp>
              <p:nvSpPr>
                <p:cNvPr id="35854" name="Line 57"/>
                <p:cNvSpPr>
                  <a:spLocks noChangeShapeType="1"/>
                </p:cNvSpPr>
                <p:nvPr/>
              </p:nvSpPr>
              <p:spPr bwMode="auto">
                <a:xfrm flipH="1" flipV="1">
                  <a:off x="3696" y="912"/>
                  <a:ext cx="576" cy="336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5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648" y="672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F</a:t>
                  </a:r>
                  <a:r>
                    <a:rPr lang="en-US" sz="1800" b="1" baseline="-25000"/>
                    <a:t>D</a:t>
                  </a:r>
                </a:p>
              </p:txBody>
            </p:sp>
            <p:sp>
              <p:nvSpPr>
                <p:cNvPr id="35856" name="Line 105"/>
                <p:cNvSpPr>
                  <a:spLocks noChangeShapeType="1"/>
                </p:cNvSpPr>
                <p:nvPr/>
              </p:nvSpPr>
              <p:spPr bwMode="auto">
                <a:xfrm>
                  <a:off x="4320" y="1344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5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28" y="1296"/>
                  <a:ext cx="24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/>
                    <a:t>A</a:t>
                  </a:r>
                  <a:endParaRPr lang="en-US" sz="1600" b="1" baseline="-25000"/>
                </a:p>
              </p:txBody>
            </p:sp>
            <p:sp>
              <p:nvSpPr>
                <p:cNvPr id="3585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28" y="1824"/>
                  <a:ext cx="11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600 N</a:t>
                  </a:r>
                </a:p>
              </p:txBody>
            </p:sp>
            <p:sp>
              <p:nvSpPr>
                <p:cNvPr id="35859" name="Line 19"/>
                <p:cNvSpPr>
                  <a:spLocks noChangeShapeType="1"/>
                </p:cNvSpPr>
                <p:nvPr/>
              </p:nvSpPr>
              <p:spPr bwMode="auto">
                <a:xfrm>
                  <a:off x="4320" y="624"/>
                  <a:ext cx="0" cy="62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0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368" y="1296"/>
                  <a:ext cx="96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20" y="480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i="1"/>
                    <a:t>z</a:t>
                  </a:r>
                </a:p>
              </p:txBody>
            </p:sp>
            <p:sp>
              <p:nvSpPr>
                <p:cNvPr id="35862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504" y="1296"/>
                  <a:ext cx="76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608" y="1248"/>
                  <a:ext cx="2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30</a:t>
                  </a:r>
                  <a:r>
                    <a:rPr lang="en-US" sz="1600">
                      <a:cs typeface="Times New Roman" pitchFamily="18" charset="0"/>
                    </a:rPr>
                    <a:t>˚</a:t>
                  </a:r>
                </a:p>
              </p:txBody>
            </p:sp>
            <p:sp>
              <p:nvSpPr>
                <p:cNvPr id="35864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792" y="1296"/>
                  <a:ext cx="528" cy="38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5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504" y="912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6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408" y="139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600" y="1296"/>
                  <a:ext cx="288" cy="19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8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408" y="1392"/>
                  <a:ext cx="72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69" name="Line 30"/>
                <p:cNvSpPr>
                  <a:spLocks noChangeShapeType="1"/>
                </p:cNvSpPr>
                <p:nvPr/>
              </p:nvSpPr>
              <p:spPr bwMode="auto">
                <a:xfrm>
                  <a:off x="4080" y="1488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70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800" y="1296"/>
                  <a:ext cx="24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71" name="Line 57"/>
                <p:cNvSpPr>
                  <a:spLocks noChangeShapeType="1"/>
                </p:cNvSpPr>
                <p:nvPr/>
              </p:nvSpPr>
              <p:spPr bwMode="auto">
                <a:xfrm>
                  <a:off x="4368" y="1296"/>
                  <a:ext cx="528" cy="24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872" name="Oval 33"/>
                <p:cNvSpPr>
                  <a:spLocks noChangeArrowheads="1"/>
                </p:cNvSpPr>
                <p:nvPr/>
              </p:nvSpPr>
              <p:spPr bwMode="auto">
                <a:xfrm>
                  <a:off x="4272" y="1248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800" y="1488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F</a:t>
                  </a:r>
                  <a:r>
                    <a:rPr lang="en-US" sz="1800" b="1" baseline="-25000"/>
                    <a:t>B</a:t>
                  </a:r>
                </a:p>
              </p:txBody>
            </p:sp>
            <p:sp>
              <p:nvSpPr>
                <p:cNvPr id="3587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696" y="1632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i="1"/>
                    <a:t>x</a:t>
                  </a:r>
                </a:p>
              </p:txBody>
            </p:sp>
            <p:sp>
              <p:nvSpPr>
                <p:cNvPr id="35875" name="Rectangle 36"/>
                <p:cNvSpPr>
                  <a:spLocks noChangeArrowheads="1"/>
                </p:cNvSpPr>
                <p:nvPr/>
              </p:nvSpPr>
              <p:spPr bwMode="auto">
                <a:xfrm>
                  <a:off x="3408" y="1248"/>
                  <a:ext cx="28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1 m</a:t>
                  </a:r>
                </a:p>
              </p:txBody>
            </p:sp>
            <p:sp>
              <p:nvSpPr>
                <p:cNvPr id="35876" name="Rectangle 37"/>
                <p:cNvSpPr>
                  <a:spLocks noChangeArrowheads="1"/>
                </p:cNvSpPr>
                <p:nvPr/>
              </p:nvSpPr>
              <p:spPr bwMode="auto">
                <a:xfrm>
                  <a:off x="3744" y="1344"/>
                  <a:ext cx="28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2 m</a:t>
                  </a:r>
                </a:p>
              </p:txBody>
            </p:sp>
            <p:sp>
              <p:nvSpPr>
                <p:cNvPr id="35877" name="Rectangle 38"/>
                <p:cNvSpPr>
                  <a:spLocks noChangeArrowheads="1"/>
                </p:cNvSpPr>
                <p:nvPr/>
              </p:nvSpPr>
              <p:spPr bwMode="auto">
                <a:xfrm>
                  <a:off x="3456" y="960"/>
                  <a:ext cx="28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2 m</a:t>
                  </a:r>
                </a:p>
              </p:txBody>
            </p:sp>
            <p:sp>
              <p:nvSpPr>
                <p:cNvPr id="35878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896" y="720"/>
                  <a:ext cx="192" cy="14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5845" name="Text Box 1026"/>
          <p:cNvSpPr txBox="1">
            <a:spLocks noChangeArrowheads="1"/>
          </p:cNvSpPr>
          <p:nvPr/>
        </p:nvSpPr>
        <p:spPr bwMode="auto">
          <a:xfrm>
            <a:off x="2667000" y="3810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EXAMPLE  II</a:t>
            </a:r>
            <a:r>
              <a:rPr lang="en-US" sz="2400">
                <a:solidFill>
                  <a:srgbClr val="66FF33"/>
                </a:solidFill>
              </a:rPr>
              <a:t> </a:t>
            </a:r>
            <a:r>
              <a:rPr lang="en-US" sz="2400"/>
              <a:t>(continued)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2971800" y="381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CONCEPT QUIZ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05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400" dirty="0"/>
              <a:t>1. In 3-D, when you know the direction of a force but not its magnitude, how many unknowns corresponding to that force remain?</a:t>
            </a:r>
          </a:p>
          <a:p>
            <a:pPr marL="285750" indent="-285750">
              <a:spcBef>
                <a:spcPct val="50000"/>
              </a:spcBef>
            </a:pPr>
            <a:r>
              <a:rPr lang="en-US" sz="2400" dirty="0"/>
              <a:t>	A) One        B) Two         C) Three	        D) Four</a:t>
            </a:r>
          </a:p>
        </p:txBody>
      </p:sp>
      <p:sp>
        <p:nvSpPr>
          <p:cNvPr id="37891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" y="29718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/>
            <a:r>
              <a:rPr lang="en-US" sz="2400"/>
              <a:t>2. If a particle has 3-D forces acting on it and </a:t>
            </a:r>
            <a:r>
              <a:rPr lang="en-US" sz="2400">
                <a:solidFill>
                  <a:schemeClr val="hlink"/>
                </a:solidFill>
              </a:rPr>
              <a:t>is in static equilibrium</a:t>
            </a:r>
            <a:r>
              <a:rPr lang="en-US" sz="2400"/>
              <a:t>, the components of the resultant force (</a:t>
            </a:r>
            <a:r>
              <a:rPr lang="en-US" sz="2400">
                <a:sym typeface="Symbol" pitchFamily="18" charset="2"/>
              </a:rPr>
              <a:t> F</a:t>
            </a:r>
            <a:r>
              <a:rPr lang="en-US" sz="2400" baseline="-25000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,  F</a:t>
            </a:r>
            <a:r>
              <a:rPr lang="en-US" sz="2400" baseline="-25000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, and  F</a:t>
            </a:r>
            <a:r>
              <a:rPr lang="en-US" sz="2400" baseline="-25000">
                <a:sym typeface="Symbol" pitchFamily="18" charset="2"/>
              </a:rPr>
              <a:t>z </a:t>
            </a:r>
            <a:r>
              <a:rPr lang="en-US" sz="2400"/>
              <a:t>) ___ . </a:t>
            </a:r>
          </a:p>
          <a:p>
            <a:pPr marL="285750" indent="-285750"/>
            <a:r>
              <a:rPr lang="en-US" sz="2400"/>
              <a:t>   A) have to sum to zero, e.g., -5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 +  3</a:t>
            </a:r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</a:t>
            </a:r>
            <a:r>
              <a:rPr lang="en-US" sz="2400">
                <a:sym typeface="Symbol" pitchFamily="18" charset="2"/>
              </a:rPr>
              <a:t>  +  2 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k</a:t>
            </a:r>
            <a:endParaRPr lang="en-US" sz="2400"/>
          </a:p>
          <a:p>
            <a:pPr marL="285750" indent="-285750"/>
            <a:r>
              <a:rPr lang="en-US" sz="2400"/>
              <a:t>   </a:t>
            </a:r>
            <a:r>
              <a:rPr lang="en-US" sz="2400">
                <a:sym typeface="Symbol" pitchFamily="18" charset="2"/>
              </a:rPr>
              <a:t>B) </a:t>
            </a:r>
            <a:r>
              <a:rPr lang="en-US" sz="2400"/>
              <a:t>have to equal zero, e.g., 0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 +  0</a:t>
            </a:r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</a:t>
            </a:r>
            <a:r>
              <a:rPr lang="en-US" sz="2400">
                <a:sym typeface="Symbol" pitchFamily="18" charset="2"/>
              </a:rPr>
              <a:t>  +  0 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k</a:t>
            </a:r>
            <a:endParaRPr lang="en-US" sz="2400">
              <a:sym typeface="Symbol" pitchFamily="18" charset="2"/>
            </a:endParaRPr>
          </a:p>
          <a:p>
            <a:pPr marL="285750" indent="-285750"/>
            <a:r>
              <a:rPr lang="en-US" sz="2400">
                <a:sym typeface="Symbol" pitchFamily="18" charset="2"/>
              </a:rPr>
              <a:t>   C) </a:t>
            </a:r>
            <a:r>
              <a:rPr lang="en-US" sz="2400"/>
              <a:t>have to be positive, e.g., 5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 +  5</a:t>
            </a:r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</a:t>
            </a:r>
            <a:r>
              <a:rPr lang="en-US" sz="2400">
                <a:sym typeface="Symbol" pitchFamily="18" charset="2"/>
              </a:rPr>
              <a:t>  +  5 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k</a:t>
            </a:r>
            <a:r>
              <a:rPr lang="en-US" sz="2400">
                <a:sym typeface="Symbol" pitchFamily="18" charset="2"/>
              </a:rPr>
              <a:t> </a:t>
            </a:r>
            <a:endParaRPr lang="en-US" sz="2400"/>
          </a:p>
          <a:p>
            <a:pPr marL="285750" indent="-285750"/>
            <a:r>
              <a:rPr lang="en-US" sz="2400"/>
              <a:t>   D) have to be negative, e.g., -5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 -  5</a:t>
            </a:r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</a:t>
            </a:r>
            <a:r>
              <a:rPr lang="en-US" sz="2400">
                <a:sym typeface="Symbol" pitchFamily="18" charset="2"/>
              </a:rPr>
              <a:t>  -  5 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k</a:t>
            </a:r>
            <a:endParaRPr lang="en-US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5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4419600"/>
            <a:ext cx="8458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1) Draw a free body diagram of Point A.  Let the unknown force magnitudes be F</a:t>
            </a:r>
            <a:r>
              <a:rPr lang="en-US" sz="2400" baseline="-25000"/>
              <a:t>B</a:t>
            </a:r>
            <a:r>
              <a:rPr lang="en-US" sz="2400"/>
              <a:t>, F</a:t>
            </a:r>
            <a:r>
              <a:rPr lang="en-US" sz="2400" baseline="-25000"/>
              <a:t>C</a:t>
            </a:r>
            <a:r>
              <a:rPr lang="en-US" sz="2400"/>
              <a:t>, F</a:t>
            </a:r>
            <a:r>
              <a:rPr lang="en-US" sz="2400" baseline="-25000"/>
              <a:t> D</a:t>
            </a:r>
            <a:r>
              <a:rPr lang="en-US" sz="2400"/>
              <a:t>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2) Represent each force in the Cartesian vector form.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3) Apply equilibrium equations to solve for the three unknowns.</a:t>
            </a:r>
          </a:p>
        </p:txBody>
      </p:sp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1981200" y="457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66FF33"/>
                </a:solidFill>
              </a:rPr>
              <a:t>GROUP  PROBLEM  SOLVING</a:t>
            </a:r>
          </a:p>
        </p:txBody>
      </p:sp>
      <p:sp>
        <p:nvSpPr>
          <p:cNvPr id="3993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82000" y="57912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810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914400"/>
            <a:ext cx="7275513" cy="3492500"/>
            <a:chOff x="381000" y="914400"/>
            <a:chExt cx="7275406" cy="3492539"/>
          </a:xfrm>
        </p:grpSpPr>
        <p:sp>
          <p:nvSpPr>
            <p:cNvPr id="39942" name="Text Box 2"/>
            <p:cNvSpPr txBox="1">
              <a:spLocks noChangeArrowheads="1"/>
            </p:cNvSpPr>
            <p:nvPr/>
          </p:nvSpPr>
          <p:spPr bwMode="auto">
            <a:xfrm>
              <a:off x="381000" y="990600"/>
              <a:ext cx="4343400" cy="3416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4400" indent="-914400"/>
              <a:r>
                <a:rPr lang="en-US" sz="2400" b="1">
                  <a:solidFill>
                    <a:srgbClr val="FF0000"/>
                  </a:solidFill>
                </a:rPr>
                <a:t>Given:</a:t>
              </a:r>
              <a:r>
                <a:rPr lang="en-US" sz="2400">
                  <a:solidFill>
                    <a:srgbClr val="FF0000"/>
                  </a:solidFill>
                </a:rPr>
                <a:t> </a:t>
              </a:r>
              <a:r>
                <a:rPr lang="en-US" sz="2400"/>
                <a:t>A 3500 lb motor and plate, as shown, are in equilibrium and supported by three cables and </a:t>
              </a:r>
              <a:br>
                <a:rPr lang="en-US" sz="2400"/>
              </a:br>
              <a:r>
                <a:rPr lang="en-US" sz="2400"/>
                <a:t>d = 4 ft.</a:t>
              </a:r>
            </a:p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Find:</a:t>
              </a:r>
              <a:r>
                <a:rPr lang="en-US" sz="2400">
                  <a:solidFill>
                    <a:srgbClr val="FF0000"/>
                  </a:solidFill>
                </a:rPr>
                <a:t>   </a:t>
              </a:r>
              <a:r>
                <a:rPr lang="en-US" sz="2400"/>
                <a:t>Magnitude of the tension in each of the cables.</a:t>
              </a:r>
            </a:p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Plan:</a:t>
              </a:r>
            </a:p>
          </p:txBody>
        </p:sp>
        <p:pic>
          <p:nvPicPr>
            <p:cNvPr id="39943" name="Picture 0" descr="C:\Documents and Settings\chnam\Desktop\Statics_09\Hibbeler_12th\IMAGES-FINAL_M03\PROB03_50-51.jpg"/>
            <p:cNvPicPr>
              <a:picLocks noChangeAspect="1" noChangeArrowheads="1"/>
            </p:cNvPicPr>
            <p:nvPr/>
          </p:nvPicPr>
          <p:blipFill>
            <a:blip r:embed="rId3"/>
            <a:srcRect b="10210"/>
            <a:stretch>
              <a:fillRect/>
            </a:stretch>
          </p:blipFill>
          <p:spPr bwMode="auto">
            <a:xfrm>
              <a:off x="4953000" y="914400"/>
              <a:ext cx="2703406" cy="335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09600" y="4092575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2400" b="1" i="1">
                <a:solidFill>
                  <a:srgbClr val="FFFF00"/>
                </a:solidFill>
              </a:rPr>
              <a:t>W  </a:t>
            </a:r>
            <a:r>
              <a:rPr lang="en-US" sz="2400"/>
              <a:t>= load or weight of unit = 3500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 lb</a:t>
            </a:r>
            <a:br>
              <a:rPr lang="en-US" sz="2400"/>
            </a:br>
            <a:r>
              <a:rPr lang="en-US" sz="2400"/>
              <a:t> </a:t>
            </a:r>
            <a:br>
              <a:rPr lang="en-US" sz="2400"/>
            </a:b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B</a:t>
            </a:r>
            <a:r>
              <a:rPr lang="en-US" sz="2400"/>
              <a:t>   =  F</a:t>
            </a:r>
            <a:r>
              <a:rPr lang="en-US" sz="2400" baseline="-25000"/>
              <a:t>B</a:t>
            </a:r>
            <a:r>
              <a:rPr lang="en-US" sz="2400"/>
              <a:t>(</a:t>
            </a:r>
            <a:r>
              <a:rPr lang="en-US" sz="2400" b="1" i="1">
                <a:solidFill>
                  <a:srgbClr val="FFFF00"/>
                </a:solidFill>
              </a:rPr>
              <a:t>r</a:t>
            </a:r>
            <a:r>
              <a:rPr lang="en-US" sz="2400" b="1" i="1" baseline="-25000">
                <a:solidFill>
                  <a:srgbClr val="FFFF00"/>
                </a:solidFill>
              </a:rPr>
              <a:t>AB</a:t>
            </a:r>
            <a:r>
              <a:rPr lang="en-US" sz="2400"/>
              <a:t>/r</a:t>
            </a:r>
            <a:r>
              <a:rPr lang="en-US" sz="2400" baseline="-25000"/>
              <a:t>AB</a:t>
            </a:r>
            <a:r>
              <a:rPr lang="en-US" sz="2400"/>
              <a:t>)  = F</a:t>
            </a:r>
            <a:r>
              <a:rPr lang="en-US" sz="2400" baseline="-25000"/>
              <a:t>B </a:t>
            </a:r>
            <a:r>
              <a:rPr lang="en-US" sz="2400"/>
              <a:t>{(4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 </a:t>
            </a:r>
            <a:r>
              <a:rPr lang="en-US" sz="2400">
                <a:cs typeface="Times New Roman" pitchFamily="18" charset="0"/>
              </a:rPr>
              <a:t>–</a:t>
            </a:r>
            <a:r>
              <a:rPr lang="en-US" sz="2400"/>
              <a:t>  3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  </a:t>
            </a:r>
            <a:r>
              <a:rPr lang="en-US" sz="2400">
                <a:cs typeface="Times New Roman" pitchFamily="18" charset="0"/>
              </a:rPr>
              <a:t>–</a:t>
            </a:r>
            <a:r>
              <a:rPr lang="en-US" sz="2400"/>
              <a:t>  10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) / (11.2)} lb  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C</a:t>
            </a:r>
            <a:r>
              <a:rPr lang="en-US" sz="2400"/>
              <a:t>   =  F</a:t>
            </a:r>
            <a:r>
              <a:rPr lang="en-US" sz="2400" baseline="-25000"/>
              <a:t>C </a:t>
            </a:r>
            <a:r>
              <a:rPr lang="en-US" sz="2400"/>
              <a:t>(</a:t>
            </a:r>
            <a:r>
              <a:rPr lang="en-US" sz="2400" b="1" i="1">
                <a:solidFill>
                  <a:srgbClr val="FFFF00"/>
                </a:solidFill>
              </a:rPr>
              <a:t>r</a:t>
            </a:r>
            <a:r>
              <a:rPr lang="en-US" sz="2400" b="1" i="1" baseline="-25000">
                <a:solidFill>
                  <a:srgbClr val="FFFF00"/>
                </a:solidFill>
              </a:rPr>
              <a:t>AC</a:t>
            </a:r>
            <a:r>
              <a:rPr lang="en-US" sz="2400"/>
              <a:t>/r</a:t>
            </a:r>
            <a:r>
              <a:rPr lang="en-US" sz="2400" baseline="-25000"/>
              <a:t>AC</a:t>
            </a:r>
            <a:r>
              <a:rPr lang="en-US" sz="2400"/>
              <a:t>)  = F</a:t>
            </a:r>
            <a:r>
              <a:rPr lang="en-US" sz="2400" baseline="-25000"/>
              <a:t>C </a:t>
            </a:r>
            <a:r>
              <a:rPr lang="en-US" sz="2400"/>
              <a:t>{ </a:t>
            </a:r>
            <a:r>
              <a:rPr lang="en-US" sz="2400">
                <a:sym typeface="Symbol" pitchFamily="18" charset="2"/>
              </a:rPr>
              <a:t>(3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cs typeface="Times New Roman" pitchFamily="18" charset="0"/>
              </a:rPr>
              <a:t>–  10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k</a:t>
            </a:r>
            <a:r>
              <a:rPr lang="en-US" sz="2400">
                <a:sym typeface="Symbol" pitchFamily="18" charset="2"/>
              </a:rPr>
              <a:t>) / (10.4 ) }lb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D</a:t>
            </a:r>
            <a:r>
              <a:rPr lang="en-US" sz="2400"/>
              <a:t>   =  F</a:t>
            </a:r>
            <a:r>
              <a:rPr lang="en-US" sz="2400" baseline="-25000"/>
              <a:t>D</a:t>
            </a:r>
            <a:r>
              <a:rPr lang="en-US" sz="2400"/>
              <a:t>( </a:t>
            </a:r>
            <a:r>
              <a:rPr lang="en-US" sz="2400" b="1" i="1">
                <a:solidFill>
                  <a:srgbClr val="FFFF00"/>
                </a:solidFill>
              </a:rPr>
              <a:t>r</a:t>
            </a:r>
            <a:r>
              <a:rPr lang="en-US" sz="2400" b="1" i="1" baseline="-25000">
                <a:solidFill>
                  <a:srgbClr val="FFFF00"/>
                </a:solidFill>
              </a:rPr>
              <a:t>AD</a:t>
            </a:r>
            <a:r>
              <a:rPr lang="en-US" sz="2400"/>
              <a:t>/r</a:t>
            </a:r>
            <a:r>
              <a:rPr lang="en-US" sz="2400" baseline="-25000"/>
              <a:t>AD</a:t>
            </a:r>
            <a:r>
              <a:rPr lang="en-US" sz="2400"/>
              <a:t>) = F</a:t>
            </a:r>
            <a:r>
              <a:rPr lang="en-US" sz="2400" baseline="-25000"/>
              <a:t>D </a:t>
            </a:r>
            <a:r>
              <a:rPr lang="en-US" sz="2400"/>
              <a:t>{ (</a:t>
            </a:r>
            <a:r>
              <a:rPr lang="en-US" sz="2400">
                <a:cs typeface="Times New Roman" pitchFamily="18" charset="0"/>
              </a:rPr>
              <a:t>– </a:t>
            </a:r>
            <a:r>
              <a:rPr lang="en-US" sz="2400"/>
              <a:t>4</a:t>
            </a:r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  + 1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  </a:t>
            </a:r>
            <a:r>
              <a:rPr lang="en-US" sz="2400">
                <a:cs typeface="Times New Roman" pitchFamily="18" charset="0"/>
              </a:rPr>
              <a:t>–</a:t>
            </a:r>
            <a:r>
              <a:rPr lang="en-US" sz="2400"/>
              <a:t>10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) </a:t>
            </a:r>
            <a:r>
              <a:rPr lang="en-US" sz="2400" b="1"/>
              <a:t>/ (</a:t>
            </a:r>
            <a:r>
              <a:rPr lang="en-US" sz="2400"/>
              <a:t>10.8) }lb</a:t>
            </a:r>
          </a:p>
        </p:txBody>
      </p:sp>
      <p:sp>
        <p:nvSpPr>
          <p:cNvPr id="41986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22"/>
          <p:cNvSpPr txBox="1">
            <a:spLocks noChangeArrowheads="1"/>
          </p:cNvSpPr>
          <p:nvPr/>
        </p:nvSpPr>
        <p:spPr bwMode="auto">
          <a:xfrm>
            <a:off x="1981200" y="346075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66FF33"/>
                </a:solidFill>
              </a:rPr>
              <a:t>GROUP  PROBLEM  SOLVING </a:t>
            </a:r>
            <a:r>
              <a:rPr lang="en-US" sz="2400"/>
              <a:t>(continued)</a:t>
            </a:r>
            <a:endParaRPr lang="en-US" sz="2400" b="1">
              <a:solidFill>
                <a:srgbClr val="66FF33"/>
              </a:solidFill>
            </a:endParaRPr>
          </a:p>
        </p:txBody>
      </p:sp>
      <p:grpSp>
        <p:nvGrpSpPr>
          <p:cNvPr id="41989" name="Group 2"/>
          <p:cNvGrpSpPr>
            <a:grpSpLocks/>
          </p:cNvGrpSpPr>
          <p:nvPr/>
        </p:nvGrpSpPr>
        <p:grpSpPr bwMode="auto">
          <a:xfrm>
            <a:off x="4724400" y="838200"/>
            <a:ext cx="2284413" cy="3124200"/>
            <a:chOff x="5868988" y="914400"/>
            <a:chExt cx="2284412" cy="3124200"/>
          </a:xfrm>
        </p:grpSpPr>
        <p:sp>
          <p:nvSpPr>
            <p:cNvPr id="41991" name="Text Box 24"/>
            <p:cNvSpPr txBox="1">
              <a:spLocks noChangeArrowheads="1"/>
            </p:cNvSpPr>
            <p:nvPr/>
          </p:nvSpPr>
          <p:spPr bwMode="auto">
            <a:xfrm>
              <a:off x="5868988" y="914400"/>
              <a:ext cx="22082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FFFF"/>
                  </a:solidFill>
                </a:rPr>
                <a:t>FBD of Point A</a:t>
              </a:r>
            </a:p>
          </p:txBody>
        </p:sp>
        <p:grpSp>
          <p:nvGrpSpPr>
            <p:cNvPr id="41992" name="Group 1"/>
            <p:cNvGrpSpPr>
              <a:grpSpLocks/>
            </p:cNvGrpSpPr>
            <p:nvPr/>
          </p:nvGrpSpPr>
          <p:grpSpPr bwMode="auto">
            <a:xfrm>
              <a:off x="5925847" y="1219200"/>
              <a:ext cx="2227553" cy="2819400"/>
              <a:chOff x="6400799" y="1295400"/>
              <a:chExt cx="2227553" cy="2819400"/>
            </a:xfrm>
          </p:grpSpPr>
          <p:sp>
            <p:nvSpPr>
              <p:cNvPr id="41993" name="Text Box 15"/>
              <p:cNvSpPr txBox="1">
                <a:spLocks noChangeArrowheads="1"/>
              </p:cNvSpPr>
              <p:nvPr/>
            </p:nvSpPr>
            <p:spPr bwMode="auto">
              <a:xfrm>
                <a:off x="8309264" y="2476500"/>
                <a:ext cx="3190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/>
                  <a:t>y</a:t>
                </a:r>
              </a:p>
            </p:txBody>
          </p:sp>
          <p:grpSp>
            <p:nvGrpSpPr>
              <p:cNvPr id="41994" name="Group 23"/>
              <p:cNvGrpSpPr>
                <a:grpSpLocks/>
              </p:cNvGrpSpPr>
              <p:nvPr/>
            </p:nvGrpSpPr>
            <p:grpSpPr bwMode="auto">
              <a:xfrm>
                <a:off x="6400799" y="1295400"/>
                <a:ext cx="2089149" cy="2819400"/>
                <a:chOff x="6597652" y="914400"/>
                <a:chExt cx="2089150" cy="2819401"/>
              </a:xfrm>
            </p:grpSpPr>
            <p:sp>
              <p:nvSpPr>
                <p:cNvPr id="4199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451727" y="914400"/>
                  <a:ext cx="30321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i="1"/>
                    <a:t>z</a:t>
                  </a:r>
                </a:p>
              </p:txBody>
            </p:sp>
            <p:sp>
              <p:nvSpPr>
                <p:cNvPr id="4199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597652" y="2590801"/>
                  <a:ext cx="319088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i="1"/>
                    <a:t>x</a:t>
                  </a:r>
                </a:p>
              </p:txBody>
            </p:sp>
            <p:sp>
              <p:nvSpPr>
                <p:cNvPr id="41997" name="Line 2"/>
                <p:cNvSpPr>
                  <a:spLocks noChangeShapeType="1"/>
                </p:cNvSpPr>
                <p:nvPr/>
              </p:nvSpPr>
              <p:spPr bwMode="auto">
                <a:xfrm flipV="1">
                  <a:off x="7543802" y="1676400"/>
                  <a:ext cx="0" cy="83820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98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7543802" y="1406525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99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6858002" y="2549526"/>
                  <a:ext cx="685800" cy="381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00" name="Line 5"/>
                <p:cNvSpPr>
                  <a:spLocks noChangeShapeType="1"/>
                </p:cNvSpPr>
                <p:nvPr/>
              </p:nvSpPr>
              <p:spPr bwMode="auto">
                <a:xfrm>
                  <a:off x="7543802" y="2549526"/>
                  <a:ext cx="914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01" name="Line 9"/>
                <p:cNvSpPr>
                  <a:spLocks noChangeShapeType="1"/>
                </p:cNvSpPr>
                <p:nvPr/>
              </p:nvSpPr>
              <p:spPr bwMode="auto">
                <a:xfrm>
                  <a:off x="7543802" y="2549526"/>
                  <a:ext cx="304800" cy="803275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02" name="Line 10"/>
                <p:cNvSpPr>
                  <a:spLocks noChangeShapeType="1"/>
                </p:cNvSpPr>
                <p:nvPr/>
              </p:nvSpPr>
              <p:spPr bwMode="auto">
                <a:xfrm>
                  <a:off x="7543802" y="2549526"/>
                  <a:ext cx="609600" cy="727075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0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7239002" y="2549526"/>
                  <a:ext cx="304800" cy="727075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0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527927" y="1524000"/>
                  <a:ext cx="45561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>
                      <a:solidFill>
                        <a:srgbClr val="FFFF00"/>
                      </a:solidFill>
                    </a:rPr>
                    <a:t>W</a:t>
                  </a:r>
                  <a:endParaRPr lang="en-US" sz="2400"/>
                </a:p>
              </p:txBody>
            </p:sp>
            <p:sp>
              <p:nvSpPr>
                <p:cNvPr id="4200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858002" y="3276601"/>
                  <a:ext cx="522288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>
                      <a:solidFill>
                        <a:srgbClr val="FFFF00"/>
                      </a:solidFill>
                    </a:rPr>
                    <a:t>F</a:t>
                  </a:r>
                  <a:r>
                    <a:rPr lang="en-US" sz="2400" b="1" i="1" baseline="-25000">
                      <a:solidFill>
                        <a:srgbClr val="FFFF00"/>
                      </a:solidFill>
                    </a:rPr>
                    <a:t>B</a:t>
                  </a:r>
                  <a:endParaRPr lang="en-US" sz="2400"/>
                </a:p>
              </p:txBody>
            </p:sp>
            <p:sp>
              <p:nvSpPr>
                <p:cNvPr id="4200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543802" y="3276601"/>
                  <a:ext cx="657225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 i="1">
                      <a:solidFill>
                        <a:srgbClr val="FFFF00"/>
                      </a:solidFill>
                    </a:rPr>
                    <a:t>F</a:t>
                  </a:r>
                  <a:r>
                    <a:rPr lang="en-US" sz="2400" b="1" i="1" baseline="-25000">
                      <a:solidFill>
                        <a:srgbClr val="FFFF00"/>
                      </a:solidFill>
                    </a:rPr>
                    <a:t>C</a:t>
                  </a:r>
                  <a:endParaRPr lang="en-US" sz="2400"/>
                </a:p>
              </p:txBody>
            </p:sp>
            <p:sp>
              <p:nvSpPr>
                <p:cNvPr id="4200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153402" y="2895601"/>
                  <a:ext cx="5334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>
                      <a:solidFill>
                        <a:srgbClr val="FFFF00"/>
                      </a:solidFill>
                    </a:rPr>
                    <a:t>F</a:t>
                  </a:r>
                  <a:r>
                    <a:rPr lang="en-US" sz="2400" b="1" i="1" baseline="-25000">
                      <a:solidFill>
                        <a:srgbClr val="FFFF00"/>
                      </a:solidFill>
                    </a:rPr>
                    <a:t>D</a:t>
                  </a:r>
                  <a:endParaRPr lang="en-US" sz="2400" b="1" i="1">
                    <a:solidFill>
                      <a:srgbClr val="FFFF00"/>
                    </a:solidFill>
                  </a:endParaRPr>
                </a:p>
              </p:txBody>
            </p:sp>
          </p:grpSp>
        </p:grpSp>
      </p:grpSp>
      <p:pic>
        <p:nvPicPr>
          <p:cNvPr id="41990" name="Picture 29" descr="CH 3 Motor and Pl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100" y="914400"/>
            <a:ext cx="24765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GROUP  PROBLEM  SOLVING</a:t>
            </a:r>
            <a:r>
              <a:rPr lang="en-US" sz="2400">
                <a:solidFill>
                  <a:srgbClr val="66FF33"/>
                </a:solidFill>
              </a:rPr>
              <a:t> </a:t>
            </a:r>
            <a:r>
              <a:rPr lang="en-US" sz="2400"/>
              <a:t>(continued)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77724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/>
              <a:t>The particle A is in equilibrium, hence</a:t>
            </a:r>
          </a:p>
          <a:p>
            <a:pPr>
              <a:spcBef>
                <a:spcPct val="3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B</a:t>
            </a:r>
            <a:r>
              <a:rPr lang="en-US" sz="2400"/>
              <a:t>  + 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C</a:t>
            </a:r>
            <a:r>
              <a:rPr lang="en-US" sz="2400"/>
              <a:t>  + 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D</a:t>
            </a:r>
            <a:r>
              <a:rPr lang="en-US" sz="2400"/>
              <a:t>  +  </a:t>
            </a:r>
            <a:r>
              <a:rPr lang="en-US" sz="2400" b="1" i="1">
                <a:solidFill>
                  <a:srgbClr val="FFFF00"/>
                </a:solidFill>
              </a:rPr>
              <a:t>W</a:t>
            </a:r>
            <a:r>
              <a:rPr lang="en-US" sz="2400"/>
              <a:t>  =  0</a:t>
            </a:r>
          </a:p>
        </p:txBody>
      </p:sp>
      <p:sp>
        <p:nvSpPr>
          <p:cNvPr id="4403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8382000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/>
              <a:t>Now equate the respective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, 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,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 components to zero                    (i.e., apply the three scalar equations of equilibrium).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>
                <a:sym typeface="Symbol" pitchFamily="18" charset="2"/>
              </a:rPr>
              <a:t> F</a:t>
            </a:r>
            <a:r>
              <a:rPr lang="en-US" sz="2400" baseline="-25000">
                <a:sym typeface="Symbol" pitchFamily="18" charset="2"/>
              </a:rPr>
              <a:t>x  </a:t>
            </a:r>
            <a:r>
              <a:rPr lang="en-US" sz="2400">
                <a:sym typeface="Symbol" pitchFamily="18" charset="2"/>
              </a:rPr>
              <a:t>=  (4/ </a:t>
            </a:r>
            <a:r>
              <a:rPr lang="en-US" sz="2400"/>
              <a:t>11.2</a:t>
            </a:r>
            <a:r>
              <a:rPr lang="en-US" sz="2400">
                <a:sym typeface="Symbol" pitchFamily="18" charset="2"/>
              </a:rPr>
              <a:t>)F</a:t>
            </a:r>
            <a:r>
              <a:rPr lang="en-US" sz="2400" baseline="-25000">
                <a:sym typeface="Symbol" pitchFamily="18" charset="2"/>
              </a:rPr>
              <a:t>B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400">
                <a:sym typeface="Symbol" pitchFamily="18" charset="2"/>
              </a:rPr>
              <a:t> (4/ </a:t>
            </a:r>
            <a:r>
              <a:rPr lang="en-US" sz="2400"/>
              <a:t>10.8</a:t>
            </a:r>
            <a:r>
              <a:rPr lang="en-US" sz="2400">
                <a:sym typeface="Symbol" pitchFamily="18" charset="2"/>
              </a:rPr>
              <a:t>)F</a:t>
            </a:r>
            <a:r>
              <a:rPr lang="en-US" sz="2400" baseline="-25000">
                <a:sym typeface="Symbol" pitchFamily="18" charset="2"/>
              </a:rPr>
              <a:t>D   </a:t>
            </a:r>
            <a:r>
              <a:rPr lang="en-US" sz="2400">
                <a:sym typeface="Symbol" pitchFamily="18" charset="2"/>
              </a:rPr>
              <a:t>=  0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>
                <a:sym typeface="Symbol" pitchFamily="18" charset="2"/>
              </a:rPr>
              <a:t> F</a:t>
            </a:r>
            <a:r>
              <a:rPr lang="en-US" sz="2400" baseline="-25000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 =  (– 3/ </a:t>
            </a:r>
            <a:r>
              <a:rPr lang="en-US" sz="2400"/>
              <a:t>11.2</a:t>
            </a:r>
            <a:r>
              <a:rPr lang="en-US" sz="2400">
                <a:sym typeface="Symbol" pitchFamily="18" charset="2"/>
              </a:rPr>
              <a:t>)F</a:t>
            </a:r>
            <a:r>
              <a:rPr lang="en-US" sz="2400" baseline="-25000">
                <a:sym typeface="Symbol" pitchFamily="18" charset="2"/>
              </a:rPr>
              <a:t>B 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+  (3/ </a:t>
            </a:r>
            <a:r>
              <a:rPr lang="en-US" sz="2400">
                <a:sym typeface="Symbol" pitchFamily="18" charset="2"/>
              </a:rPr>
              <a:t>10.4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)F</a:t>
            </a:r>
            <a:r>
              <a:rPr lang="en-US" sz="2400" baseline="-25000"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  +  (1/ </a:t>
            </a:r>
            <a:r>
              <a:rPr lang="en-US" sz="2400"/>
              <a:t>10.8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>
                <a:sym typeface="Symbol" pitchFamily="18" charset="2"/>
              </a:rPr>
              <a:t>F</a:t>
            </a:r>
            <a:r>
              <a:rPr lang="en-US" sz="2400" baseline="-25000">
                <a:sym typeface="Symbol" pitchFamily="18" charset="2"/>
              </a:rPr>
              <a:t>D</a:t>
            </a:r>
            <a:r>
              <a:rPr lang="en-US" sz="2400">
                <a:sym typeface="Symbol" pitchFamily="18" charset="2"/>
              </a:rPr>
              <a:t>  =   0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>
                <a:sym typeface="Symbol" pitchFamily="18" charset="2"/>
              </a:rPr>
              <a:t> F</a:t>
            </a:r>
            <a:r>
              <a:rPr lang="en-US" sz="2400" baseline="-25000">
                <a:sym typeface="Symbol" pitchFamily="18" charset="2"/>
              </a:rPr>
              <a:t>z</a:t>
            </a:r>
            <a:r>
              <a:rPr lang="en-US" sz="2400">
                <a:sym typeface="Symbol" pitchFamily="18" charset="2"/>
              </a:rPr>
              <a:t> =  (– 10/ </a:t>
            </a:r>
            <a:r>
              <a:rPr lang="en-US" sz="2400"/>
              <a:t>11.2</a:t>
            </a:r>
            <a:r>
              <a:rPr lang="en-US" sz="2400">
                <a:sym typeface="Symbol" pitchFamily="18" charset="2"/>
              </a:rPr>
              <a:t>)F</a:t>
            </a:r>
            <a:r>
              <a:rPr lang="en-US" sz="2400" baseline="-25000">
                <a:sym typeface="Symbol" pitchFamily="18" charset="2"/>
              </a:rPr>
              <a:t>B 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400">
                <a:sym typeface="Symbol" pitchFamily="18" charset="2"/>
              </a:rPr>
              <a:t>(10/ 10.4)F</a:t>
            </a:r>
            <a:r>
              <a:rPr lang="en-US" sz="2400" baseline="-25000">
                <a:sym typeface="Symbol" pitchFamily="18" charset="2"/>
              </a:rPr>
              <a:t>C</a:t>
            </a:r>
            <a:r>
              <a:rPr lang="en-US" sz="2400">
                <a:sym typeface="Symbol" pitchFamily="18" charset="2"/>
              </a:rPr>
              <a:t> 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– (10/ </a:t>
            </a:r>
            <a:r>
              <a:rPr lang="en-US" sz="2400"/>
              <a:t>10.8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)F</a:t>
            </a:r>
            <a:r>
              <a:rPr lang="en-US" sz="2400" baseline="-25000"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  + 3500  =  0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821055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ym typeface="Symbol" pitchFamily="18" charset="2"/>
              </a:rPr>
              <a:t>Solving the three </a:t>
            </a:r>
            <a:r>
              <a:rPr lang="en-US" sz="2400" dirty="0" smtClean="0">
                <a:sym typeface="Symbol" pitchFamily="18" charset="2"/>
              </a:rPr>
              <a:t>simultaneous </a:t>
            </a:r>
            <a:r>
              <a:rPr lang="en-US" sz="2400" dirty="0">
                <a:sym typeface="Symbol" pitchFamily="18" charset="2"/>
              </a:rPr>
              <a:t>equations gives the tension forces</a:t>
            </a: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olidFill>
                  <a:srgbClr val="00FFFF"/>
                </a:solidFill>
                <a:sym typeface="Symbol" pitchFamily="18" charset="2"/>
              </a:rPr>
              <a:t>F</a:t>
            </a:r>
            <a:r>
              <a:rPr lang="en-US" sz="2400" baseline="-25000" dirty="0">
                <a:solidFill>
                  <a:srgbClr val="00FFFF"/>
                </a:solidFill>
                <a:sym typeface="Symbol" pitchFamily="18" charset="2"/>
              </a:rPr>
              <a:t>B</a:t>
            </a:r>
            <a:r>
              <a:rPr lang="en-US" sz="2400" dirty="0">
                <a:solidFill>
                  <a:srgbClr val="00FFFF"/>
                </a:solidFill>
                <a:sym typeface="Symbol" pitchFamily="18" charset="2"/>
              </a:rPr>
              <a:t>  = 1467 </a:t>
            </a:r>
            <a:r>
              <a:rPr lang="en-US" sz="2400" dirty="0" err="1">
                <a:solidFill>
                  <a:srgbClr val="00FFFF"/>
                </a:solidFill>
                <a:sym typeface="Symbol" pitchFamily="18" charset="2"/>
              </a:rPr>
              <a:t>lb</a:t>
            </a:r>
            <a:endParaRPr lang="en-US" sz="2400" dirty="0">
              <a:solidFill>
                <a:srgbClr val="00FFFF"/>
              </a:solidFill>
              <a:sym typeface="Symbol" pitchFamily="18" charset="2"/>
            </a:endParaRP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olidFill>
                  <a:srgbClr val="00FFFF"/>
                </a:solidFill>
                <a:sym typeface="Symbol" pitchFamily="18" charset="2"/>
              </a:rPr>
              <a:t>F</a:t>
            </a:r>
            <a:r>
              <a:rPr lang="en-US" sz="2400" baseline="-25000" dirty="0">
                <a:solidFill>
                  <a:srgbClr val="00FFFF"/>
                </a:solidFill>
                <a:sym typeface="Symbol" pitchFamily="18" charset="2"/>
              </a:rPr>
              <a:t>C</a:t>
            </a:r>
            <a:r>
              <a:rPr lang="en-US" sz="2400" dirty="0">
                <a:solidFill>
                  <a:srgbClr val="00FFFF"/>
                </a:solidFill>
                <a:sym typeface="Symbol" pitchFamily="18" charset="2"/>
              </a:rPr>
              <a:t>  =  914 </a:t>
            </a:r>
            <a:r>
              <a:rPr lang="en-US" sz="2400" dirty="0" err="1">
                <a:solidFill>
                  <a:srgbClr val="00FFFF"/>
                </a:solidFill>
                <a:sym typeface="Symbol" pitchFamily="18" charset="2"/>
              </a:rPr>
              <a:t>lb</a:t>
            </a:r>
            <a:endParaRPr lang="en-US" sz="2400" dirty="0">
              <a:solidFill>
                <a:srgbClr val="00FFFF"/>
              </a:solidFill>
              <a:sym typeface="Symbol" pitchFamily="18" charset="2"/>
            </a:endParaRPr>
          </a:p>
          <a:p>
            <a:pPr>
              <a:spcBef>
                <a:spcPct val="30000"/>
              </a:spcBef>
              <a:buFont typeface="Symbol" pitchFamily="18" charset="2"/>
              <a:buNone/>
            </a:pPr>
            <a:r>
              <a:rPr lang="en-US" sz="2400" dirty="0">
                <a:solidFill>
                  <a:srgbClr val="00FFFF"/>
                </a:solidFill>
                <a:sym typeface="Symbol" pitchFamily="18" charset="2"/>
              </a:rPr>
              <a:t>F</a:t>
            </a:r>
            <a:r>
              <a:rPr lang="en-US" sz="2400" baseline="-25000" dirty="0">
                <a:solidFill>
                  <a:srgbClr val="00FFFF"/>
                </a:solidFill>
                <a:sym typeface="Symbol" pitchFamily="18" charset="2"/>
              </a:rPr>
              <a:t>D</a:t>
            </a:r>
            <a:r>
              <a:rPr lang="en-US" sz="2400" dirty="0">
                <a:solidFill>
                  <a:srgbClr val="00FFFF"/>
                </a:solidFill>
                <a:sym typeface="Symbol" pitchFamily="18" charset="2"/>
              </a:rPr>
              <a:t>  =  1420 </a:t>
            </a:r>
            <a:r>
              <a:rPr lang="en-US" sz="2400" dirty="0" err="1">
                <a:solidFill>
                  <a:srgbClr val="00FFFF"/>
                </a:solidFill>
                <a:sym typeface="Symbol" pitchFamily="18" charset="2"/>
              </a:rPr>
              <a:t>lb</a:t>
            </a:r>
            <a:endParaRPr lang="en-US" sz="2400" dirty="0">
              <a:solidFill>
                <a:srgbClr val="00FF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2" grpId="0" autoUpdateAnimBg="0"/>
      <p:bldP spid="399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 ATTENTION  QUIZ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001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2.  In 3-D, when you don’t know the direction or the magnitude of a force, how many unknowns do you have corresponding to that force? </a:t>
            </a:r>
          </a:p>
          <a:p>
            <a:pPr marL="228600" indent="-228600">
              <a:spcBef>
                <a:spcPct val="50000"/>
              </a:spcBef>
            </a:pPr>
            <a:r>
              <a:rPr lang="en-US" sz="2400"/>
              <a:t>   A) One     B) Two    C) Three    D) Four</a:t>
            </a:r>
          </a:p>
        </p:txBody>
      </p:sp>
      <p:sp>
        <p:nvSpPr>
          <p:cNvPr id="4608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7200" y="762000"/>
            <a:ext cx="7848600" cy="3568700"/>
            <a:chOff x="288" y="480"/>
            <a:chExt cx="4944" cy="2248"/>
          </a:xfrm>
        </p:grpSpPr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88" y="576"/>
              <a:ext cx="3168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400"/>
                <a:t>1. </a:t>
              </a:r>
              <a:r>
                <a:rPr lang="en-US" sz="2400">
                  <a:solidFill>
                    <a:schemeClr val="hlink"/>
                  </a:solidFill>
                </a:rPr>
                <a:t>Four forces act</a:t>
              </a:r>
              <a:r>
                <a:rPr lang="en-US" sz="2400"/>
                <a:t> at point A and point A is in </a:t>
              </a:r>
              <a:r>
                <a:rPr lang="en-US" sz="2400">
                  <a:solidFill>
                    <a:schemeClr val="hlink"/>
                  </a:solidFill>
                </a:rPr>
                <a:t>equilibrium</a:t>
              </a:r>
              <a:r>
                <a:rPr lang="en-US" sz="2400"/>
                <a:t>. Select the correct force vector </a:t>
              </a:r>
              <a:r>
                <a:rPr lang="en-US" sz="2400" b="1" i="1">
                  <a:solidFill>
                    <a:srgbClr val="FFFF00"/>
                  </a:solidFill>
                </a:rPr>
                <a:t>P</a:t>
              </a:r>
              <a:r>
                <a:rPr lang="en-US" sz="2400" b="1" i="1"/>
                <a:t>.</a:t>
              </a:r>
              <a:endParaRPr lang="en-US" sz="2400"/>
            </a:p>
            <a:p>
              <a:pPr marL="285750" indent="-285750">
                <a:spcBef>
                  <a:spcPct val="50000"/>
                </a:spcBef>
              </a:pPr>
              <a:r>
                <a:rPr lang="en-US" sz="2400"/>
                <a:t>    A) {-20 </a:t>
              </a:r>
              <a:r>
                <a:rPr lang="en-US" sz="2400" b="1" i="1">
                  <a:solidFill>
                    <a:srgbClr val="FFFF00"/>
                  </a:solidFill>
                </a:rPr>
                <a:t>i</a:t>
              </a:r>
              <a:r>
                <a:rPr lang="en-US" sz="2400">
                  <a:solidFill>
                    <a:srgbClr val="FFFF00"/>
                  </a:solidFill>
                </a:rPr>
                <a:t>  </a:t>
              </a:r>
              <a:r>
                <a:rPr lang="en-US" sz="2400"/>
                <a:t>+ 10 </a:t>
              </a:r>
              <a:r>
                <a:rPr lang="en-US" sz="2400" b="1" i="1">
                  <a:solidFill>
                    <a:srgbClr val="FFFF00"/>
                  </a:solidFill>
                </a:rPr>
                <a:t>j</a:t>
              </a:r>
              <a:r>
                <a:rPr lang="en-US" sz="2400"/>
                <a:t>  </a:t>
              </a:r>
              <a:r>
                <a:rPr lang="en-US" sz="220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/>
                <a:t> 10 </a:t>
              </a:r>
              <a:r>
                <a:rPr lang="en-US" sz="2400" b="1" i="1">
                  <a:solidFill>
                    <a:srgbClr val="FFFF00"/>
                  </a:solidFill>
                </a:rPr>
                <a:t>k</a:t>
              </a:r>
              <a:r>
                <a:rPr lang="en-US" sz="2400"/>
                <a:t>}lb </a:t>
              </a:r>
            </a:p>
            <a:p>
              <a:pPr marL="285750" indent="-285750">
                <a:spcBef>
                  <a:spcPct val="50000"/>
                </a:spcBef>
              </a:pPr>
              <a:r>
                <a:rPr lang="en-US" sz="2400"/>
                <a:t>    B) {-10 </a:t>
              </a:r>
              <a:r>
                <a:rPr lang="en-US" sz="2400" b="1" i="1">
                  <a:solidFill>
                    <a:srgbClr val="FFFF00"/>
                  </a:solidFill>
                </a:rPr>
                <a:t>i</a:t>
              </a:r>
              <a:r>
                <a:rPr lang="en-US" sz="2400"/>
                <a:t>  </a:t>
              </a:r>
              <a:r>
                <a:rPr lang="en-US" sz="2200">
                  <a:cs typeface="Times New Roman" pitchFamily="18" charset="0"/>
                  <a:sym typeface="Symbol" pitchFamily="18" charset="2"/>
                </a:rPr>
                <a:t>– </a:t>
              </a:r>
              <a:r>
                <a:rPr lang="en-US" sz="2400"/>
                <a:t> 20 </a:t>
              </a:r>
              <a:r>
                <a:rPr lang="en-US" sz="2400" b="1" i="1">
                  <a:solidFill>
                    <a:srgbClr val="FFFF00"/>
                  </a:solidFill>
                </a:rPr>
                <a:t>j</a:t>
              </a:r>
              <a:r>
                <a:rPr lang="en-US" sz="2400"/>
                <a:t>  </a:t>
              </a:r>
              <a:r>
                <a:rPr lang="en-US" sz="220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/>
                <a:t> 10 </a:t>
              </a:r>
              <a:r>
                <a:rPr lang="en-US" sz="2400" b="1" i="1">
                  <a:solidFill>
                    <a:srgbClr val="FFFF00"/>
                  </a:solidFill>
                </a:rPr>
                <a:t>k</a:t>
              </a:r>
              <a:r>
                <a:rPr lang="en-US" sz="2400"/>
                <a:t>} lb</a:t>
              </a:r>
            </a:p>
            <a:p>
              <a:pPr marL="285750" indent="-285750">
                <a:spcBef>
                  <a:spcPct val="50000"/>
                </a:spcBef>
              </a:pPr>
              <a:r>
                <a:rPr lang="en-US" sz="2400"/>
                <a:t>    C) {+ 20 </a:t>
              </a:r>
              <a:r>
                <a:rPr lang="en-US" sz="2400" b="1" i="1">
                  <a:solidFill>
                    <a:srgbClr val="FFFF00"/>
                  </a:solidFill>
                </a:rPr>
                <a:t>i</a:t>
              </a:r>
              <a:r>
                <a:rPr lang="en-US" sz="2400"/>
                <a:t>  </a:t>
              </a:r>
              <a:r>
                <a:rPr lang="en-US" sz="220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/>
                <a:t> 10 </a:t>
              </a:r>
              <a:r>
                <a:rPr lang="en-US" sz="2400" b="1" i="1">
                  <a:solidFill>
                    <a:srgbClr val="FFFF00"/>
                  </a:solidFill>
                </a:rPr>
                <a:t>j</a:t>
              </a:r>
              <a:r>
                <a:rPr lang="en-US" sz="2400"/>
                <a:t>  </a:t>
              </a:r>
              <a:r>
                <a:rPr lang="en-US" sz="220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sz="2400"/>
                <a:t> 10 </a:t>
              </a:r>
              <a:r>
                <a:rPr lang="en-US" sz="2400" b="1" i="1">
                  <a:solidFill>
                    <a:srgbClr val="FFFF00"/>
                  </a:solidFill>
                </a:rPr>
                <a:t>k</a:t>
              </a:r>
              <a:r>
                <a:rPr lang="en-US" sz="2400"/>
                <a:t>}lb</a:t>
              </a:r>
            </a:p>
            <a:p>
              <a:pPr marL="285750" indent="-285750">
                <a:spcBef>
                  <a:spcPct val="50000"/>
                </a:spcBef>
              </a:pPr>
              <a:r>
                <a:rPr lang="en-US" sz="2400"/>
                <a:t>    D) None of the above.</a:t>
              </a:r>
            </a:p>
          </p:txBody>
        </p:sp>
        <p:grpSp>
          <p:nvGrpSpPr>
            <p:cNvPr id="46087" name="Group 28"/>
            <p:cNvGrpSpPr>
              <a:grpSpLocks/>
            </p:cNvGrpSpPr>
            <p:nvPr/>
          </p:nvGrpSpPr>
          <p:grpSpPr bwMode="auto">
            <a:xfrm>
              <a:off x="3360" y="480"/>
              <a:ext cx="1872" cy="1776"/>
              <a:chOff x="3648" y="432"/>
              <a:chExt cx="1872" cy="1776"/>
            </a:xfrm>
          </p:grpSpPr>
          <p:sp>
            <p:nvSpPr>
              <p:cNvPr id="18441" name="Line 10"/>
              <p:cNvSpPr>
                <a:spLocks noChangeShapeType="1"/>
              </p:cNvSpPr>
              <p:nvPr/>
            </p:nvSpPr>
            <p:spPr bwMode="auto">
              <a:xfrm flipV="1">
                <a:off x="4608" y="960"/>
                <a:ext cx="0" cy="384"/>
              </a:xfrm>
              <a:prstGeom prst="line">
                <a:avLst/>
              </a:prstGeom>
              <a:noFill/>
              <a:ln w="57150">
                <a:solidFill>
                  <a:schemeClr val="accent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442" name="Line 11"/>
              <p:cNvSpPr>
                <a:spLocks noChangeShapeType="1"/>
              </p:cNvSpPr>
              <p:nvPr/>
            </p:nvSpPr>
            <p:spPr bwMode="auto">
              <a:xfrm flipH="1">
                <a:off x="4368" y="1344"/>
                <a:ext cx="240" cy="240"/>
              </a:xfrm>
              <a:prstGeom prst="line">
                <a:avLst/>
              </a:prstGeom>
              <a:noFill/>
              <a:ln w="57150">
                <a:solidFill>
                  <a:schemeClr val="accent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443" name="Line 12"/>
              <p:cNvSpPr>
                <a:spLocks noChangeShapeType="1"/>
              </p:cNvSpPr>
              <p:nvPr/>
            </p:nvSpPr>
            <p:spPr bwMode="auto">
              <a:xfrm>
                <a:off x="4608" y="1344"/>
                <a:ext cx="384" cy="0"/>
              </a:xfrm>
              <a:prstGeom prst="line">
                <a:avLst/>
              </a:prstGeom>
              <a:noFill/>
              <a:ln w="57150">
                <a:solidFill>
                  <a:schemeClr val="accent1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091" name="Line 13"/>
              <p:cNvSpPr>
                <a:spLocks noChangeShapeType="1"/>
              </p:cNvSpPr>
              <p:nvPr/>
            </p:nvSpPr>
            <p:spPr bwMode="auto">
              <a:xfrm flipH="1" flipV="1">
                <a:off x="4320" y="1056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" name="Line 14"/>
              <p:cNvSpPr>
                <a:spLocks noChangeShapeType="1"/>
              </p:cNvSpPr>
              <p:nvPr/>
            </p:nvSpPr>
            <p:spPr bwMode="auto">
              <a:xfrm flipH="1">
                <a:off x="4080" y="1584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" name="Line 15"/>
              <p:cNvSpPr>
                <a:spLocks noChangeShapeType="1"/>
              </p:cNvSpPr>
              <p:nvPr/>
            </p:nvSpPr>
            <p:spPr bwMode="auto">
              <a:xfrm>
                <a:off x="4992" y="134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4" name="Line 17"/>
              <p:cNvSpPr>
                <a:spLocks noChangeShapeType="1"/>
              </p:cNvSpPr>
              <p:nvPr/>
            </p:nvSpPr>
            <p:spPr bwMode="auto">
              <a:xfrm flipV="1">
                <a:off x="4608" y="5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5" name="Text Box 18"/>
              <p:cNvSpPr txBox="1">
                <a:spLocks noChangeArrowheads="1"/>
              </p:cNvSpPr>
              <p:nvPr/>
            </p:nvSpPr>
            <p:spPr bwMode="auto">
              <a:xfrm>
                <a:off x="4656" y="432"/>
                <a:ext cx="3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/>
                  <a:t>z</a:t>
                </a:r>
              </a:p>
            </p:txBody>
          </p:sp>
          <p:sp>
            <p:nvSpPr>
              <p:cNvPr id="46096" name="Text Box 19"/>
              <p:cNvSpPr txBox="1">
                <a:spLocks noChangeArrowheads="1"/>
              </p:cNvSpPr>
              <p:nvPr/>
            </p:nvSpPr>
            <p:spPr bwMode="auto">
              <a:xfrm>
                <a:off x="4608" y="768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F</a:t>
                </a:r>
                <a:r>
                  <a:rPr lang="en-US" sz="1800" baseline="-25000"/>
                  <a:t>3 </a:t>
                </a:r>
                <a:r>
                  <a:rPr lang="en-US" sz="1800"/>
                  <a:t>= 10 lb</a:t>
                </a:r>
                <a:endParaRPr lang="en-US" sz="1800" baseline="-25000"/>
              </a:p>
            </p:txBody>
          </p:sp>
          <p:sp>
            <p:nvSpPr>
              <p:cNvPr id="46097" name="Text Box 20"/>
              <p:cNvSpPr txBox="1">
                <a:spLocks noChangeArrowheads="1"/>
              </p:cNvSpPr>
              <p:nvPr/>
            </p:nvSpPr>
            <p:spPr bwMode="auto">
              <a:xfrm>
                <a:off x="4032" y="960"/>
                <a:ext cx="25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P</a:t>
                </a:r>
              </a:p>
            </p:txBody>
          </p:sp>
          <p:sp>
            <p:nvSpPr>
              <p:cNvPr id="46098" name="Text Box 21"/>
              <p:cNvSpPr txBox="1">
                <a:spLocks noChangeArrowheads="1"/>
              </p:cNvSpPr>
              <p:nvPr/>
            </p:nvSpPr>
            <p:spPr bwMode="auto">
              <a:xfrm>
                <a:off x="3648" y="139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F</a:t>
                </a:r>
                <a:r>
                  <a:rPr lang="en-US" sz="1800" baseline="-25000"/>
                  <a:t>1 </a:t>
                </a:r>
                <a:r>
                  <a:rPr lang="en-US" sz="1800"/>
                  <a:t>= 20 lb</a:t>
                </a:r>
              </a:p>
            </p:txBody>
          </p:sp>
          <p:sp>
            <p:nvSpPr>
              <p:cNvPr id="46099" name="Text Box 22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/>
                  <a:t>x</a:t>
                </a:r>
                <a:endParaRPr lang="en-US" sz="2400" b="1" i="1"/>
              </a:p>
            </p:txBody>
          </p:sp>
          <p:sp>
            <p:nvSpPr>
              <p:cNvPr id="46100" name="Text Box 23"/>
              <p:cNvSpPr txBox="1">
                <a:spLocks noChangeArrowheads="1"/>
              </p:cNvSpPr>
              <p:nvPr/>
            </p:nvSpPr>
            <p:spPr bwMode="auto">
              <a:xfrm>
                <a:off x="4560" y="134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A</a:t>
                </a:r>
              </a:p>
            </p:txBody>
          </p:sp>
          <p:sp>
            <p:nvSpPr>
              <p:cNvPr id="46101" name="Text Box 25"/>
              <p:cNvSpPr txBox="1">
                <a:spLocks noChangeArrowheads="1"/>
              </p:cNvSpPr>
              <p:nvPr/>
            </p:nvSpPr>
            <p:spPr bwMode="auto">
              <a:xfrm>
                <a:off x="4800" y="1056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F</a:t>
                </a:r>
                <a:r>
                  <a:rPr lang="en-US" sz="1800" baseline="-25000"/>
                  <a:t>2</a:t>
                </a:r>
                <a:r>
                  <a:rPr lang="en-US" sz="1800"/>
                  <a:t> = 10 lb</a:t>
                </a:r>
              </a:p>
            </p:txBody>
          </p:sp>
          <p:sp>
            <p:nvSpPr>
              <p:cNvPr id="46102" name="Text Box 26"/>
              <p:cNvSpPr txBox="1">
                <a:spLocks noChangeArrowheads="1"/>
              </p:cNvSpPr>
              <p:nvPr/>
            </p:nvSpPr>
            <p:spPr bwMode="auto">
              <a:xfrm>
                <a:off x="5270" y="1322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/>
                  <a:t>y</a:t>
                </a:r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WordArt 2"/>
          <p:cNvSpPr>
            <a:spLocks noChangeArrowheads="1" noChangeShapeType="1" noTextEdit="1"/>
          </p:cNvSpPr>
          <p:nvPr/>
        </p:nvSpPr>
        <p:spPr bwMode="auto">
          <a:xfrm>
            <a:off x="2667000" y="2819400"/>
            <a:ext cx="36576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End of the Lecture</a:t>
            </a:r>
          </a:p>
        </p:txBody>
      </p:sp>
      <p:sp>
        <p:nvSpPr>
          <p:cNvPr id="48130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81000" cy="304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WordArt 4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3886200" cy="8413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Let Learning Continue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050"/>
          <p:cNvSpPr txBox="1">
            <a:spLocks noChangeArrowheads="1"/>
          </p:cNvSpPr>
          <p:nvPr/>
        </p:nvSpPr>
        <p:spPr bwMode="auto">
          <a:xfrm>
            <a:off x="3048000" y="38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READING QUIZ</a:t>
            </a:r>
          </a:p>
        </p:txBody>
      </p:sp>
      <p:sp>
        <p:nvSpPr>
          <p:cNvPr id="15363" name="Text Box 2051"/>
          <p:cNvSpPr txBox="1">
            <a:spLocks noChangeArrowheads="1"/>
          </p:cNvSpPr>
          <p:nvPr/>
        </p:nvSpPr>
        <p:spPr bwMode="auto">
          <a:xfrm>
            <a:off x="381000" y="838200"/>
            <a:ext cx="8382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30000"/>
              </a:spcBef>
            </a:pPr>
            <a:r>
              <a:rPr lang="en-US" sz="2400"/>
              <a:t>1. Particle P is in equilibrium with five (5) forces acting on it in   3-D space. How many scalar equations of equilibrium can be written for point P?</a:t>
            </a:r>
          </a:p>
          <a:p>
            <a:pPr marL="285750" indent="-285750">
              <a:spcBef>
                <a:spcPct val="30000"/>
              </a:spcBef>
            </a:pPr>
            <a:r>
              <a:rPr lang="en-US" sz="2400"/>
              <a:t>    A) 2 	B) 3	     C) 4</a:t>
            </a:r>
          </a:p>
          <a:p>
            <a:pPr marL="285750" indent="-285750">
              <a:spcBef>
                <a:spcPct val="30000"/>
              </a:spcBef>
            </a:pPr>
            <a:r>
              <a:rPr lang="en-US" sz="2400"/>
              <a:t>    D) 5	            E) 6 </a:t>
            </a:r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304800" y="3048000"/>
            <a:ext cx="8458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sz="2400"/>
              <a:t>  2. In 3-D, when a particle is in equilibrium, which of the following equations apply?</a:t>
            </a:r>
          </a:p>
          <a:p>
            <a:pPr marL="914400" lvl="1" indent="-457200">
              <a:spcBef>
                <a:spcPct val="30000"/>
              </a:spcBef>
            </a:pPr>
            <a:r>
              <a:rPr lang="en-US" sz="2400"/>
              <a:t>A) (</a:t>
            </a:r>
            <a:r>
              <a:rPr lang="en-US" sz="2400">
                <a:sym typeface="Symbol" pitchFamily="18" charset="2"/>
              </a:rPr>
              <a:t> F</a:t>
            </a:r>
            <a:r>
              <a:rPr lang="en-US" sz="2400" baseline="-25000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)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  + </a:t>
            </a:r>
            <a:r>
              <a:rPr lang="en-US" sz="2400"/>
              <a:t>(</a:t>
            </a:r>
            <a:r>
              <a:rPr lang="en-US" sz="2400">
                <a:sym typeface="Symbol" pitchFamily="18" charset="2"/>
              </a:rPr>
              <a:t> F</a:t>
            </a:r>
            <a:r>
              <a:rPr lang="en-US" sz="2400" baseline="-25000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)</a:t>
            </a:r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j  </a:t>
            </a:r>
            <a:r>
              <a:rPr lang="en-US" sz="2400">
                <a:sym typeface="Symbol" pitchFamily="18" charset="2"/>
              </a:rPr>
              <a:t>+  </a:t>
            </a:r>
            <a:r>
              <a:rPr lang="en-US" sz="2400"/>
              <a:t>(</a:t>
            </a:r>
            <a:r>
              <a:rPr lang="en-US" sz="2400">
                <a:sym typeface="Symbol" pitchFamily="18" charset="2"/>
              </a:rPr>
              <a:t> F</a:t>
            </a:r>
            <a:r>
              <a:rPr lang="en-US" sz="2400" baseline="-25000">
                <a:sym typeface="Symbol" pitchFamily="18" charset="2"/>
              </a:rPr>
              <a:t>z</a:t>
            </a:r>
            <a:r>
              <a:rPr lang="en-US" sz="2400">
                <a:sym typeface="Symbol" pitchFamily="18" charset="2"/>
              </a:rPr>
              <a:t>)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k  </a:t>
            </a:r>
            <a:r>
              <a:rPr lang="en-US" sz="2400">
                <a:sym typeface="Symbol" pitchFamily="18" charset="2"/>
              </a:rPr>
              <a:t>=  0 </a:t>
            </a:r>
            <a:endParaRPr lang="en-US" sz="2400"/>
          </a:p>
          <a:p>
            <a:pPr marL="914400" lvl="1" indent="-457200">
              <a:spcBef>
                <a:spcPct val="30000"/>
              </a:spcBef>
            </a:pPr>
            <a:r>
              <a:rPr lang="en-US" sz="2400">
                <a:sym typeface="Symbol" pitchFamily="18" charset="2"/>
              </a:rPr>
              <a:t>B)   </a:t>
            </a:r>
            <a:r>
              <a:rPr lang="en-US" sz="2400" b="1" i="1">
                <a:solidFill>
                  <a:srgbClr val="FFFF00"/>
                </a:solidFill>
                <a:sym typeface="Symbol" pitchFamily="18" charset="2"/>
              </a:rPr>
              <a:t>F  </a:t>
            </a:r>
            <a:r>
              <a:rPr lang="en-US" sz="2400" b="1" i="1">
                <a:sym typeface="Symbol" pitchFamily="18" charset="2"/>
              </a:rPr>
              <a:t>=  </a:t>
            </a:r>
            <a:r>
              <a:rPr lang="en-US" sz="2400">
                <a:sym typeface="Symbol" pitchFamily="18" charset="2"/>
              </a:rPr>
              <a:t>0</a:t>
            </a:r>
            <a:endParaRPr lang="en-US" sz="2400" b="1">
              <a:solidFill>
                <a:srgbClr val="FFFF00"/>
              </a:solidFill>
            </a:endParaRPr>
          </a:p>
          <a:p>
            <a:pPr marL="914400" lvl="1" indent="-457200">
              <a:spcBef>
                <a:spcPct val="30000"/>
              </a:spcBef>
            </a:pPr>
            <a:r>
              <a:rPr lang="en-US" sz="2400">
                <a:sym typeface="Symbol" pitchFamily="18" charset="2"/>
              </a:rPr>
              <a:t>C)  F</a:t>
            </a:r>
            <a:r>
              <a:rPr lang="en-US" sz="2400" baseline="-25000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 =   F</a:t>
            </a:r>
            <a:r>
              <a:rPr lang="en-US" sz="2400" baseline="-25000">
                <a:sym typeface="Symbol" pitchFamily="18" charset="2"/>
              </a:rPr>
              <a:t>y  </a:t>
            </a:r>
            <a:r>
              <a:rPr lang="en-US" sz="2400">
                <a:sym typeface="Symbol" pitchFamily="18" charset="2"/>
              </a:rPr>
              <a:t>=   F</a:t>
            </a:r>
            <a:r>
              <a:rPr lang="en-US" sz="2400" baseline="-25000">
                <a:sym typeface="Symbol" pitchFamily="18" charset="2"/>
              </a:rPr>
              <a:t>z  </a:t>
            </a:r>
            <a:r>
              <a:rPr lang="en-US" sz="2400">
                <a:sym typeface="Symbol" pitchFamily="18" charset="2"/>
              </a:rPr>
              <a:t>=  0</a:t>
            </a:r>
            <a:endParaRPr lang="en-US" sz="2400">
              <a:solidFill>
                <a:srgbClr val="FFFF00"/>
              </a:solidFill>
            </a:endParaRPr>
          </a:p>
          <a:p>
            <a:pPr marL="914400" lvl="1" indent="-457200">
              <a:spcBef>
                <a:spcPct val="30000"/>
              </a:spcBef>
            </a:pPr>
            <a:r>
              <a:rPr lang="en-US" sz="2400"/>
              <a:t>D) All of the above.</a:t>
            </a:r>
          </a:p>
          <a:p>
            <a:pPr marL="914400" lvl="1" indent="-457200">
              <a:spcBef>
                <a:spcPct val="30000"/>
              </a:spcBef>
            </a:pPr>
            <a:r>
              <a:rPr lang="en-US" sz="2400"/>
              <a:t>E) None of the above.</a:t>
            </a:r>
          </a:p>
        </p:txBody>
      </p:sp>
      <p:sp>
        <p:nvSpPr>
          <p:cNvPr id="17412" name="AutoShape 205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20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    APPLICATIONS</a:t>
            </a:r>
          </a:p>
        </p:txBody>
      </p:sp>
      <p:sp>
        <p:nvSpPr>
          <p:cNvPr id="19458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1447800"/>
            <a:ext cx="7848600" cy="4419600"/>
            <a:chOff x="384" y="912"/>
            <a:chExt cx="4944" cy="2784"/>
          </a:xfrm>
        </p:grpSpPr>
        <p:sp>
          <p:nvSpPr>
            <p:cNvPr id="19462" name="Text Box 11"/>
            <p:cNvSpPr txBox="1">
              <a:spLocks noChangeArrowheads="1"/>
            </p:cNvSpPr>
            <p:nvPr/>
          </p:nvSpPr>
          <p:spPr bwMode="auto">
            <a:xfrm>
              <a:off x="3024" y="912"/>
              <a:ext cx="2304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You know the weight of the electromagnet and its load.  But, you need to know the forces in the chains to see if it is a safe assembly.  How would you do this?</a:t>
              </a:r>
            </a:p>
          </p:txBody>
        </p:sp>
        <p:pic>
          <p:nvPicPr>
            <p:cNvPr id="19463" name="Picture 17" descr="CH 3 Magn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960"/>
              <a:ext cx="2444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40" name="Picture 20" descr="CH 3 Magnet FB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886200"/>
            <a:ext cx="143986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3162300" y="3048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APPLICATIONS  </a:t>
            </a:r>
            <a:r>
              <a:rPr lang="en-US" sz="2400"/>
              <a:t>(continued)</a:t>
            </a:r>
          </a:p>
        </p:txBody>
      </p:sp>
      <p:sp>
        <p:nvSpPr>
          <p:cNvPr id="2150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9600" y="1295400"/>
            <a:ext cx="8001000" cy="4745038"/>
            <a:chOff x="609600" y="1295400"/>
            <a:chExt cx="8001000" cy="4745038"/>
          </a:xfrm>
        </p:grpSpPr>
        <p:grpSp>
          <p:nvGrpSpPr>
            <p:cNvPr id="21509" name="Group 21"/>
            <p:cNvGrpSpPr>
              <a:grpSpLocks/>
            </p:cNvGrpSpPr>
            <p:nvPr/>
          </p:nvGrpSpPr>
          <p:grpSpPr bwMode="auto">
            <a:xfrm>
              <a:off x="609600" y="1295400"/>
              <a:ext cx="8001000" cy="4745038"/>
              <a:chOff x="480" y="960"/>
              <a:chExt cx="5040" cy="2989"/>
            </a:xfrm>
          </p:grpSpPr>
          <p:sp>
            <p:nvSpPr>
              <p:cNvPr id="21511" name="Text Box 11"/>
              <p:cNvSpPr txBox="1">
                <a:spLocks noChangeArrowheads="1"/>
              </p:cNvSpPr>
              <p:nvPr/>
            </p:nvSpPr>
            <p:spPr bwMode="auto">
              <a:xfrm>
                <a:off x="3600" y="960"/>
                <a:ext cx="1920" cy="2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This shear leg derrick is to be designed to lift a maximum of 200 kg of fish.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/>
                  <a:t>How would you find the effect of different offset distances on the forces in the cable and derrick legs?</a:t>
                </a:r>
              </a:p>
            </p:txBody>
          </p:sp>
          <p:pic>
            <p:nvPicPr>
              <p:cNvPr id="21512" name="Picture 2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80" y="1008"/>
                <a:ext cx="3066" cy="2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1510" name="TextBox 7"/>
            <p:cNvSpPr txBox="1">
              <a:spLocks noChangeArrowheads="1"/>
            </p:cNvSpPr>
            <p:nvPr/>
          </p:nvSpPr>
          <p:spPr bwMode="auto">
            <a:xfrm>
              <a:off x="3429000" y="1600200"/>
              <a:ext cx="17224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Offset distance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 THE  EQUATIONS  OF   3-D  EQUILIBRIUM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" y="3722688"/>
            <a:ext cx="8001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This vector equation will be satisfied only when</a:t>
            </a:r>
          </a:p>
          <a:p>
            <a:r>
              <a:rPr lang="en-US" sz="2400"/>
              <a:t>	 </a:t>
            </a:r>
            <a:r>
              <a:rPr lang="en-US" sz="2400">
                <a:sym typeface="Symbol" pitchFamily="18" charset="2"/>
              </a:rPr>
              <a:t>F</a:t>
            </a:r>
            <a:r>
              <a:rPr lang="en-US" sz="2400" baseline="-25000">
                <a:sym typeface="Symbol" pitchFamily="18" charset="2"/>
              </a:rPr>
              <a:t>x   </a:t>
            </a:r>
            <a:r>
              <a:rPr lang="en-US" sz="2400">
                <a:sym typeface="Symbol" pitchFamily="18" charset="2"/>
              </a:rPr>
              <a:t>=   0</a:t>
            </a:r>
          </a:p>
          <a:p>
            <a:r>
              <a:rPr lang="en-US" sz="2400">
                <a:sym typeface="Symbol" pitchFamily="18" charset="2"/>
              </a:rPr>
              <a:t>	 F</a:t>
            </a:r>
            <a:r>
              <a:rPr lang="en-US" sz="2400" baseline="-25000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  =   0</a:t>
            </a:r>
          </a:p>
          <a:p>
            <a:r>
              <a:rPr lang="en-US" sz="2400">
                <a:sym typeface="Symbol" pitchFamily="18" charset="2"/>
              </a:rPr>
              <a:t>	 F</a:t>
            </a:r>
            <a:r>
              <a:rPr lang="en-US" sz="2400" baseline="-25000">
                <a:sym typeface="Symbol" pitchFamily="18" charset="2"/>
              </a:rPr>
              <a:t>z</a:t>
            </a:r>
            <a:r>
              <a:rPr lang="en-US" sz="2400">
                <a:sym typeface="Symbol" pitchFamily="18" charset="2"/>
              </a:rPr>
              <a:t>  =   0</a:t>
            </a:r>
          </a:p>
          <a:p>
            <a:r>
              <a:rPr lang="en-US" sz="2400">
                <a:sym typeface="Symbol" pitchFamily="18" charset="2"/>
              </a:rPr>
              <a:t>These equations are the 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three scalar equations of equilibrium</a:t>
            </a:r>
            <a:r>
              <a:rPr lang="en-US" sz="2400">
                <a:sym typeface="Symbol" pitchFamily="18" charset="2"/>
              </a:rPr>
              <a:t>. They are valid for any point in equilibrium and allow you to solve for up to three unknowns.</a:t>
            </a:r>
          </a:p>
        </p:txBody>
      </p:sp>
      <p:sp>
        <p:nvSpPr>
          <p:cNvPr id="2355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1000" y="838200"/>
            <a:ext cx="8305800" cy="2825750"/>
            <a:chOff x="240" y="528"/>
            <a:chExt cx="5232" cy="1780"/>
          </a:xfrm>
        </p:grpSpPr>
        <p:sp>
          <p:nvSpPr>
            <p:cNvPr id="23558" name="Text Box 11"/>
            <p:cNvSpPr txBox="1">
              <a:spLocks noChangeArrowheads="1"/>
            </p:cNvSpPr>
            <p:nvPr/>
          </p:nvSpPr>
          <p:spPr bwMode="auto">
            <a:xfrm>
              <a:off x="240" y="528"/>
              <a:ext cx="3600" cy="1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/>
                <a:t>When a particle is in equilibrium, the vector sum of  all the forces acting on it must be zero  (</a:t>
              </a:r>
              <a:r>
                <a:rPr lang="en-US" sz="2400">
                  <a:sym typeface="Symbol" pitchFamily="18" charset="2"/>
                </a:rPr>
                <a:t> </a:t>
              </a:r>
              <a:r>
                <a:rPr lang="en-US" sz="2400" b="1" i="1">
                  <a:solidFill>
                    <a:srgbClr val="FFFF00"/>
                  </a:solidFill>
                  <a:sym typeface="Symbol" pitchFamily="18" charset="2"/>
                </a:rPr>
                <a:t>F</a:t>
              </a:r>
              <a:r>
                <a:rPr lang="en-US" sz="2400">
                  <a:sym typeface="Symbol" pitchFamily="18" charset="2"/>
                </a:rPr>
                <a:t>  =  0 ) .</a:t>
              </a:r>
              <a:endParaRPr lang="en-US" sz="2400"/>
            </a:p>
            <a:p>
              <a:pPr>
                <a:spcBef>
                  <a:spcPct val="20000"/>
                </a:spcBef>
              </a:pPr>
              <a:r>
                <a:rPr lang="en-US" sz="2400"/>
                <a:t>This equation can be written in terms of its x, y and z components.  This form is written as follows. </a:t>
              </a:r>
            </a:p>
            <a:p>
              <a:pPr>
                <a:spcBef>
                  <a:spcPct val="20000"/>
                </a:spcBef>
              </a:pPr>
              <a:r>
                <a:rPr lang="en-US" sz="2400">
                  <a:sym typeface="Symbol" pitchFamily="18" charset="2"/>
                </a:rPr>
                <a:t>   ( F</a:t>
              </a:r>
              <a:r>
                <a:rPr lang="en-US" sz="2400" baseline="-25000">
                  <a:sym typeface="Symbol" pitchFamily="18" charset="2"/>
                </a:rPr>
                <a:t>x</a:t>
              </a:r>
              <a:r>
                <a:rPr lang="en-US" sz="2400">
                  <a:sym typeface="Symbol" pitchFamily="18" charset="2"/>
                </a:rPr>
                <a:t>) </a:t>
              </a:r>
              <a:r>
                <a:rPr lang="en-US" sz="2400" b="1" i="1">
                  <a:solidFill>
                    <a:srgbClr val="FFFF00"/>
                  </a:solidFill>
                  <a:sym typeface="Symbol" pitchFamily="18" charset="2"/>
                </a:rPr>
                <a:t>i  </a:t>
              </a:r>
              <a:r>
                <a:rPr lang="en-US" sz="2400">
                  <a:sym typeface="Symbol" pitchFamily="18" charset="2"/>
                </a:rPr>
                <a:t>+  ( F</a:t>
              </a:r>
              <a:r>
                <a:rPr lang="en-US" sz="2400" baseline="-25000">
                  <a:sym typeface="Symbol" pitchFamily="18" charset="2"/>
                </a:rPr>
                <a:t>y</a:t>
              </a:r>
              <a:r>
                <a:rPr lang="en-US" sz="2400">
                  <a:sym typeface="Symbol" pitchFamily="18" charset="2"/>
                </a:rPr>
                <a:t>) </a:t>
              </a:r>
              <a:r>
                <a:rPr lang="en-US" sz="2400" b="1" i="1">
                  <a:solidFill>
                    <a:srgbClr val="FFFF00"/>
                  </a:solidFill>
                  <a:sym typeface="Symbol" pitchFamily="18" charset="2"/>
                </a:rPr>
                <a:t>j  </a:t>
              </a:r>
              <a:r>
                <a:rPr lang="en-US" sz="2400">
                  <a:sym typeface="Symbol" pitchFamily="18" charset="2"/>
                </a:rPr>
                <a:t>+  </a:t>
              </a:r>
              <a:r>
                <a:rPr lang="en-US" sz="2400"/>
                <a:t>(</a:t>
              </a:r>
              <a:r>
                <a:rPr lang="en-US" sz="2400">
                  <a:sym typeface="Symbol" pitchFamily="18" charset="2"/>
                </a:rPr>
                <a:t> F</a:t>
              </a:r>
              <a:r>
                <a:rPr lang="en-US" sz="2400" baseline="-25000">
                  <a:sym typeface="Symbol" pitchFamily="18" charset="2"/>
                </a:rPr>
                <a:t>z</a:t>
              </a:r>
              <a:r>
                <a:rPr lang="en-US" sz="2400">
                  <a:sym typeface="Symbol" pitchFamily="18" charset="2"/>
                </a:rPr>
                <a:t>) </a:t>
              </a:r>
              <a:r>
                <a:rPr lang="en-US" sz="2400" b="1" i="1">
                  <a:solidFill>
                    <a:srgbClr val="FFFF00"/>
                  </a:solidFill>
                  <a:sym typeface="Symbol" pitchFamily="18" charset="2"/>
                </a:rPr>
                <a:t>k</a:t>
              </a:r>
              <a:r>
                <a:rPr lang="en-US" sz="2400">
                  <a:sym typeface="Symbol" pitchFamily="18" charset="2"/>
                </a:rPr>
                <a:t>  =  0 </a:t>
              </a:r>
            </a:p>
          </p:txBody>
        </p:sp>
        <p:pic>
          <p:nvPicPr>
            <p:cNvPr id="23559" name="Picture 17" descr="CH 3 3D Forc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0" y="624"/>
              <a:ext cx="1632" cy="1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600200" y="457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EXAMPLE  I</a:t>
            </a:r>
          </a:p>
        </p:txBody>
      </p:sp>
      <p:sp>
        <p:nvSpPr>
          <p:cNvPr id="25602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33400" y="3810000"/>
            <a:ext cx="8001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2400"/>
              <a:t>1) Draw a FBD of particle O.</a:t>
            </a:r>
          </a:p>
          <a:p>
            <a:pPr marL="457200" indent="-457200">
              <a:spcBef>
                <a:spcPct val="20000"/>
              </a:spcBef>
            </a:pPr>
            <a:r>
              <a:rPr lang="en-US" sz="2400"/>
              <a:t>2) Write the unknown force as 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/>
              <a:t>       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5</a:t>
            </a:r>
            <a:r>
              <a:rPr lang="en-US" sz="2400"/>
              <a:t>   =  {F</a:t>
            </a:r>
            <a:r>
              <a:rPr lang="en-US" sz="2400" baseline="-25000"/>
              <a:t>x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  + F</a:t>
            </a:r>
            <a:r>
              <a:rPr lang="en-US" sz="2400" baseline="-25000"/>
              <a:t>y</a:t>
            </a:r>
            <a:r>
              <a:rPr lang="en-US" sz="2400"/>
              <a:t> 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  + F</a:t>
            </a:r>
            <a:r>
              <a:rPr lang="en-US" sz="2400" baseline="-25000"/>
              <a:t>z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} N</a:t>
            </a:r>
            <a:endParaRPr lang="en-US" sz="2000"/>
          </a:p>
          <a:p>
            <a:pPr marL="457200" indent="-457200">
              <a:spcBef>
                <a:spcPct val="20000"/>
              </a:spcBef>
            </a:pPr>
            <a:r>
              <a:rPr lang="en-US" sz="2400"/>
              <a:t>3) Write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1</a:t>
            </a:r>
            <a:r>
              <a:rPr lang="en-US" sz="2400"/>
              <a:t>,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2</a:t>
            </a:r>
            <a:r>
              <a:rPr lang="en-US" sz="2400"/>
              <a:t> ,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3</a:t>
            </a:r>
            <a:r>
              <a:rPr lang="en-US" sz="2400"/>
              <a:t> ,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4</a:t>
            </a:r>
            <a:r>
              <a:rPr lang="en-US" sz="2400"/>
              <a:t> and </a:t>
            </a: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5 </a:t>
            </a:r>
            <a:r>
              <a:rPr lang="en-US" sz="2400"/>
              <a:t>in Cartesian vector form.</a:t>
            </a:r>
          </a:p>
          <a:p>
            <a:pPr marL="457200" indent="-457200">
              <a:spcBef>
                <a:spcPct val="20000"/>
              </a:spcBef>
            </a:pPr>
            <a:r>
              <a:rPr lang="en-US" sz="2400"/>
              <a:t>4) Apply the three equilibrium equations to solve for the three</a:t>
            </a:r>
          </a:p>
          <a:p>
            <a:pPr marL="457200" indent="-457200">
              <a:spcBef>
                <a:spcPct val="20000"/>
              </a:spcBef>
            </a:pPr>
            <a:r>
              <a:rPr lang="en-US" sz="2400"/>
              <a:t>    unknowns F</a:t>
            </a:r>
            <a:r>
              <a:rPr lang="en-US" sz="2400" baseline="-25000"/>
              <a:t>x</a:t>
            </a:r>
            <a:r>
              <a:rPr lang="en-US" sz="2400"/>
              <a:t>, F</a:t>
            </a:r>
            <a:r>
              <a:rPr lang="en-US" sz="2400" baseline="-25000"/>
              <a:t>y</a:t>
            </a:r>
            <a:r>
              <a:rPr lang="en-US" sz="2400"/>
              <a:t>, and F</a:t>
            </a:r>
            <a:r>
              <a:rPr lang="en-US" sz="2400" baseline="-25000"/>
              <a:t>z</a:t>
            </a:r>
            <a:r>
              <a:rPr lang="en-US" sz="2400"/>
              <a:t>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1143000"/>
            <a:ext cx="8001000" cy="3140075"/>
            <a:chOff x="336" y="720"/>
            <a:chExt cx="5040" cy="1978"/>
          </a:xfrm>
        </p:grpSpPr>
        <p:sp>
          <p:nvSpPr>
            <p:cNvPr id="25606" name="Text Box 3"/>
            <p:cNvSpPr txBox="1">
              <a:spLocks noChangeArrowheads="1"/>
            </p:cNvSpPr>
            <p:nvPr/>
          </p:nvSpPr>
          <p:spPr bwMode="auto">
            <a:xfrm>
              <a:off x="336" y="720"/>
              <a:ext cx="2640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Given: </a:t>
              </a:r>
              <a:r>
                <a:rPr lang="en-US" sz="2400"/>
                <a:t>The four forces and geometry shown. </a:t>
              </a:r>
            </a:p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Find:</a:t>
              </a:r>
              <a:r>
                <a:rPr lang="en-US" sz="2400">
                  <a:solidFill>
                    <a:srgbClr val="FF0000"/>
                  </a:solidFill>
                </a:rPr>
                <a:t>  </a:t>
              </a:r>
              <a:r>
                <a:rPr lang="en-US" sz="2400"/>
                <a:t>The force</a:t>
              </a:r>
              <a:r>
                <a:rPr lang="en-US" sz="2400" b="1">
                  <a:solidFill>
                    <a:srgbClr val="FFFF00"/>
                  </a:solidFill>
                </a:rPr>
                <a:t> </a:t>
              </a:r>
              <a:r>
                <a:rPr lang="en-US" sz="2400" b="1" i="1">
                  <a:solidFill>
                    <a:srgbClr val="FFFF00"/>
                  </a:solidFill>
                </a:rPr>
                <a:t>F</a:t>
              </a:r>
              <a:r>
                <a:rPr lang="en-US" sz="2400" b="1" i="1" baseline="-25000">
                  <a:solidFill>
                    <a:srgbClr val="FFFF00"/>
                  </a:solidFill>
                </a:rPr>
                <a:t>5</a:t>
              </a:r>
              <a:r>
                <a:rPr lang="en-US" sz="2400"/>
                <a:t> required to keep particle O in equilibrium.</a:t>
              </a:r>
            </a:p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Plan:</a:t>
              </a:r>
            </a:p>
          </p:txBody>
        </p:sp>
        <p:pic>
          <p:nvPicPr>
            <p:cNvPr id="25607" name="Picture 16" descr="CH 3 Particle Examp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" y="768"/>
              <a:ext cx="2448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026"/>
          <p:cNvSpPr txBox="1">
            <a:spLocks noChangeArrowheads="1"/>
          </p:cNvSpPr>
          <p:nvPr/>
        </p:nvSpPr>
        <p:spPr bwMode="auto">
          <a:xfrm>
            <a:off x="2667000" y="3810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EXAMPLE   I</a:t>
            </a:r>
            <a:r>
              <a:rPr lang="en-US" sz="2400">
                <a:solidFill>
                  <a:srgbClr val="66FF33"/>
                </a:solidFill>
              </a:rPr>
              <a:t> </a:t>
            </a:r>
            <a:r>
              <a:rPr lang="en-US" sz="2400"/>
              <a:t>(continued)</a:t>
            </a:r>
          </a:p>
        </p:txBody>
      </p:sp>
      <p:sp>
        <p:nvSpPr>
          <p:cNvPr id="56324" name="Text Box 1028"/>
          <p:cNvSpPr txBox="1">
            <a:spLocks noChangeArrowheads="1"/>
          </p:cNvSpPr>
          <p:nvPr/>
        </p:nvSpPr>
        <p:spPr bwMode="auto">
          <a:xfrm>
            <a:off x="533400" y="3810000"/>
            <a:ext cx="701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4</a:t>
            </a:r>
            <a:r>
              <a:rPr lang="en-US" sz="2000"/>
              <a:t>  </a:t>
            </a:r>
            <a:r>
              <a:rPr lang="en-US" sz="2400"/>
              <a:t> =  F</a:t>
            </a:r>
            <a:r>
              <a:rPr lang="en-US" sz="2400" baseline="-25000"/>
              <a:t>4</a:t>
            </a:r>
            <a:r>
              <a:rPr lang="en-US" sz="2400"/>
              <a:t> (</a:t>
            </a:r>
            <a:r>
              <a:rPr lang="en-US" sz="2400" b="1" i="1">
                <a:solidFill>
                  <a:srgbClr val="FFFF00"/>
                </a:solidFill>
              </a:rPr>
              <a:t>r</a:t>
            </a:r>
            <a:r>
              <a:rPr lang="en-US" sz="2400" b="1" i="1" baseline="-25000">
                <a:solidFill>
                  <a:srgbClr val="FFFF00"/>
                </a:solidFill>
              </a:rPr>
              <a:t>B</a:t>
            </a:r>
            <a:r>
              <a:rPr lang="en-US" sz="2400"/>
              <a:t>/ r</a:t>
            </a:r>
            <a:r>
              <a:rPr lang="en-US" sz="2400" baseline="-25000"/>
              <a:t>B</a:t>
            </a:r>
            <a:r>
              <a:rPr lang="en-US" sz="2400"/>
              <a:t>)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</a:t>
            </a:r>
            <a:r>
              <a:rPr lang="en-US" sz="2400"/>
              <a:t> =  </a:t>
            </a:r>
            <a:r>
              <a:rPr lang="en-US" sz="2000"/>
              <a:t> </a:t>
            </a:r>
            <a:r>
              <a:rPr lang="en-US" sz="2400"/>
              <a:t>200 N [(3</a:t>
            </a:r>
            <a:r>
              <a:rPr lang="en-US" sz="2400" b="1" i="1">
                <a:solidFill>
                  <a:srgbClr val="FFFF00"/>
                </a:solidFill>
              </a:rPr>
              <a:t>i </a:t>
            </a:r>
            <a:r>
              <a:rPr lang="en-US" sz="2400">
                <a:cs typeface="Times New Roman" pitchFamily="18" charset="0"/>
              </a:rPr>
              <a:t>–</a:t>
            </a:r>
            <a:r>
              <a:rPr lang="en-US" sz="2400"/>
              <a:t> 4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 + 6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)/(3</a:t>
            </a:r>
            <a:r>
              <a:rPr lang="en-US" sz="2400" baseline="30000"/>
              <a:t>2  </a:t>
            </a:r>
            <a:r>
              <a:rPr lang="en-US" sz="2400"/>
              <a:t>+  4</a:t>
            </a:r>
            <a:r>
              <a:rPr lang="en-US" sz="2400" baseline="30000"/>
              <a:t>2  </a:t>
            </a:r>
            <a:r>
              <a:rPr lang="en-US" sz="2400"/>
              <a:t>+  6</a:t>
            </a:r>
            <a:r>
              <a:rPr lang="en-US" sz="2400" baseline="30000"/>
              <a:t>2</a:t>
            </a:r>
            <a:r>
              <a:rPr lang="en-US" sz="2400"/>
              <a:t>)</a:t>
            </a:r>
            <a:r>
              <a:rPr lang="en-US" sz="2400" baseline="30000"/>
              <a:t>½</a:t>
            </a:r>
            <a:r>
              <a:rPr lang="en-US" sz="2400"/>
              <a:t>]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=  {76.8 </a:t>
            </a:r>
            <a:r>
              <a:rPr lang="en-US" sz="2400" b="1" i="1">
                <a:solidFill>
                  <a:srgbClr val="FFFF00"/>
                </a:solidFill>
              </a:rPr>
              <a:t>i   </a:t>
            </a:r>
            <a:r>
              <a:rPr lang="en-US" sz="2400">
                <a:cs typeface="Times New Roman" pitchFamily="18" charset="0"/>
              </a:rPr>
              <a:t>–</a:t>
            </a:r>
            <a:r>
              <a:rPr lang="en-US" sz="2400"/>
              <a:t>  102.4 </a:t>
            </a:r>
            <a:r>
              <a:rPr lang="en-US" sz="2400" b="1" i="1">
                <a:solidFill>
                  <a:srgbClr val="FFFF00"/>
                </a:solidFill>
              </a:rPr>
              <a:t>j  </a:t>
            </a:r>
            <a:r>
              <a:rPr lang="en-US" sz="2400"/>
              <a:t>+  153.6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} N</a:t>
            </a:r>
          </a:p>
        </p:txBody>
      </p:sp>
      <p:sp>
        <p:nvSpPr>
          <p:cNvPr id="27651" name="AutoShape 10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10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36"/>
          <p:cNvGrpSpPr>
            <a:grpSpLocks/>
          </p:cNvGrpSpPr>
          <p:nvPr/>
        </p:nvGrpSpPr>
        <p:grpSpPr bwMode="auto">
          <a:xfrm>
            <a:off x="533400" y="1371600"/>
            <a:ext cx="8110538" cy="2746375"/>
            <a:chOff x="336" y="1056"/>
            <a:chExt cx="5109" cy="1730"/>
          </a:xfrm>
        </p:grpSpPr>
        <p:sp>
          <p:nvSpPr>
            <p:cNvPr id="27656" name="Text Box 1027"/>
            <p:cNvSpPr txBox="1">
              <a:spLocks noChangeArrowheads="1"/>
            </p:cNvSpPr>
            <p:nvPr/>
          </p:nvSpPr>
          <p:spPr bwMode="auto">
            <a:xfrm>
              <a:off x="336" y="1056"/>
              <a:ext cx="3168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FFFF00"/>
                  </a:solidFill>
                </a:rPr>
                <a:t>F</a:t>
              </a:r>
              <a:r>
                <a:rPr lang="en-US" sz="2400" b="1" i="1" baseline="-25000">
                  <a:solidFill>
                    <a:srgbClr val="FFFF00"/>
                  </a:solidFill>
                </a:rPr>
                <a:t>1  </a:t>
              </a:r>
              <a:r>
                <a:rPr lang="en-US" sz="2400"/>
                <a:t>= {300(4/5)  </a:t>
              </a:r>
              <a:r>
                <a:rPr lang="en-US" sz="2400" b="1" i="1">
                  <a:solidFill>
                    <a:srgbClr val="FFFF00"/>
                  </a:solidFill>
                </a:rPr>
                <a:t>j</a:t>
              </a:r>
              <a:r>
                <a:rPr lang="en-US" sz="2400"/>
                <a:t>  +  300 (3/5) </a:t>
              </a:r>
              <a:r>
                <a:rPr lang="en-US" sz="2400" b="1" i="1">
                  <a:solidFill>
                    <a:srgbClr val="FFFF00"/>
                  </a:solidFill>
                </a:rPr>
                <a:t>k</a:t>
              </a:r>
              <a:r>
                <a:rPr lang="en-US" sz="2400"/>
                <a:t>} N</a:t>
              </a:r>
            </a:p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FFFF00"/>
                  </a:solidFill>
                </a:rPr>
                <a:t>F</a:t>
              </a:r>
              <a:r>
                <a:rPr lang="en-US" sz="2400" b="1" i="1" baseline="-25000">
                  <a:solidFill>
                    <a:srgbClr val="FFFF00"/>
                  </a:solidFill>
                </a:rPr>
                <a:t>1</a:t>
              </a:r>
              <a:r>
                <a:rPr lang="en-US" sz="2400" b="1" i="1">
                  <a:solidFill>
                    <a:srgbClr val="FFFF00"/>
                  </a:solidFill>
                </a:rPr>
                <a:t>  </a:t>
              </a:r>
              <a:r>
                <a:rPr lang="en-US" sz="2400"/>
                <a:t>= {240  </a:t>
              </a:r>
              <a:r>
                <a:rPr lang="en-US" sz="2400" b="1" i="1">
                  <a:solidFill>
                    <a:srgbClr val="FFFF00"/>
                  </a:solidFill>
                </a:rPr>
                <a:t>j</a:t>
              </a:r>
              <a:r>
                <a:rPr lang="en-US" sz="2400"/>
                <a:t>  +  180 </a:t>
              </a:r>
              <a:r>
                <a:rPr lang="en-US" sz="2400" b="1" i="1">
                  <a:solidFill>
                    <a:srgbClr val="FFFF00"/>
                  </a:solidFill>
                </a:rPr>
                <a:t>k</a:t>
              </a:r>
              <a:r>
                <a:rPr lang="en-US" sz="2400"/>
                <a:t>} N</a:t>
              </a:r>
            </a:p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FFFF00"/>
                  </a:solidFill>
                </a:rPr>
                <a:t>F</a:t>
              </a:r>
              <a:r>
                <a:rPr lang="en-US" sz="2400" b="1" i="1" baseline="-25000">
                  <a:solidFill>
                    <a:srgbClr val="FFFF00"/>
                  </a:solidFill>
                </a:rPr>
                <a:t>2   </a:t>
              </a:r>
              <a:r>
                <a:rPr lang="en-US" sz="2400"/>
                <a:t>= {</a:t>
              </a:r>
              <a:r>
                <a:rPr lang="en-US" sz="2400">
                  <a:cs typeface="Times New Roman" pitchFamily="18" charset="0"/>
                </a:rPr>
                <a:t>– </a:t>
              </a:r>
              <a:r>
                <a:rPr lang="en-US" sz="2400"/>
                <a:t>600 </a:t>
              </a:r>
              <a:r>
                <a:rPr lang="en-US" sz="2400" b="1" i="1">
                  <a:solidFill>
                    <a:srgbClr val="FFFF00"/>
                  </a:solidFill>
                </a:rPr>
                <a:t>i</a:t>
              </a:r>
              <a:r>
                <a:rPr lang="en-US" sz="2400"/>
                <a:t>} N</a:t>
              </a:r>
            </a:p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FFFF00"/>
                  </a:solidFill>
                </a:rPr>
                <a:t>F</a:t>
              </a:r>
              <a:r>
                <a:rPr lang="en-US" sz="2400" b="1" i="1" baseline="-25000">
                  <a:solidFill>
                    <a:srgbClr val="FFFF00"/>
                  </a:solidFill>
                </a:rPr>
                <a:t>3</a:t>
              </a:r>
              <a:r>
                <a:rPr lang="en-US" sz="2400" b="1" i="1">
                  <a:solidFill>
                    <a:srgbClr val="FFFF00"/>
                  </a:solidFill>
                </a:rPr>
                <a:t>   </a:t>
              </a:r>
              <a:r>
                <a:rPr lang="en-US" sz="2400"/>
                <a:t>= {</a:t>
              </a:r>
              <a:r>
                <a:rPr lang="en-US" sz="2400">
                  <a:cs typeface="Times New Roman" pitchFamily="18" charset="0"/>
                </a:rPr>
                <a:t>– </a:t>
              </a:r>
              <a:r>
                <a:rPr lang="en-US" sz="2400"/>
                <a:t>900 </a:t>
              </a:r>
              <a:r>
                <a:rPr lang="en-US" sz="2400" b="1" i="1">
                  <a:solidFill>
                    <a:srgbClr val="FFFF00"/>
                  </a:solidFill>
                </a:rPr>
                <a:t>k</a:t>
              </a:r>
              <a:r>
                <a:rPr lang="en-US" sz="2400"/>
                <a:t>} N</a:t>
              </a:r>
            </a:p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pic>
          <p:nvPicPr>
            <p:cNvPr id="27657" name="Picture 1035" descr="CH 3 Particle Examp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12" y="1104"/>
              <a:ext cx="2133" cy="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609600" y="5791200"/>
            <a:ext cx="3876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</a:rPr>
              <a:t>F</a:t>
            </a:r>
            <a:r>
              <a:rPr lang="en-US" sz="2400" b="1" i="1" baseline="-25000">
                <a:solidFill>
                  <a:srgbClr val="FFFF00"/>
                </a:solidFill>
              </a:rPr>
              <a:t>5</a:t>
            </a:r>
            <a:r>
              <a:rPr lang="en-US" sz="2400"/>
              <a:t> = { F</a:t>
            </a:r>
            <a:r>
              <a:rPr lang="en-US" sz="2400" baseline="-25000"/>
              <a:t>x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i   </a:t>
            </a:r>
            <a:r>
              <a:rPr lang="en-US" sz="2400">
                <a:cs typeface="Times New Roman" pitchFamily="18" charset="0"/>
              </a:rPr>
              <a:t>–</a:t>
            </a:r>
            <a:r>
              <a:rPr lang="en-US" sz="2400"/>
              <a:t>  F</a:t>
            </a:r>
            <a:r>
              <a:rPr lang="en-US" sz="2400" baseline="-25000"/>
              <a:t>y 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j  </a:t>
            </a:r>
            <a:r>
              <a:rPr lang="en-US" sz="2400"/>
              <a:t>+ F</a:t>
            </a:r>
            <a:r>
              <a:rPr lang="en-US" sz="2400" baseline="-25000"/>
              <a:t>z 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} N</a:t>
            </a:r>
          </a:p>
        </p:txBody>
      </p:sp>
      <p:sp>
        <p:nvSpPr>
          <p:cNvPr id="27655" name="TextBox 9"/>
          <p:cNvSpPr txBox="1">
            <a:spLocks noChangeArrowheads="1"/>
          </p:cNvSpPr>
          <p:nvPr/>
        </p:nvSpPr>
        <p:spPr bwMode="auto">
          <a:xfrm>
            <a:off x="457200" y="762000"/>
            <a:ext cx="1382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Solution: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5344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Equating the respective </a:t>
            </a:r>
            <a:r>
              <a:rPr lang="en-US" sz="2400" b="1" i="1">
                <a:solidFill>
                  <a:srgbClr val="FFFF00"/>
                </a:solidFill>
              </a:rPr>
              <a:t>i</a:t>
            </a:r>
            <a:r>
              <a:rPr lang="en-US" sz="2400"/>
              <a:t>,</a:t>
            </a:r>
            <a:r>
              <a:rPr lang="en-US" sz="2400" b="1">
                <a:solidFill>
                  <a:srgbClr val="FFFF00"/>
                </a:solidFill>
              </a:rPr>
              <a:t> </a:t>
            </a:r>
            <a:r>
              <a:rPr lang="en-US" sz="2400" b="1" i="1">
                <a:solidFill>
                  <a:srgbClr val="FFFF00"/>
                </a:solidFill>
              </a:rPr>
              <a:t>j</a:t>
            </a:r>
            <a:r>
              <a:rPr lang="en-US" sz="2400"/>
              <a:t>,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 components to zero, we have </a:t>
            </a:r>
          </a:p>
          <a:p>
            <a:pPr>
              <a:spcBef>
                <a:spcPct val="50000"/>
              </a:spcBef>
              <a:buFont typeface="Symbol" pitchFamily="18" charset="2"/>
              <a:buChar char="S"/>
            </a:pPr>
            <a:r>
              <a:rPr lang="en-US" sz="2400">
                <a:sym typeface="Symbol" pitchFamily="18" charset="2"/>
              </a:rPr>
              <a:t>F</a:t>
            </a:r>
            <a:r>
              <a:rPr lang="en-US" sz="2400" baseline="-25000">
                <a:sym typeface="Symbol" pitchFamily="18" charset="2"/>
              </a:rPr>
              <a:t>x  </a:t>
            </a:r>
            <a:r>
              <a:rPr lang="en-US" sz="2400">
                <a:sym typeface="Symbol" pitchFamily="18" charset="2"/>
              </a:rPr>
              <a:t>=  76.8 </a:t>
            </a:r>
            <a:r>
              <a:rPr lang="en-US" sz="2400"/>
              <a:t>–</a:t>
            </a:r>
            <a:r>
              <a:rPr lang="en-US" sz="2400">
                <a:sym typeface="Symbol" pitchFamily="18" charset="2"/>
              </a:rPr>
              <a:t> 600 +  F</a:t>
            </a:r>
            <a:r>
              <a:rPr lang="en-US" sz="2400" baseline="-25000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   =  0 ;       </a:t>
            </a:r>
            <a:r>
              <a:rPr lang="en-US" sz="2400"/>
              <a:t>solving gives 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F</a:t>
            </a:r>
            <a:r>
              <a:rPr lang="en-US" sz="2400" baseline="-25000">
                <a:solidFill>
                  <a:srgbClr val="00FFFF"/>
                </a:solidFill>
                <a:sym typeface="Symbol" pitchFamily="18" charset="2"/>
              </a:rPr>
              <a:t>x  </a:t>
            </a:r>
            <a:r>
              <a:rPr lang="en-US" sz="2400">
                <a:solidFill>
                  <a:srgbClr val="00FFFF"/>
                </a:solidFill>
                <a:sym typeface="Symbol" pitchFamily="18" charset="2"/>
              </a:rPr>
              <a:t>=  523.2  N</a:t>
            </a:r>
          </a:p>
          <a:p>
            <a:pPr>
              <a:spcBef>
                <a:spcPct val="50000"/>
              </a:spcBef>
              <a:buFont typeface="Symbol" pitchFamily="18" charset="2"/>
              <a:buChar char="S"/>
            </a:pPr>
            <a:r>
              <a:rPr lang="en-US" sz="2400"/>
              <a:t>F</a:t>
            </a:r>
            <a:r>
              <a:rPr lang="en-US" sz="2400" baseline="-25000"/>
              <a:t>y</a:t>
            </a:r>
            <a:r>
              <a:rPr lang="en-US" sz="2400"/>
              <a:t>  =   240  </a:t>
            </a:r>
            <a:r>
              <a:rPr lang="en-US" sz="2400">
                <a:cs typeface="Times New Roman" pitchFamily="18" charset="0"/>
              </a:rPr>
              <a:t>– </a:t>
            </a:r>
            <a:r>
              <a:rPr lang="en-US" sz="2400"/>
              <a:t> 102.4  +  F</a:t>
            </a:r>
            <a:r>
              <a:rPr lang="en-US" sz="2400" baseline="-25000"/>
              <a:t>y  </a:t>
            </a:r>
            <a:r>
              <a:rPr lang="en-US" sz="2400"/>
              <a:t>=  0 ;      solving gives </a:t>
            </a:r>
            <a:r>
              <a:rPr lang="en-US" sz="2400">
                <a:solidFill>
                  <a:srgbClr val="00FFFF"/>
                </a:solidFill>
              </a:rPr>
              <a:t>F</a:t>
            </a:r>
            <a:r>
              <a:rPr lang="en-US" sz="2400" baseline="-25000">
                <a:solidFill>
                  <a:srgbClr val="00FFFF"/>
                </a:solidFill>
              </a:rPr>
              <a:t>y</a:t>
            </a:r>
            <a:r>
              <a:rPr lang="en-US" sz="2400">
                <a:solidFill>
                  <a:srgbClr val="00FFFF"/>
                </a:solidFill>
              </a:rPr>
              <a:t>  = </a:t>
            </a:r>
            <a:r>
              <a:rPr lang="en-US" sz="2400">
                <a:solidFill>
                  <a:srgbClr val="00FFFF"/>
                </a:solidFill>
                <a:cs typeface="Times New Roman" pitchFamily="18" charset="0"/>
              </a:rPr>
              <a:t>– </a:t>
            </a:r>
            <a:r>
              <a:rPr lang="en-US" sz="2400">
                <a:solidFill>
                  <a:srgbClr val="00FFFF"/>
                </a:solidFill>
              </a:rPr>
              <a:t>137.6  N</a:t>
            </a:r>
          </a:p>
          <a:p>
            <a:pPr>
              <a:spcBef>
                <a:spcPct val="50000"/>
              </a:spcBef>
              <a:buFont typeface="Symbol" pitchFamily="18" charset="2"/>
              <a:buChar char="S"/>
            </a:pPr>
            <a:r>
              <a:rPr lang="en-US" sz="2400"/>
              <a:t>F</a:t>
            </a:r>
            <a:r>
              <a:rPr lang="en-US" sz="2400" baseline="-25000"/>
              <a:t>z</a:t>
            </a:r>
            <a:r>
              <a:rPr lang="en-US" sz="2400"/>
              <a:t>  =  180 – 900  + 153.6 +  F</a:t>
            </a:r>
            <a:r>
              <a:rPr lang="en-US" sz="2400" baseline="-25000"/>
              <a:t>z</a:t>
            </a:r>
            <a:r>
              <a:rPr lang="en-US" sz="2400"/>
              <a:t> =  0 ;  solving gives </a:t>
            </a:r>
            <a:r>
              <a:rPr lang="en-US" sz="2400">
                <a:solidFill>
                  <a:srgbClr val="00FFFF"/>
                </a:solidFill>
              </a:rPr>
              <a:t>F</a:t>
            </a:r>
            <a:r>
              <a:rPr lang="en-US" sz="2400" baseline="-25000">
                <a:solidFill>
                  <a:srgbClr val="00FFFF"/>
                </a:solidFill>
              </a:rPr>
              <a:t>z  </a:t>
            </a:r>
            <a:r>
              <a:rPr lang="en-US" sz="2400">
                <a:solidFill>
                  <a:srgbClr val="00FFFF"/>
                </a:solidFill>
              </a:rPr>
              <a:t>=  566.4  N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8077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Thus,</a:t>
            </a:r>
            <a:r>
              <a:rPr lang="en-US" sz="2400" b="1" i="1">
                <a:solidFill>
                  <a:srgbClr val="FFFF00"/>
                </a:solidFill>
              </a:rPr>
              <a:t> F</a:t>
            </a:r>
            <a:r>
              <a:rPr lang="en-US" sz="2400" b="1" i="1" baseline="-25000">
                <a:solidFill>
                  <a:srgbClr val="FFFF00"/>
                </a:solidFill>
              </a:rPr>
              <a:t>5</a:t>
            </a:r>
            <a:r>
              <a:rPr lang="en-US" sz="2400" b="1" i="1">
                <a:solidFill>
                  <a:srgbClr val="FFFF00"/>
                </a:solidFill>
              </a:rPr>
              <a:t> </a:t>
            </a:r>
            <a:r>
              <a:rPr lang="en-US" sz="2400"/>
              <a:t>=  {</a:t>
            </a:r>
            <a:r>
              <a:rPr lang="en-US" sz="2400">
                <a:solidFill>
                  <a:srgbClr val="00FFFF"/>
                </a:solidFill>
              </a:rPr>
              <a:t>523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i </a:t>
            </a:r>
            <a:r>
              <a:rPr lang="en-US" sz="2400">
                <a:solidFill>
                  <a:srgbClr val="00FFFF"/>
                </a:solidFill>
                <a:cs typeface="Times New Roman" pitchFamily="18" charset="0"/>
              </a:rPr>
              <a:t>–  </a:t>
            </a:r>
            <a:r>
              <a:rPr lang="en-US" sz="2400">
                <a:solidFill>
                  <a:srgbClr val="00FFFF"/>
                </a:solidFill>
              </a:rPr>
              <a:t>138 </a:t>
            </a:r>
            <a:r>
              <a:rPr lang="en-US" sz="2400" b="1" i="1">
                <a:solidFill>
                  <a:srgbClr val="FFFF00"/>
                </a:solidFill>
              </a:rPr>
              <a:t>j </a:t>
            </a:r>
            <a:r>
              <a:rPr lang="en-US" sz="2400"/>
              <a:t>+ </a:t>
            </a:r>
            <a:r>
              <a:rPr lang="en-US" sz="2400">
                <a:solidFill>
                  <a:srgbClr val="00FFFF"/>
                </a:solidFill>
              </a:rPr>
              <a:t>566</a:t>
            </a:r>
            <a:r>
              <a:rPr lang="en-US" sz="2400"/>
              <a:t> </a:t>
            </a:r>
            <a:r>
              <a:rPr lang="en-US" sz="2400" b="1" i="1">
                <a:solidFill>
                  <a:srgbClr val="FFFF00"/>
                </a:solidFill>
              </a:rPr>
              <a:t>k</a:t>
            </a:r>
            <a:r>
              <a:rPr lang="en-US" sz="2400"/>
              <a:t>} N</a:t>
            </a:r>
          </a:p>
          <a:p>
            <a:pPr>
              <a:spcBef>
                <a:spcPct val="50000"/>
              </a:spcBef>
            </a:pPr>
            <a:r>
              <a:rPr lang="en-US" sz="2400"/>
              <a:t>Using this force vector, you can determine the force’s magnitude and coordinate direction angles as needed.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9700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1026"/>
          <p:cNvSpPr txBox="1">
            <a:spLocks noChangeArrowheads="1"/>
          </p:cNvSpPr>
          <p:nvPr/>
        </p:nvSpPr>
        <p:spPr bwMode="auto">
          <a:xfrm>
            <a:off x="2667000" y="3810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EXAMPLE  I</a:t>
            </a:r>
            <a:r>
              <a:rPr lang="en-US" sz="2400">
                <a:solidFill>
                  <a:srgbClr val="66FF33"/>
                </a:solidFill>
              </a:rPr>
              <a:t> </a:t>
            </a:r>
            <a:r>
              <a:rPr lang="en-US" sz="2400"/>
              <a:t>(continued)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200400" y="457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33"/>
                </a:solidFill>
              </a:rPr>
              <a:t> EXAMPLE  II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80772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en-US" sz="2400"/>
              <a:t>1) Draw a free body diagram of Point A.  Let the unknown force magnitudes be F</a:t>
            </a:r>
            <a:r>
              <a:rPr lang="en-US" sz="2400" baseline="-25000"/>
              <a:t>B</a:t>
            </a:r>
            <a:r>
              <a:rPr lang="en-US" sz="2400"/>
              <a:t>, F</a:t>
            </a:r>
            <a:r>
              <a:rPr lang="en-US" sz="2400" baseline="-25000"/>
              <a:t>C</a:t>
            </a:r>
            <a:r>
              <a:rPr lang="en-US" sz="2400"/>
              <a:t>, F</a:t>
            </a:r>
            <a:r>
              <a:rPr lang="en-US" sz="2400" baseline="-25000"/>
              <a:t>D</a:t>
            </a:r>
            <a:r>
              <a:rPr lang="en-US" sz="2400"/>
              <a:t> .</a:t>
            </a:r>
          </a:p>
          <a:p>
            <a:pPr marL="285750" indent="-285750">
              <a:spcBef>
                <a:spcPct val="50000"/>
              </a:spcBef>
            </a:pPr>
            <a:r>
              <a:rPr lang="en-US" sz="2400"/>
              <a:t>2) Represent each force in its Cartesian vector form.</a:t>
            </a:r>
          </a:p>
          <a:p>
            <a:pPr marL="285750" indent="-285750">
              <a:spcBef>
                <a:spcPct val="50000"/>
              </a:spcBef>
            </a:pPr>
            <a:r>
              <a:rPr lang="en-US" sz="2400"/>
              <a:t>3) Apply equilibrium equations to solve for the three unknowns.</a:t>
            </a:r>
          </a:p>
          <a:p>
            <a:pPr marL="285750" indent="-285750">
              <a:spcBef>
                <a:spcPct val="50000"/>
              </a:spcBef>
            </a:pPr>
            <a:endParaRPr lang="en-US" sz="24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1143000"/>
            <a:ext cx="8080375" cy="2678113"/>
            <a:chOff x="336" y="720"/>
            <a:chExt cx="5090" cy="1687"/>
          </a:xfrm>
        </p:grpSpPr>
        <p:sp>
          <p:nvSpPr>
            <p:cNvPr id="31750" name="Text Box 5"/>
            <p:cNvSpPr txBox="1">
              <a:spLocks noChangeArrowheads="1"/>
            </p:cNvSpPr>
            <p:nvPr/>
          </p:nvSpPr>
          <p:spPr bwMode="auto">
            <a:xfrm>
              <a:off x="336" y="720"/>
              <a:ext cx="2784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Given:</a:t>
              </a:r>
              <a:r>
                <a:rPr lang="en-US" sz="2400">
                  <a:solidFill>
                    <a:srgbClr val="FF0000"/>
                  </a:solidFill>
                </a:rPr>
                <a:t> </a:t>
              </a:r>
              <a:r>
                <a:rPr lang="en-US" sz="2400"/>
                <a:t>A 600 N load is supported by three cords with the geometry as shown.</a:t>
              </a:r>
            </a:p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Find:</a:t>
              </a:r>
              <a:r>
                <a:rPr lang="en-US" sz="2400">
                  <a:solidFill>
                    <a:srgbClr val="FF0000"/>
                  </a:solidFill>
                </a:rPr>
                <a:t>   </a:t>
              </a:r>
              <a:r>
                <a:rPr lang="en-US" sz="2400"/>
                <a:t>The tension in cords AB, AC and AD.</a:t>
              </a:r>
            </a:p>
            <a:p>
              <a:pPr marL="914400" indent="-91440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Plan:</a:t>
              </a:r>
            </a:p>
          </p:txBody>
        </p:sp>
        <p:pic>
          <p:nvPicPr>
            <p:cNvPr id="31751" name="Picture 9" descr="CH 3 Example #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816"/>
              <a:ext cx="2354" cy="1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utoUpdateAnimBg="0"/>
    </p:bld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Files\Office\Templates\Presentation Designs\Neon Frame.pot</Template>
  <TotalTime>2511</TotalTime>
  <Words>1774</Words>
  <Application>Microsoft Office PowerPoint</Application>
  <PresentationFormat>عرض على الشاشة (3:4)‏</PresentationFormat>
  <Paragraphs>214</Paragraphs>
  <Slides>17</Slides>
  <Notes>17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Neon Frame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NDSU &amp; ASU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</dc:title>
  <dc:subject>Hibbeler Statics 13th Edition</dc:subject>
  <dc:creator>Mehta, Danielson, Nam, &amp; Georgeou</dc:creator>
  <dc:description>Updated for Hibbeler's 13th Edition Statics textbook by Dr. Changho Nam, edited by Dr. Scott Danielson.</dc:description>
  <cp:lastModifiedBy>DR.Ahmed Saker 2o1O</cp:lastModifiedBy>
  <cp:revision>124</cp:revision>
  <cp:lastPrinted>2001-02-27T20:46:34Z</cp:lastPrinted>
  <dcterms:created xsi:type="dcterms:W3CDTF">2000-08-27T15:57:40Z</dcterms:created>
  <dcterms:modified xsi:type="dcterms:W3CDTF">2018-01-01T19:48:22Z</dcterms:modified>
</cp:coreProperties>
</file>