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9" r:id="rId9"/>
    <p:sldId id="275" r:id="rId10"/>
    <p:sldId id="264" r:id="rId11"/>
    <p:sldId id="273" r:id="rId12"/>
    <p:sldId id="265" r:id="rId13"/>
    <p:sldId id="266" r:id="rId14"/>
    <p:sldId id="272" r:id="rId15"/>
    <p:sldId id="276" r:id="rId16"/>
    <p:sldId id="278" r:id="rId17"/>
    <p:sldId id="274" r:id="rId18"/>
    <p:sldId id="271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00FF"/>
    <a:srgbClr val="D3D3D3"/>
    <a:srgbClr val="FF00FF"/>
    <a:srgbClr val="FFFF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3" autoAdjust="0"/>
    <p:restoredTop sz="92300" autoAdjust="0"/>
  </p:normalViewPr>
  <p:slideViewPr>
    <p:cSldViewPr snapToGrid="0">
      <p:cViewPr varScale="1">
        <p:scale>
          <a:sx n="89" d="100"/>
          <a:sy n="89" d="100"/>
        </p:scale>
        <p:origin x="-10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37" d="100"/>
          <a:sy n="37" d="100"/>
        </p:scale>
        <p:origin x="-1464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Statics:The Next Generation (2nd Ed.)   Mehta, Danielson, &amp; Berg   Lecture Notes for Sections 5.1,5.2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4CE5D9D-AD19-48FD-B0E6-51F8D842E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Statics:The Next Generation (2nd Ed.)   Mehta, Danielson, &amp; Berg   Lecture Notes for Sections 5.1,5.2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606318C-990F-40D4-AE8C-1A74C20BD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Arial" charset="0"/>
              </a:rPr>
              <a:t>Statics:The Next Generation (2nd Ed.)   Mehta, Danielson, &amp; Berg   Lecture Notes for Sections 5.1,5.2</a:t>
            </a:r>
          </a:p>
        </p:txBody>
      </p:sp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4008FF-D05B-45BB-99CE-D23EF5F79A1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Arial" charset="0"/>
              </a:rPr>
              <a:t>Statics:The Next Generation (2nd Ed.)   Mehta, Danielson, &amp; Berg   Lecture Notes for Sections 5.1,5.2</a:t>
            </a:r>
          </a:p>
        </p:txBody>
      </p:sp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48AF2A-DBCD-4D4A-A774-8BB595F3427D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Arial" charset="0"/>
              </a:rPr>
              <a:t>Statics:The Next Generation (2nd Ed.)   Mehta, Danielson, &amp; Berg   Lecture Notes for Sections 5.1,5.2</a:t>
            </a:r>
          </a:p>
        </p:txBody>
      </p:sp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969540-542F-48B3-B645-E93614F9CC93}" type="slidenum">
              <a:rPr lang="en-US" smtClean="0">
                <a:cs typeface="Arial" charset="0"/>
              </a:rPr>
              <a:pPr/>
              <a:t>11</a:t>
            </a:fld>
            <a:endParaRPr lang="en-US" smtClean="0">
              <a:cs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en-US" smtClean="0">
                <a:latin typeface="Times New Roman" pitchFamily="18" charset="0"/>
              </a:rPr>
              <a:t>Answers :</a:t>
            </a:r>
          </a:p>
          <a:p>
            <a:pPr marL="228600" indent="-228600" eaLnBrk="1" hangingPunct="1"/>
            <a:r>
              <a:rPr lang="en-US" smtClean="0">
                <a:latin typeface="Times New Roman" pitchFamily="18" charset="0"/>
              </a:rPr>
              <a:t>1. C</a:t>
            </a:r>
          </a:p>
          <a:p>
            <a:pPr marL="228600" indent="-228600" eaLnBrk="1" hangingPunct="1"/>
            <a:r>
              <a:rPr lang="en-US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Arial" charset="0"/>
              </a:rPr>
              <a:t>Statics:The Next Generation (2nd Ed.)   Mehta, Danielson, &amp; Berg   Lecture Notes for Sections 5.1,5.2</a:t>
            </a:r>
          </a:p>
        </p:txBody>
      </p:sp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8CC8DB-F514-4679-9014-6B4B0A0FBF8E}" type="slidenum">
              <a:rPr lang="en-US" smtClean="0">
                <a:cs typeface="Arial" charset="0"/>
              </a:rPr>
              <a:pPr/>
              <a:t>12</a:t>
            </a:fld>
            <a:endParaRPr lang="en-US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Answer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2. A</a:t>
            </a:r>
            <a:endParaRPr lang="en-US" sz="24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Arial" charset="0"/>
              </a:rPr>
              <a:t>Statics:The Next Generation (2nd Ed.)   Mehta, Danielson, &amp; Berg   Lecture Notes for Sections 5.1,5.2</a:t>
            </a:r>
          </a:p>
        </p:txBody>
      </p:sp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283117-539E-41DC-B4AB-FABE74ACCF37}" type="slidenum">
              <a:rPr lang="en-US" smtClean="0">
                <a:cs typeface="Arial" charset="0"/>
              </a:rPr>
              <a:pPr/>
              <a:t>13</a:t>
            </a:fld>
            <a:endParaRPr lang="en-US" smtClean="0">
              <a:cs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Arial" charset="0"/>
              </a:rPr>
              <a:t>Statics:The Next Generation (2nd Ed.)   Mehta, Danielson, &amp; Berg   Lecture Notes for Sections 5.1,5.2</a:t>
            </a:r>
          </a:p>
        </p:txBody>
      </p:sp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D55DC7-E3E6-4BB8-9067-F42F4C0F5314}" type="slidenum">
              <a:rPr lang="en-US" smtClean="0">
                <a:cs typeface="Arial" charset="0"/>
              </a:rPr>
              <a:pPr/>
              <a:t>14</a:t>
            </a:fld>
            <a:endParaRPr lang="en-US" smtClean="0">
              <a:cs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Arial" charset="0"/>
              </a:rPr>
              <a:t>Statics:The Next Generation (2nd Ed.)   Mehta, Danielson, &amp; Berg   Lecture Notes for Sections 5.1,5.2</a:t>
            </a:r>
          </a:p>
        </p:txBody>
      </p:sp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4C2751-6404-45BA-8567-4AA833E90A80}" type="slidenum">
              <a:rPr lang="en-US" smtClean="0">
                <a:cs typeface="Arial" charset="0"/>
              </a:rPr>
              <a:pPr/>
              <a:t>15</a:t>
            </a:fld>
            <a:endParaRPr lang="en-US" smtClean="0">
              <a:cs typeface="Arial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Arial" charset="0"/>
              </a:rPr>
              <a:t>Statics:The Next Generation (2nd Ed.)   Mehta, Danielson, &amp; Berg   Lecture Notes for Sections 5.1,5.2</a:t>
            </a:r>
          </a:p>
        </p:txBody>
      </p:sp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28FE78-28DE-43C4-954A-BD5D0C4B3269}" type="slidenum">
              <a:rPr lang="en-US" smtClean="0">
                <a:cs typeface="Arial" charset="0"/>
              </a:rPr>
              <a:pPr/>
              <a:t>16</a:t>
            </a:fld>
            <a:endParaRPr lang="en-US" smtClean="0">
              <a:cs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Arial" charset="0"/>
              </a:rPr>
              <a:t>Statics:The Next Generation (2nd Ed.)   Mehta, Danielson, &amp; Berg   Lecture Notes for Sections 5.1,5.2</a:t>
            </a:r>
          </a:p>
        </p:txBody>
      </p:sp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668721-9605-4FDA-9788-371BD6DD051E}" type="slidenum">
              <a:rPr lang="en-US" smtClean="0">
                <a:cs typeface="Arial" charset="0"/>
              </a:rPr>
              <a:pPr/>
              <a:t>17</a:t>
            </a:fld>
            <a:endParaRPr lang="en-US" smtClean="0">
              <a:cs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Answers:</a:t>
            </a:r>
          </a:p>
          <a:p>
            <a:pPr eaLnBrk="1" hangingPunct="1"/>
            <a:r>
              <a:rPr lang="en-US" sz="2400" smtClean="0">
                <a:latin typeface="Times New Roman" pitchFamily="18" charset="0"/>
              </a:rPr>
              <a:t>1.B</a:t>
            </a:r>
          </a:p>
          <a:p>
            <a:pPr eaLnBrk="1" hangingPunct="1"/>
            <a:r>
              <a:rPr lang="en-US" sz="2400" smtClean="0">
                <a:latin typeface="Times New Roman" pitchFamily="18" charset="0"/>
              </a:rPr>
              <a:t>2.D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Arial" charset="0"/>
              </a:rPr>
              <a:t>Statics:The Next Generation (2nd Ed.)   Mehta, Danielson, &amp; Berg   Lecture Notes for Sections 5.1,5.2</a:t>
            </a:r>
          </a:p>
        </p:txBody>
      </p:sp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537081-95DD-4E5A-94AE-393947500711}" type="slidenum">
              <a:rPr lang="en-US" smtClean="0">
                <a:cs typeface="Arial" charset="0"/>
              </a:rPr>
              <a:pPr/>
              <a:t>18</a:t>
            </a:fld>
            <a:endParaRPr lang="en-US" smtClean="0">
              <a:cs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Arial" charset="0"/>
              </a:rPr>
              <a:t>Statics:The Next Generation (2nd Ed.)   Mehta, Danielson, &amp; Berg   Lecture Notes for Sections 5.1,5.2</a:t>
            </a:r>
          </a:p>
        </p:txBody>
      </p:sp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254862-DF1A-43F0-B326-BE52E33B81DA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en-US" sz="2400" smtClean="0">
                <a:latin typeface="Times New Roman" pitchFamily="18" charset="0"/>
              </a:rPr>
              <a:t>Answers:</a:t>
            </a:r>
          </a:p>
          <a:p>
            <a:pPr marL="228600" indent="-228600" eaLnBrk="1" hangingPunct="1"/>
            <a:r>
              <a:rPr lang="en-US" sz="2400" smtClean="0">
                <a:latin typeface="Times New Roman" pitchFamily="18" charset="0"/>
              </a:rPr>
              <a:t>1. B</a:t>
            </a:r>
          </a:p>
          <a:p>
            <a:pPr marL="228600" indent="-228600" eaLnBrk="1" hangingPunct="1"/>
            <a:r>
              <a:rPr lang="en-US" sz="2400" smtClean="0">
                <a:latin typeface="Times New Roman" pitchFamily="18" charset="0"/>
              </a:rPr>
              <a:t>2. D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Arial" charset="0"/>
              </a:rPr>
              <a:t>Statics:The Next Generation (2nd Ed.)   Mehta, Danielson, &amp; Berg   Lecture Notes for Sections 5.1,5.2</a:t>
            </a:r>
          </a:p>
        </p:txBody>
      </p:sp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034D82-3565-4246-B20E-DB73E85092DB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Arial" charset="0"/>
              </a:rPr>
              <a:t>Statics:The Next Generation (2nd Ed.)   Mehta, Danielson, &amp; Berg   Lecture Notes for Sections 5.1,5.2</a:t>
            </a:r>
          </a:p>
        </p:txBody>
      </p:sp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B673FE-0F43-40DE-8B0D-A823CB6F7F70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Arial" charset="0"/>
              </a:rPr>
              <a:t>Statics:The Next Generation (2nd Ed.)   Mehta, Danielson, &amp; Berg   Lecture Notes for Sections 5.1,5.2</a:t>
            </a:r>
          </a:p>
        </p:txBody>
      </p:sp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530738-C923-4301-B21B-E784462712F6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  <p:sp>
        <p:nvSpPr>
          <p:cNvPr id="2457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Arial" charset="0"/>
              </a:rPr>
              <a:t>Statics:The Next Generation (2nd Ed.)   Mehta, Danielson, &amp; Berg   Lecture Notes for Sections 5.1,5.2</a:t>
            </a:r>
          </a:p>
        </p:txBody>
      </p:sp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DF6413-0EC8-4BF8-B36A-7F057253271B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Arial" charset="0"/>
              </a:rPr>
              <a:t>Statics:The Next Generation (2nd Ed.)   Mehta, Danielson, &amp; Berg   Lecture Notes for Sections 5.1,5.2</a:t>
            </a:r>
          </a:p>
        </p:txBody>
      </p:sp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5B8D5B-4F5C-412F-8F78-6A6A27FD8CB5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Arial" charset="0"/>
              </a:rPr>
              <a:t>Statics:The Next Generation (2nd Ed.)   Mehta, Danielson, &amp; Berg   Lecture Notes for Sections 5.1,5.2</a:t>
            </a:r>
          </a:p>
        </p:txBody>
      </p:sp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DFE5BC-0507-4FC3-B020-3697DEC3C77B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Arial" charset="0"/>
              </a:rPr>
              <a:t>Statics:The Next Generation (2nd Ed.)   Mehta, Danielson, &amp; Berg   Lecture Notes for Sections 5.1,5.2</a:t>
            </a:r>
          </a:p>
        </p:txBody>
      </p:sp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597EE1-19BB-4BA0-810F-772F3631DE36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5" name="Rectangle 1027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" name="Rectangle 1028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7" name="Group 1029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8" name="Rectangle 1030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Rectangle 1031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0" name="Group 1032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1" name="Rectangle 1033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" name="Rectangle 1034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3" name="Group 1035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4" name="Rectangle 1036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Rectangle 1037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2542" name="Rectangle 103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81200"/>
            <a:ext cx="7772400" cy="1143000"/>
          </a:xfrm>
        </p:spPr>
        <p:txBody>
          <a:bodyPr anchor="ctr"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543" name="Rectangle 103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040"/>
          <p:cNvSpPr>
            <a:spLocks noGrp="1" noChangeArrowheads="1"/>
          </p:cNvSpPr>
          <p:nvPr>
            <p:ph type="dt" sz="quarter" idx="10"/>
          </p:nvPr>
        </p:nvSpPr>
        <p:spPr>
          <a:xfrm>
            <a:off x="439738" y="5989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0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5313" y="60023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0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0850" y="5978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E7861-459D-4DD2-94C2-7231771BD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42A98-E445-4ABD-A9BD-31549F87B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C972A-23B8-4791-9B5C-018EC2151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082DE-357F-4EAB-BDE5-78D3E2A6E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BBD08-0876-42CF-8899-CF1A0D4DF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07349-3C53-48C6-BEDE-7252AA4CB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F7AEF-7939-4CE3-A66D-F3660F2AF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E97C7-7BA9-4E28-8763-319553A14C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9448C-8017-4A4E-B942-D1ABDEC45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C70D7-DEBA-4F34-AAF1-D3330B8A1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74AB5-3DF1-4B8F-A69B-E30DCE8A7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21507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508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027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21510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511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028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21513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514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029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21516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517" name="Rectangle 13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030" name="Group 14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5" y="111"/>
            <a:chExt cx="5509" cy="102"/>
          </a:xfrm>
        </p:grpSpPr>
        <p:sp>
          <p:nvSpPr>
            <p:cNvPr id="21519" name="Rectangle 15"/>
            <p:cNvSpPr>
              <a:spLocks noChangeArrowheads="1"/>
            </p:cNvSpPr>
            <p:nvPr/>
          </p:nvSpPr>
          <p:spPr bwMode="auto">
            <a:xfrm rot="5400000" flipV="1">
              <a:off x="2850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520" name="Rectangle 16"/>
            <p:cNvSpPr>
              <a:spLocks noChangeArrowheads="1"/>
            </p:cNvSpPr>
            <p:nvPr/>
          </p:nvSpPr>
          <p:spPr bwMode="auto">
            <a:xfrm rot="5400000" flipV="1">
              <a:off x="2781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031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2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2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2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BE725CAC-2BA1-4647-99C3-A06429986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</p:sldLayoutIdLst>
  <p:transition spd="med"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4"/>
          <p:cNvSpPr txBox="1">
            <a:spLocks noChangeArrowheads="1"/>
          </p:cNvSpPr>
          <p:nvPr/>
        </p:nvSpPr>
        <p:spPr bwMode="auto">
          <a:xfrm>
            <a:off x="457200" y="304800"/>
            <a:ext cx="838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FF00"/>
                </a:solidFill>
              </a:rPr>
              <a:t>EQUILIBRIUM  OF  A  RIGID  BODY                                              &amp;                                                                                                         FREE-BODY   DIAGRAMS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181600" y="2057400"/>
            <a:ext cx="3505200" cy="445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u="sng"/>
              <a:t>In-Class Activities</a:t>
            </a:r>
            <a:r>
              <a:rPr lang="en-US" sz="2200"/>
              <a:t>:</a:t>
            </a:r>
          </a:p>
          <a:p>
            <a:pPr>
              <a:spcBef>
                <a:spcPct val="50000"/>
              </a:spcBef>
              <a:buClr>
                <a:srgbClr val="00FF00"/>
              </a:buClr>
              <a:buFontTx/>
              <a:buChar char="•"/>
            </a:pPr>
            <a:r>
              <a:rPr lang="en-US" sz="2200"/>
              <a:t> Check Homework</a:t>
            </a:r>
          </a:p>
          <a:p>
            <a:pPr>
              <a:spcBef>
                <a:spcPct val="50000"/>
              </a:spcBef>
              <a:buClr>
                <a:srgbClr val="00FF00"/>
              </a:buClr>
              <a:buFontTx/>
              <a:buChar char="•"/>
            </a:pPr>
            <a:r>
              <a:rPr lang="en-US" sz="2200"/>
              <a:t> Reading Quiz</a:t>
            </a:r>
          </a:p>
          <a:p>
            <a:pPr>
              <a:spcBef>
                <a:spcPct val="50000"/>
              </a:spcBef>
              <a:buClr>
                <a:srgbClr val="00FF00"/>
              </a:buClr>
              <a:buFontTx/>
              <a:buChar char="•"/>
            </a:pPr>
            <a:r>
              <a:rPr lang="en-US" sz="2200"/>
              <a:t> Applications</a:t>
            </a:r>
          </a:p>
          <a:p>
            <a:pPr>
              <a:spcBef>
                <a:spcPct val="50000"/>
              </a:spcBef>
              <a:buClr>
                <a:srgbClr val="00FF00"/>
              </a:buClr>
              <a:buFontTx/>
              <a:buChar char="•"/>
            </a:pPr>
            <a:r>
              <a:rPr lang="en-US" sz="2200"/>
              <a:t> </a:t>
            </a:r>
            <a:r>
              <a:rPr lang="en-US" sz="2200">
                <a:solidFill>
                  <a:schemeClr val="hlink"/>
                </a:solidFill>
              </a:rPr>
              <a:t>Support Reactions</a:t>
            </a:r>
          </a:p>
          <a:p>
            <a:pPr>
              <a:spcBef>
                <a:spcPct val="50000"/>
              </a:spcBef>
              <a:buClr>
                <a:srgbClr val="00FF00"/>
              </a:buClr>
              <a:buFontTx/>
              <a:buChar char="•"/>
            </a:pPr>
            <a:r>
              <a:rPr lang="en-US" sz="2200">
                <a:solidFill>
                  <a:schemeClr val="hlink"/>
                </a:solidFill>
              </a:rPr>
              <a:t> Free-Body Diagrams</a:t>
            </a:r>
          </a:p>
          <a:p>
            <a:pPr>
              <a:spcBef>
                <a:spcPct val="50000"/>
              </a:spcBef>
              <a:buClr>
                <a:srgbClr val="00FF00"/>
              </a:buClr>
              <a:buFontTx/>
              <a:buChar char="•"/>
            </a:pPr>
            <a:r>
              <a:rPr lang="en-US" sz="2200"/>
              <a:t> Concept Quiz</a:t>
            </a:r>
          </a:p>
          <a:p>
            <a:pPr>
              <a:spcBef>
                <a:spcPct val="50000"/>
              </a:spcBef>
              <a:buClr>
                <a:srgbClr val="00FF00"/>
              </a:buClr>
              <a:buFontTx/>
              <a:buChar char="•"/>
            </a:pPr>
            <a:r>
              <a:rPr lang="en-US" sz="2200"/>
              <a:t> Group Problem Solving</a:t>
            </a:r>
          </a:p>
          <a:p>
            <a:pPr>
              <a:spcBef>
                <a:spcPct val="50000"/>
              </a:spcBef>
              <a:buClr>
                <a:srgbClr val="00FF00"/>
              </a:buClr>
              <a:buFontTx/>
              <a:buChar char="•"/>
            </a:pPr>
            <a:r>
              <a:rPr lang="en-US" sz="2200"/>
              <a:t> Attention Quiz</a:t>
            </a:r>
          </a:p>
        </p:txBody>
      </p:sp>
      <p:sp>
        <p:nvSpPr>
          <p:cNvPr id="15363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8200" y="6096000"/>
            <a:ext cx="3048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57200" y="1371600"/>
            <a:ext cx="4191000" cy="4953000"/>
            <a:chOff x="457200" y="1371600"/>
            <a:chExt cx="4191000" cy="4953000"/>
          </a:xfrm>
        </p:grpSpPr>
        <p:sp>
          <p:nvSpPr>
            <p:cNvPr id="15365" name="Text Box 5"/>
            <p:cNvSpPr txBox="1">
              <a:spLocks noChangeArrowheads="1"/>
            </p:cNvSpPr>
            <p:nvPr/>
          </p:nvSpPr>
          <p:spPr bwMode="auto">
            <a:xfrm>
              <a:off x="457200" y="1371600"/>
              <a:ext cx="4191000" cy="193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</a:pPr>
              <a:r>
                <a:rPr lang="en-US" sz="2200" b="1" u="sng"/>
                <a:t>Today’s Objectives</a:t>
              </a:r>
              <a:r>
                <a:rPr lang="en-US" sz="2200"/>
                <a:t>:</a:t>
              </a:r>
            </a:p>
            <a:p>
              <a:pPr marL="457200" indent="-457200">
                <a:spcBef>
                  <a:spcPct val="50000"/>
                </a:spcBef>
              </a:pPr>
              <a:r>
                <a:rPr lang="en-US" sz="2200"/>
                <a:t>Students will be able to:</a:t>
              </a:r>
            </a:p>
            <a:p>
              <a:pPr marL="457200" indent="-457200">
                <a:spcBef>
                  <a:spcPct val="50000"/>
                </a:spcBef>
              </a:pPr>
              <a:r>
                <a:rPr lang="en-US" sz="2200"/>
                <a:t>a) Identify support reactions, and,</a:t>
              </a:r>
            </a:p>
            <a:p>
              <a:pPr marL="457200" indent="-457200">
                <a:spcBef>
                  <a:spcPct val="50000"/>
                </a:spcBef>
              </a:pPr>
              <a:r>
                <a:rPr lang="en-US" sz="2200"/>
                <a:t>b) Draw a free-body diagram.</a:t>
              </a:r>
            </a:p>
          </p:txBody>
        </p:sp>
        <p:pic>
          <p:nvPicPr>
            <p:cNvPr id="15366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09600" y="3352800"/>
              <a:ext cx="3248025" cy="297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8" name="Picture 20" descr="CH 5 Foot Pedal FB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3810000"/>
            <a:ext cx="33528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762000" y="3810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FF00"/>
                </a:solidFill>
              </a:rPr>
              <a:t>EXAMPLE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733800" y="12192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228600" y="2514600"/>
            <a:ext cx="8915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3797" name="AutoShape 1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019800"/>
            <a:ext cx="3048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AutoShape 1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3048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533400" y="762000"/>
            <a:ext cx="8493125" cy="2886075"/>
            <a:chOff x="624" y="480"/>
            <a:chExt cx="5350" cy="1818"/>
          </a:xfrm>
        </p:grpSpPr>
        <p:sp>
          <p:nvSpPr>
            <p:cNvPr id="33801" name="Text Box 9"/>
            <p:cNvSpPr txBox="1">
              <a:spLocks noChangeArrowheads="1"/>
            </p:cNvSpPr>
            <p:nvPr/>
          </p:nvSpPr>
          <p:spPr bwMode="auto">
            <a:xfrm>
              <a:off x="2592" y="480"/>
              <a:ext cx="3382" cy="1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Given</a:t>
              </a:r>
              <a:r>
                <a:rPr lang="en-US">
                  <a:solidFill>
                    <a:srgbClr val="FF0000"/>
                  </a:solidFill>
                </a:rPr>
                <a:t>:</a:t>
              </a:r>
              <a:r>
                <a:rPr lang="en-US"/>
                <a:t>	The operator applies a vertical 	force to the pedal so that the 	spring is stretched 1.5 in. and 	the 	force in the short link at </a:t>
              </a:r>
              <a:r>
                <a:rPr lang="en-US" i="1"/>
                <a:t>B is 	</a:t>
              </a:r>
            </a:p>
            <a:p>
              <a:r>
                <a:rPr lang="en-US" i="1"/>
                <a:t>	20 lb</a:t>
              </a:r>
              <a:r>
                <a:rPr lang="en-US"/>
                <a:t>. </a:t>
              </a:r>
            </a:p>
            <a:p>
              <a:r>
                <a:rPr lang="en-US" b="1">
                  <a:solidFill>
                    <a:srgbClr val="FF0000"/>
                  </a:solidFill>
                </a:rPr>
                <a:t>Draw</a:t>
              </a:r>
              <a:r>
                <a:rPr lang="en-US">
                  <a:solidFill>
                    <a:srgbClr val="FF0000"/>
                  </a:solidFill>
                </a:rPr>
                <a:t>:</a:t>
              </a:r>
              <a:r>
                <a:rPr lang="en-US"/>
                <a:t>	A an idealized model and free-</a:t>
              </a:r>
              <a:br>
                <a:rPr lang="en-US"/>
              </a:br>
              <a:r>
                <a:rPr lang="en-US"/>
                <a:t>	body diagram of the foot pedal.</a:t>
              </a:r>
            </a:p>
          </p:txBody>
        </p:sp>
        <p:pic>
          <p:nvPicPr>
            <p:cNvPr id="33802" name="Picture 16" descr="CH 5 Ex Foot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24" y="586"/>
              <a:ext cx="1874" cy="1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307" name="Picture 19" descr="CH 5 Foot Peda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3810000"/>
            <a:ext cx="4511675" cy="254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2"/>
          <p:cNvSpPr txBox="1">
            <a:spLocks noChangeArrowheads="1"/>
          </p:cNvSpPr>
          <p:nvPr/>
        </p:nvSpPr>
        <p:spPr bwMode="auto">
          <a:xfrm>
            <a:off x="2705100" y="457200"/>
            <a:ext cx="3733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FF00"/>
                </a:solidFill>
              </a:rPr>
              <a:t>CONCEPT  QUIZ</a:t>
            </a:r>
          </a:p>
        </p:txBody>
      </p:sp>
      <p:sp>
        <p:nvSpPr>
          <p:cNvPr id="35842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019800"/>
            <a:ext cx="3048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3048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28650" y="1295400"/>
            <a:ext cx="7981950" cy="4267200"/>
            <a:chOff x="312" y="1296"/>
            <a:chExt cx="5028" cy="2688"/>
          </a:xfrm>
        </p:grpSpPr>
        <p:sp>
          <p:nvSpPr>
            <p:cNvPr id="35845" name="Text Box 3"/>
            <p:cNvSpPr txBox="1">
              <a:spLocks noChangeArrowheads="1"/>
            </p:cNvSpPr>
            <p:nvPr/>
          </p:nvSpPr>
          <p:spPr bwMode="auto">
            <a:xfrm>
              <a:off x="312" y="1296"/>
              <a:ext cx="3348" cy="2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spcAft>
                  <a:spcPts val="1200"/>
                </a:spcAft>
              </a:pPr>
              <a:r>
                <a:rPr lang="en-US" sz="2200"/>
                <a:t>1. The beam and the cable (with a frictionless pulley at D) support an 80 kg load at C.  In a FBD of only the beam, there are how many unknowns?</a:t>
              </a:r>
            </a:p>
            <a:p>
              <a:pPr marL="342900" indent="-342900">
                <a:spcAft>
                  <a:spcPts val="1200"/>
                </a:spcAft>
              </a:pPr>
              <a:r>
                <a:rPr lang="en-US" sz="2200"/>
                <a:t>	A)  2 forces and 1 couple moment	</a:t>
              </a:r>
            </a:p>
            <a:p>
              <a:pPr marL="342900" indent="-342900">
                <a:spcAft>
                  <a:spcPts val="1200"/>
                </a:spcAft>
              </a:pPr>
              <a:r>
                <a:rPr lang="en-US" sz="2200"/>
                <a:t>     B)  3 forces and 1 couple moment</a:t>
              </a:r>
            </a:p>
            <a:p>
              <a:pPr marL="342900" indent="-342900">
                <a:spcAft>
                  <a:spcPts val="1200"/>
                </a:spcAft>
              </a:pPr>
              <a:r>
                <a:rPr lang="en-US" sz="2200"/>
                <a:t>	C)  3 forces				</a:t>
              </a:r>
            </a:p>
            <a:p>
              <a:pPr marL="342900" indent="-342900">
                <a:spcAft>
                  <a:spcPts val="1200"/>
                </a:spcAft>
              </a:pPr>
              <a:r>
                <a:rPr lang="en-US" sz="2200"/>
                <a:t>     D)  4 forces</a:t>
              </a:r>
            </a:p>
          </p:txBody>
        </p:sp>
        <p:pic>
          <p:nvPicPr>
            <p:cNvPr id="35846" name="Picture 9" descr="CH 5 Beam &amp; Bag Concept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76" y="2027"/>
              <a:ext cx="2064" cy="19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2"/>
          <p:cNvSpPr txBox="1">
            <a:spLocks noChangeArrowheads="1"/>
          </p:cNvSpPr>
          <p:nvPr/>
        </p:nvSpPr>
        <p:spPr bwMode="auto">
          <a:xfrm>
            <a:off x="1371600" y="381000"/>
            <a:ext cx="640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FF00"/>
                </a:solidFill>
              </a:rPr>
              <a:t>CONCEPT  QUIZ </a:t>
            </a:r>
            <a:r>
              <a:rPr lang="en-US">
                <a:solidFill>
                  <a:schemeClr val="tx2"/>
                </a:solidFill>
              </a:rPr>
              <a:t>(continued)</a:t>
            </a:r>
          </a:p>
        </p:txBody>
      </p:sp>
      <p:sp>
        <p:nvSpPr>
          <p:cNvPr id="37890" name="AutoShape 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019800"/>
            <a:ext cx="3048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3048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90600" y="1066800"/>
            <a:ext cx="7239000" cy="4959350"/>
            <a:chOff x="624" y="672"/>
            <a:chExt cx="4560" cy="3124"/>
          </a:xfrm>
        </p:grpSpPr>
        <p:sp>
          <p:nvSpPr>
            <p:cNvPr id="37893" name="Text Box 8"/>
            <p:cNvSpPr txBox="1">
              <a:spLocks noChangeArrowheads="1"/>
            </p:cNvSpPr>
            <p:nvPr/>
          </p:nvSpPr>
          <p:spPr bwMode="auto">
            <a:xfrm>
              <a:off x="624" y="2352"/>
              <a:ext cx="4560" cy="1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06400" indent="-406400">
                <a:spcBef>
                  <a:spcPct val="50000"/>
                </a:spcBef>
              </a:pPr>
              <a:r>
                <a:rPr lang="en-US" sz="2200"/>
                <a:t>2.   If the directions of the force and the couple moments are both reversed, what will happen to the beam?</a:t>
              </a:r>
            </a:p>
            <a:p>
              <a:pPr marL="406400" indent="-406400">
                <a:spcBef>
                  <a:spcPct val="50000"/>
                </a:spcBef>
              </a:pPr>
              <a:r>
                <a:rPr lang="en-US" sz="2200"/>
                <a:t>	A)	The beam will lift from A.</a:t>
              </a:r>
              <a:br>
                <a:rPr lang="en-US" sz="2200"/>
              </a:br>
              <a:r>
                <a:rPr lang="en-US" sz="2200"/>
                <a:t>B)	The beam will lift at B.</a:t>
              </a:r>
              <a:br>
                <a:rPr lang="en-US" sz="2200"/>
              </a:br>
              <a:r>
                <a:rPr lang="en-US" sz="2200"/>
                <a:t>C)	The beam will be restrained.</a:t>
              </a:r>
            </a:p>
            <a:p>
              <a:pPr marL="406400" indent="-406400"/>
              <a:r>
                <a:rPr lang="en-US" sz="2200"/>
                <a:t>      D)	The beam will break.</a:t>
              </a:r>
            </a:p>
          </p:txBody>
        </p:sp>
        <p:pic>
          <p:nvPicPr>
            <p:cNvPr id="37894" name="Picture 9" descr="CH 5 Concept Quiz Pip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96" y="672"/>
              <a:ext cx="2926" cy="14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2"/>
          <p:cNvSpPr txBox="1">
            <a:spLocks noChangeArrowheads="1"/>
          </p:cNvSpPr>
          <p:nvPr/>
        </p:nvSpPr>
        <p:spPr bwMode="auto">
          <a:xfrm>
            <a:off x="1447800" y="381000"/>
            <a:ext cx="632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FF00"/>
                </a:solidFill>
              </a:rPr>
              <a:t>GROUP  PROBLEM  SOLVING</a:t>
            </a:r>
          </a:p>
        </p:txBody>
      </p:sp>
      <p:sp>
        <p:nvSpPr>
          <p:cNvPr id="39938" name="AutoShape 1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019800"/>
            <a:ext cx="3048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3048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Text Box 9"/>
          <p:cNvSpPr txBox="1">
            <a:spLocks noChangeArrowheads="1"/>
          </p:cNvSpPr>
          <p:nvPr/>
        </p:nvSpPr>
        <p:spPr bwMode="auto">
          <a:xfrm>
            <a:off x="838200" y="4724400"/>
            <a:ext cx="7315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 FBD of the crane boom, which is supported by a pin at A and cable BC. The load of 1250 lb is suspended at B and the boom weighs 650 lb.</a:t>
            </a:r>
          </a:p>
        </p:txBody>
      </p:sp>
      <p:pic>
        <p:nvPicPr>
          <p:cNvPr id="39941" name="Picture 11" descr="CH 5 Cra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914400"/>
            <a:ext cx="4119563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2" name="TextBox 7"/>
          <p:cNvSpPr txBox="1">
            <a:spLocks noChangeArrowheads="1"/>
          </p:cNvSpPr>
          <p:nvPr/>
        </p:nvSpPr>
        <p:spPr bwMode="auto">
          <a:xfrm>
            <a:off x="671513" y="1547813"/>
            <a:ext cx="10556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Given</a:t>
            </a:r>
            <a:r>
              <a:rPr lang="en-US">
                <a:solidFill>
                  <a:srgbClr val="FF0000"/>
                </a:solidFill>
              </a:rPr>
              <a:t>:</a:t>
            </a:r>
            <a:endParaRPr lang="en-US"/>
          </a:p>
        </p:txBody>
      </p:sp>
      <p:sp>
        <p:nvSpPr>
          <p:cNvPr id="39943" name="TextBox 8"/>
          <p:cNvSpPr txBox="1">
            <a:spLocks noChangeArrowheads="1"/>
          </p:cNvSpPr>
          <p:nvPr/>
        </p:nvSpPr>
        <p:spPr bwMode="auto">
          <a:xfrm>
            <a:off x="765175" y="4197350"/>
            <a:ext cx="1006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Draw</a:t>
            </a:r>
            <a:r>
              <a:rPr lang="en-US">
                <a:solidFill>
                  <a:srgbClr val="FF0000"/>
                </a:solidFill>
              </a:rPr>
              <a:t>:</a:t>
            </a:r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2"/>
          <p:cNvSpPr txBox="1">
            <a:spLocks noChangeArrowheads="1"/>
          </p:cNvSpPr>
          <p:nvPr/>
        </p:nvSpPr>
        <p:spPr bwMode="auto">
          <a:xfrm>
            <a:off x="1447800" y="381000"/>
            <a:ext cx="632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FF00"/>
                </a:solidFill>
              </a:rPr>
              <a:t>GROUP  PROBLEM  SOLVING</a:t>
            </a:r>
            <a:r>
              <a:rPr lang="en-US"/>
              <a:t> (continued)</a:t>
            </a:r>
            <a:endParaRPr lang="en-US" b="1">
              <a:solidFill>
                <a:srgbClr val="00FF00"/>
              </a:solidFill>
            </a:endParaRPr>
          </a:p>
        </p:txBody>
      </p:sp>
      <p:sp>
        <p:nvSpPr>
          <p:cNvPr id="41986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019800"/>
            <a:ext cx="3048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3048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4610100" y="1900238"/>
            <a:ext cx="3848100" cy="3735387"/>
            <a:chOff x="4610100" y="1900441"/>
            <a:chExt cx="3848100" cy="3735127"/>
          </a:xfrm>
        </p:grpSpPr>
        <p:sp>
          <p:nvSpPr>
            <p:cNvPr id="41991" name="TextBox 10"/>
            <p:cNvSpPr txBox="1">
              <a:spLocks noChangeArrowheads="1"/>
            </p:cNvSpPr>
            <p:nvPr/>
          </p:nvSpPr>
          <p:spPr bwMode="auto">
            <a:xfrm>
              <a:off x="5955030" y="1900441"/>
              <a:ext cx="884238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FFFF"/>
                  </a:solidFill>
                </a:rPr>
                <a:t>FBD</a:t>
              </a:r>
            </a:p>
          </p:txBody>
        </p:sp>
        <p:pic>
          <p:nvPicPr>
            <p:cNvPr id="41992" name="Picture 2"/>
            <p:cNvPicPr>
              <a:picLocks noChangeAspect="1" noChangeArrowheads="1"/>
            </p:cNvPicPr>
            <p:nvPr/>
          </p:nvPicPr>
          <p:blipFill>
            <a:blip r:embed="rId3"/>
            <a:srcRect l="1755" r="12117" b="2499"/>
            <a:stretch>
              <a:fillRect/>
            </a:stretch>
          </p:blipFill>
          <p:spPr bwMode="auto">
            <a:xfrm>
              <a:off x="4610100" y="2508987"/>
              <a:ext cx="3848100" cy="3126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1989" name="Picture 11" descr="CH 5 Cran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7563" y="1079500"/>
            <a:ext cx="3359150" cy="285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0" name="TextBox 8"/>
          <p:cNvSpPr txBox="1">
            <a:spLocks noChangeArrowheads="1"/>
          </p:cNvSpPr>
          <p:nvPr/>
        </p:nvSpPr>
        <p:spPr bwMode="auto">
          <a:xfrm>
            <a:off x="1023938" y="4071938"/>
            <a:ext cx="21542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Idealized model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2"/>
          <p:cNvSpPr txBox="1">
            <a:spLocks noChangeArrowheads="1"/>
          </p:cNvSpPr>
          <p:nvPr/>
        </p:nvSpPr>
        <p:spPr bwMode="auto">
          <a:xfrm>
            <a:off x="1447800" y="381000"/>
            <a:ext cx="632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FF00"/>
                </a:solidFill>
              </a:rPr>
              <a:t>GROUP  PROBLEM  SOLVING </a:t>
            </a:r>
            <a:r>
              <a:rPr lang="en-US"/>
              <a:t>(continued)</a:t>
            </a:r>
            <a:endParaRPr lang="en-US" b="1">
              <a:solidFill>
                <a:srgbClr val="00FF00"/>
              </a:solidFill>
            </a:endParaRPr>
          </a:p>
        </p:txBody>
      </p:sp>
      <p:sp>
        <p:nvSpPr>
          <p:cNvPr id="44034" name="AutoShape 1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019800"/>
            <a:ext cx="3048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3048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524000" y="1143000"/>
            <a:ext cx="6553200" cy="3914775"/>
            <a:chOff x="864" y="1248"/>
            <a:chExt cx="4128" cy="2466"/>
          </a:xfrm>
        </p:grpSpPr>
        <p:sp>
          <p:nvSpPr>
            <p:cNvPr id="44039" name="Text Box 8"/>
            <p:cNvSpPr txBox="1">
              <a:spLocks noChangeArrowheads="1"/>
            </p:cNvSpPr>
            <p:nvPr/>
          </p:nvSpPr>
          <p:spPr bwMode="auto">
            <a:xfrm>
              <a:off x="864" y="3191"/>
              <a:ext cx="412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Draw a FBD of member ABC, which is supported by a smooth collar at A, roller at B, and link CD.</a:t>
              </a:r>
            </a:p>
          </p:txBody>
        </p:sp>
        <p:pic>
          <p:nvPicPr>
            <p:cNvPr id="44040" name="Picture 12" descr="CH 6 Group Pip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64" y="1248"/>
              <a:ext cx="3792" cy="1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4037" name="TextBox 7"/>
          <p:cNvSpPr txBox="1">
            <a:spLocks noChangeArrowheads="1"/>
          </p:cNvSpPr>
          <p:nvPr/>
        </p:nvSpPr>
        <p:spPr bwMode="auto">
          <a:xfrm>
            <a:off x="454025" y="1555750"/>
            <a:ext cx="1054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Given</a:t>
            </a:r>
            <a:r>
              <a:rPr lang="en-US">
                <a:solidFill>
                  <a:srgbClr val="FF0000"/>
                </a:solidFill>
              </a:rPr>
              <a:t>:</a:t>
            </a:r>
            <a:endParaRPr lang="en-US"/>
          </a:p>
        </p:txBody>
      </p:sp>
      <p:sp>
        <p:nvSpPr>
          <p:cNvPr id="44038" name="TextBox 8"/>
          <p:cNvSpPr txBox="1">
            <a:spLocks noChangeArrowheads="1"/>
          </p:cNvSpPr>
          <p:nvPr/>
        </p:nvSpPr>
        <p:spPr bwMode="auto">
          <a:xfrm>
            <a:off x="561975" y="4219575"/>
            <a:ext cx="1006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Draw</a:t>
            </a:r>
            <a:r>
              <a:rPr lang="en-US">
                <a:solidFill>
                  <a:srgbClr val="FF0000"/>
                </a:solidFill>
              </a:rPr>
              <a:t>:</a:t>
            </a:r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2"/>
          <p:cNvSpPr txBox="1">
            <a:spLocks noChangeArrowheads="1"/>
          </p:cNvSpPr>
          <p:nvPr/>
        </p:nvSpPr>
        <p:spPr bwMode="auto">
          <a:xfrm>
            <a:off x="1447800" y="381000"/>
            <a:ext cx="632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FF00"/>
                </a:solidFill>
              </a:rPr>
              <a:t>GROUP  PROBLEM  SOLVING</a:t>
            </a:r>
            <a:r>
              <a:rPr lang="en-US"/>
              <a:t> (continued)</a:t>
            </a:r>
            <a:endParaRPr lang="en-US" b="1">
              <a:solidFill>
                <a:srgbClr val="00FF00"/>
              </a:solidFill>
            </a:endParaRPr>
          </a:p>
        </p:txBody>
      </p:sp>
      <p:sp>
        <p:nvSpPr>
          <p:cNvPr id="46082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019800"/>
            <a:ext cx="3048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3048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3040063" y="2827338"/>
            <a:ext cx="5265737" cy="2994025"/>
            <a:chOff x="3040380" y="2828054"/>
            <a:chExt cx="5265420" cy="2993626"/>
          </a:xfrm>
        </p:grpSpPr>
        <p:sp>
          <p:nvSpPr>
            <p:cNvPr id="46087" name="TextBox 10"/>
            <p:cNvSpPr txBox="1">
              <a:spLocks noChangeArrowheads="1"/>
            </p:cNvSpPr>
            <p:nvPr/>
          </p:nvSpPr>
          <p:spPr bwMode="auto">
            <a:xfrm>
              <a:off x="5391150" y="2828054"/>
              <a:ext cx="982663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00FFFF"/>
                  </a:solidFill>
                </a:rPr>
                <a:t>FBD</a:t>
              </a:r>
            </a:p>
          </p:txBody>
        </p:sp>
        <p:pic>
          <p:nvPicPr>
            <p:cNvPr id="46088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40380" y="3457974"/>
              <a:ext cx="5265420" cy="23637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6085" name="Picture 13" descr="CH 6 Group Pip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0388" y="1082675"/>
            <a:ext cx="36576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6" name="TextBox 8"/>
          <p:cNvSpPr txBox="1">
            <a:spLocks noChangeArrowheads="1"/>
          </p:cNvSpPr>
          <p:nvPr/>
        </p:nvSpPr>
        <p:spPr bwMode="auto">
          <a:xfrm>
            <a:off x="4494213" y="1360488"/>
            <a:ext cx="21542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Idealized model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2"/>
          <p:cNvSpPr txBox="1">
            <a:spLocks noChangeArrowheads="1"/>
          </p:cNvSpPr>
          <p:nvPr/>
        </p:nvSpPr>
        <p:spPr bwMode="auto">
          <a:xfrm>
            <a:off x="1295400" y="3048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FF00"/>
                </a:solidFill>
              </a:rPr>
              <a:t>ATTENTION QUIZ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04800" y="762000"/>
            <a:ext cx="8534400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0513" indent="-290513">
              <a:spcBef>
                <a:spcPct val="50000"/>
              </a:spcBef>
            </a:pPr>
            <a:r>
              <a:rPr lang="en-US" sz="2200"/>
              <a:t> 1. Internal forces are not shown on a free-body diagram because the internal forces are _____.  (Choose the most appropriate answer.)</a:t>
            </a:r>
          </a:p>
          <a:p>
            <a:pPr marL="290513" indent="-290513">
              <a:spcBef>
                <a:spcPct val="50000"/>
              </a:spcBef>
            </a:pPr>
            <a:r>
              <a:rPr lang="en-US" sz="2200"/>
              <a:t>	A)  Equal to zero	  B) Equal and opposite and they do not        				       affect the calculations </a:t>
            </a:r>
          </a:p>
          <a:p>
            <a:pPr marL="290513" indent="-290513">
              <a:spcBef>
                <a:spcPct val="50000"/>
              </a:spcBef>
            </a:pPr>
            <a:r>
              <a:rPr lang="en-US" sz="2200"/>
              <a:t>    C)  Negligibly small     D) Not important  </a:t>
            </a:r>
          </a:p>
        </p:txBody>
      </p:sp>
      <p:sp>
        <p:nvSpPr>
          <p:cNvPr id="48131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019800"/>
            <a:ext cx="3048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2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3048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81000" y="3200400"/>
            <a:ext cx="8248650" cy="2774950"/>
            <a:chOff x="240" y="2016"/>
            <a:chExt cx="5196" cy="1748"/>
          </a:xfrm>
        </p:grpSpPr>
        <p:sp>
          <p:nvSpPr>
            <p:cNvPr id="48134" name="Text Box 8"/>
            <p:cNvSpPr txBox="1">
              <a:spLocks noChangeArrowheads="1"/>
            </p:cNvSpPr>
            <p:nvPr/>
          </p:nvSpPr>
          <p:spPr bwMode="auto">
            <a:xfrm>
              <a:off x="240" y="2016"/>
              <a:ext cx="3264" cy="1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79400" indent="-279400">
                <a:spcBef>
                  <a:spcPct val="50000"/>
                </a:spcBef>
              </a:pPr>
              <a:r>
                <a:rPr lang="en-US" sz="2200"/>
                <a:t> 2. How many unknown support reactions   are there in this problem?</a:t>
              </a:r>
            </a:p>
            <a:p>
              <a:pPr marL="279400" indent="-279400">
                <a:spcBef>
                  <a:spcPct val="50000"/>
                </a:spcBef>
              </a:pPr>
              <a:r>
                <a:rPr lang="en-US" sz="2200"/>
                <a:t>	A)	2 forces and 2 couple moments</a:t>
              </a:r>
            </a:p>
            <a:p>
              <a:pPr marL="279400" indent="-279400">
                <a:spcBef>
                  <a:spcPct val="50000"/>
                </a:spcBef>
              </a:pPr>
              <a:r>
                <a:rPr lang="en-US" sz="2200"/>
                <a:t>	B)	1 force and 2 couple moments</a:t>
              </a:r>
            </a:p>
            <a:p>
              <a:pPr marL="279400" indent="-279400">
                <a:spcBef>
                  <a:spcPct val="50000"/>
                </a:spcBef>
              </a:pPr>
              <a:r>
                <a:rPr lang="en-US" sz="2200"/>
                <a:t>	C)	3 forces</a:t>
              </a:r>
            </a:p>
            <a:p>
              <a:pPr marL="279400" indent="-279400">
                <a:spcBef>
                  <a:spcPct val="50000"/>
                </a:spcBef>
              </a:pPr>
              <a:r>
                <a:rPr lang="en-US" sz="2200"/>
                <a:t>	D)	3 forces and 1 couple moment</a:t>
              </a:r>
            </a:p>
          </p:txBody>
        </p:sp>
        <p:pic>
          <p:nvPicPr>
            <p:cNvPr id="48135" name="Picture 10" descr="CH 5 Attention Quiz Beam Dist Load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20" y="2544"/>
              <a:ext cx="2316" cy="1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WordArt 2"/>
          <p:cNvSpPr>
            <a:spLocks noChangeArrowheads="1" noChangeShapeType="1" noTextEdit="1"/>
          </p:cNvSpPr>
          <p:nvPr/>
        </p:nvSpPr>
        <p:spPr bwMode="auto">
          <a:xfrm>
            <a:off x="2667000" y="2819400"/>
            <a:ext cx="3657600" cy="6477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FF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End of the Lecture</a:t>
            </a:r>
          </a:p>
        </p:txBody>
      </p:sp>
      <p:sp>
        <p:nvSpPr>
          <p:cNvPr id="50178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53400" y="6096000"/>
            <a:ext cx="381000" cy="304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WordArt 4"/>
          <p:cNvSpPr>
            <a:spLocks noChangeArrowheads="1" noChangeShapeType="1" noTextEdit="1"/>
          </p:cNvSpPr>
          <p:nvPr/>
        </p:nvSpPr>
        <p:spPr bwMode="auto">
          <a:xfrm>
            <a:off x="2590800" y="3657600"/>
            <a:ext cx="3886200" cy="84137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solidFill>
                  <a:srgbClr val="00FF00"/>
                </a:solidFill>
                <a:latin typeface="Times New Roman"/>
                <a:cs typeface="Times New Roman"/>
              </a:rPr>
              <a:t>Let Learning Continue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FF00"/>
                </a:solidFill>
              </a:rPr>
              <a:t>READING QUIZ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381000" y="762000"/>
            <a:ext cx="8229600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200"/>
              <a:t>1.  If a support prevents translation of a body, then the support exerts a ___________ on the body.</a:t>
            </a:r>
          </a:p>
          <a:p>
            <a:pPr marL="457200" indent="-457200">
              <a:spcBef>
                <a:spcPct val="40000"/>
              </a:spcBef>
            </a:pPr>
            <a:r>
              <a:rPr lang="en-US" sz="2200"/>
              <a:t>     A) Couple moment</a:t>
            </a:r>
          </a:p>
          <a:p>
            <a:pPr marL="457200" indent="-457200">
              <a:spcBef>
                <a:spcPct val="40000"/>
              </a:spcBef>
            </a:pPr>
            <a:r>
              <a:rPr lang="en-US" sz="2200"/>
              <a:t>     B) Force</a:t>
            </a:r>
          </a:p>
          <a:p>
            <a:pPr marL="457200" indent="-457200">
              <a:spcBef>
                <a:spcPct val="40000"/>
              </a:spcBef>
            </a:pPr>
            <a:r>
              <a:rPr lang="en-US" sz="2200"/>
              <a:t>     C) Both  A and B.</a:t>
            </a:r>
          </a:p>
          <a:p>
            <a:pPr marL="457200" indent="-457200">
              <a:spcBef>
                <a:spcPct val="40000"/>
              </a:spcBef>
            </a:pPr>
            <a:r>
              <a:rPr lang="en-US" sz="2200"/>
              <a:t>     D) None of the above 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457200" y="3733800"/>
            <a:ext cx="8305800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200"/>
              <a:t>2.  Internal forces are _________ shown on the free body diagram of a whole body.</a:t>
            </a:r>
          </a:p>
          <a:p>
            <a:pPr marL="342900" indent="-342900">
              <a:spcBef>
                <a:spcPct val="40000"/>
              </a:spcBef>
            </a:pPr>
            <a:r>
              <a:rPr lang="en-US" sz="2200"/>
              <a:t>    A) Always</a:t>
            </a:r>
          </a:p>
          <a:p>
            <a:pPr marL="342900" indent="-342900">
              <a:spcBef>
                <a:spcPct val="40000"/>
              </a:spcBef>
            </a:pPr>
            <a:r>
              <a:rPr lang="en-US" sz="2200"/>
              <a:t>    B) Often</a:t>
            </a:r>
          </a:p>
          <a:p>
            <a:pPr marL="342900" indent="-342900">
              <a:spcBef>
                <a:spcPct val="40000"/>
              </a:spcBef>
            </a:pPr>
            <a:r>
              <a:rPr lang="en-US" sz="2200"/>
              <a:t>    C) Rarely</a:t>
            </a:r>
          </a:p>
          <a:p>
            <a:pPr marL="342900" indent="-342900">
              <a:spcBef>
                <a:spcPct val="40000"/>
              </a:spcBef>
            </a:pPr>
            <a:r>
              <a:rPr lang="en-US" sz="2200"/>
              <a:t>    D) Never </a:t>
            </a:r>
          </a:p>
        </p:txBody>
      </p:sp>
      <p:sp>
        <p:nvSpPr>
          <p:cNvPr id="17412" name="AutoShape 1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019800"/>
            <a:ext cx="3048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3048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" grpId="0" autoUpdateAnimBg="0"/>
      <p:bldP spid="103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 txBox="1">
            <a:spLocks noChangeArrowheads="1"/>
          </p:cNvSpPr>
          <p:nvPr/>
        </p:nvSpPr>
        <p:spPr bwMode="auto">
          <a:xfrm>
            <a:off x="1066800" y="3810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FF00"/>
                </a:solidFill>
              </a:rPr>
              <a:t>APPLICATIONS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09600" y="5029200"/>
            <a:ext cx="8001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How are the idealized model and the free body diagram used to do this?  </a:t>
            </a:r>
          </a:p>
          <a:p>
            <a:pPr>
              <a:spcBef>
                <a:spcPct val="50000"/>
              </a:spcBef>
            </a:pPr>
            <a:r>
              <a:rPr lang="en-US"/>
              <a:t>Which diagram above is the idealized model?</a:t>
            </a:r>
          </a:p>
        </p:txBody>
      </p:sp>
      <p:sp>
        <p:nvSpPr>
          <p:cNvPr id="19459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019800"/>
            <a:ext cx="3048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3048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609600" y="1143000"/>
            <a:ext cx="8229600" cy="3779838"/>
            <a:chOff x="384" y="720"/>
            <a:chExt cx="5184" cy="2381"/>
          </a:xfrm>
        </p:grpSpPr>
        <p:sp>
          <p:nvSpPr>
            <p:cNvPr id="19462" name="Text Box 5"/>
            <p:cNvSpPr txBox="1">
              <a:spLocks noChangeArrowheads="1"/>
            </p:cNvSpPr>
            <p:nvPr/>
          </p:nvSpPr>
          <p:spPr bwMode="auto">
            <a:xfrm>
              <a:off x="384" y="2112"/>
              <a:ext cx="5184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The truck ramps have a weight of 400 lb each. </a:t>
              </a:r>
            </a:p>
            <a:p>
              <a:r>
                <a:rPr lang="en-US"/>
                <a:t>Each ramp is pinned to the body of the truck and held in the position by a cable.   How can we determine the cable tension and support reactions?</a:t>
              </a:r>
            </a:p>
          </p:txBody>
        </p:sp>
        <p:pic>
          <p:nvPicPr>
            <p:cNvPr id="19463" name="Picture 12" descr="CH 5 App Truck Ramp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4" y="720"/>
              <a:ext cx="4980" cy="1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2"/>
          <p:cNvSpPr txBox="1">
            <a:spLocks noChangeArrowheads="1"/>
          </p:cNvSpPr>
          <p:nvPr/>
        </p:nvSpPr>
        <p:spPr bwMode="auto">
          <a:xfrm>
            <a:off x="2819400" y="381000"/>
            <a:ext cx="3048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FF00"/>
                </a:solidFill>
              </a:rPr>
              <a:t>APPLICATIONS </a:t>
            </a:r>
            <a:r>
              <a:rPr lang="en-US"/>
              <a:t>(continued)</a:t>
            </a:r>
          </a:p>
        </p:txBody>
      </p:sp>
      <p:sp>
        <p:nvSpPr>
          <p:cNvPr id="21506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019800"/>
            <a:ext cx="3048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3048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838200" y="1506538"/>
            <a:ext cx="7678738" cy="4505325"/>
            <a:chOff x="528" y="949"/>
            <a:chExt cx="4837" cy="2838"/>
          </a:xfrm>
        </p:grpSpPr>
        <p:sp>
          <p:nvSpPr>
            <p:cNvPr id="21512" name="Text Box 5"/>
            <p:cNvSpPr txBox="1">
              <a:spLocks noChangeArrowheads="1"/>
            </p:cNvSpPr>
            <p:nvPr/>
          </p:nvSpPr>
          <p:spPr bwMode="auto">
            <a:xfrm>
              <a:off x="528" y="3264"/>
              <a:ext cx="4837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Again, how can we make use of an idealized model and a free body diagram to answer this question?</a:t>
              </a:r>
            </a:p>
          </p:txBody>
        </p:sp>
        <p:pic>
          <p:nvPicPr>
            <p:cNvPr id="21513" name="Picture 1026" descr="C:\Documents and Settings\ALBERT\Desktop\Statics_09\Hibbeler_12th\IMAGES-FINAL_M05\fig05_09e.jpg"/>
            <p:cNvPicPr>
              <a:picLocks noChangeAspect="1" noChangeArrowheads="1"/>
            </p:cNvPicPr>
            <p:nvPr/>
          </p:nvPicPr>
          <p:blipFill>
            <a:blip r:embed="rId3"/>
            <a:srcRect b="20419"/>
            <a:stretch>
              <a:fillRect/>
            </a:stretch>
          </p:blipFill>
          <p:spPr bwMode="auto">
            <a:xfrm>
              <a:off x="3717" y="949"/>
              <a:ext cx="1442" cy="10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762000" y="1524000"/>
            <a:ext cx="7924800" cy="3441700"/>
            <a:chOff x="480" y="960"/>
            <a:chExt cx="4992" cy="2168"/>
          </a:xfrm>
        </p:grpSpPr>
        <p:sp>
          <p:nvSpPr>
            <p:cNvPr id="21510" name="Text Box 4"/>
            <p:cNvSpPr txBox="1">
              <a:spLocks noChangeArrowheads="1"/>
            </p:cNvSpPr>
            <p:nvPr/>
          </p:nvSpPr>
          <p:spPr bwMode="auto">
            <a:xfrm>
              <a:off x="528" y="2256"/>
              <a:ext cx="4944" cy="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Two smooth pipes, each having a mass of 300 kg, are supported by the tines of the tractor fork attachment. </a:t>
              </a:r>
            </a:p>
            <a:p>
              <a:pPr>
                <a:spcBef>
                  <a:spcPct val="50000"/>
                </a:spcBef>
              </a:pPr>
              <a:r>
                <a:rPr lang="en-US"/>
                <a:t>How can we determine all the reactive forces?</a:t>
              </a:r>
            </a:p>
          </p:txBody>
        </p:sp>
        <p:pic>
          <p:nvPicPr>
            <p:cNvPr id="21511" name="Picture 14" descr="CH 5 Apps Pipes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80" y="960"/>
              <a:ext cx="3068" cy="1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b="1">
              <a:solidFill>
                <a:srgbClr val="00FF00"/>
              </a:solidFill>
            </a:endParaRPr>
          </a:p>
        </p:txBody>
      </p:sp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990600" y="304800"/>
            <a:ext cx="8153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251200" indent="-3251200" algn="ctr"/>
            <a:r>
              <a:rPr lang="en-US" b="1">
                <a:solidFill>
                  <a:srgbClr val="00FF00"/>
                </a:solidFill>
              </a:rPr>
              <a:t>CONDITIONS  FOR  RIGID-BODY  EQUILIBRIUM </a:t>
            </a:r>
          </a:p>
          <a:p>
            <a:pPr marL="3251200" indent="-3251200" algn="ctr"/>
            <a:r>
              <a:rPr lang="en-US">
                <a:solidFill>
                  <a:srgbClr val="00FF00"/>
                </a:solidFill>
              </a:rPr>
              <a:t>(Section 5.1)</a:t>
            </a:r>
          </a:p>
        </p:txBody>
      </p:sp>
      <p:sp>
        <p:nvSpPr>
          <p:cNvPr id="23555" name="AutoShape 1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019800"/>
            <a:ext cx="3048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AutoShape 1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3048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457200" y="914400"/>
            <a:ext cx="8153400" cy="2590800"/>
            <a:chOff x="288" y="576"/>
            <a:chExt cx="5136" cy="1632"/>
          </a:xfrm>
        </p:grpSpPr>
        <p:sp>
          <p:nvSpPr>
            <p:cNvPr id="23563" name="Text Box 9"/>
            <p:cNvSpPr txBox="1">
              <a:spLocks noChangeArrowheads="1"/>
            </p:cNvSpPr>
            <p:nvPr/>
          </p:nvSpPr>
          <p:spPr bwMode="auto">
            <a:xfrm>
              <a:off x="2160" y="816"/>
              <a:ext cx="3264" cy="1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In contrast to the forces on a particle, the forces on a rigid-body are not usually concurrent and may cause rotation of the body (due to the moments created by the forces).</a:t>
              </a:r>
            </a:p>
          </p:txBody>
        </p:sp>
        <p:sp>
          <p:nvSpPr>
            <p:cNvPr id="23564" name="Text Box 16"/>
            <p:cNvSpPr txBox="1">
              <a:spLocks noChangeArrowheads="1"/>
            </p:cNvSpPr>
            <p:nvPr/>
          </p:nvSpPr>
          <p:spPr bwMode="auto">
            <a:xfrm>
              <a:off x="288" y="1920"/>
              <a:ext cx="18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Forces on a particle</a:t>
              </a:r>
            </a:p>
          </p:txBody>
        </p:sp>
        <p:pic>
          <p:nvPicPr>
            <p:cNvPr id="23565" name="Picture 16" descr="CH 5 Cond Rigid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4" y="576"/>
              <a:ext cx="1478" cy="1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457200" y="3646488"/>
            <a:ext cx="8229600" cy="2830512"/>
            <a:chOff x="457200" y="3646487"/>
            <a:chExt cx="8229600" cy="2830513"/>
          </a:xfrm>
        </p:grpSpPr>
        <p:grpSp>
          <p:nvGrpSpPr>
            <p:cNvPr id="23559" name="Group 19"/>
            <p:cNvGrpSpPr>
              <a:grpSpLocks/>
            </p:cNvGrpSpPr>
            <p:nvPr/>
          </p:nvGrpSpPr>
          <p:grpSpPr bwMode="auto">
            <a:xfrm>
              <a:off x="457200" y="3646487"/>
              <a:ext cx="8229600" cy="2830513"/>
              <a:chOff x="288" y="2297"/>
              <a:chExt cx="5184" cy="1783"/>
            </a:xfrm>
          </p:grpSpPr>
          <p:sp>
            <p:nvSpPr>
              <p:cNvPr id="23561" name="Text Box 10"/>
              <p:cNvSpPr txBox="1">
                <a:spLocks noChangeArrowheads="1"/>
              </p:cNvSpPr>
              <p:nvPr/>
            </p:nvSpPr>
            <p:spPr bwMode="auto">
              <a:xfrm>
                <a:off x="2208" y="2297"/>
                <a:ext cx="3264" cy="16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For a rigid body to be in equilibrium, the net force as well as the net moment about any arbitrary point O must be equal to zero.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>
                    <a:sym typeface="Symbol" pitchFamily="18" charset="2"/>
                  </a:rPr>
                  <a:t> </a:t>
                </a:r>
                <a:r>
                  <a:rPr lang="en-US" b="1" i="1">
                    <a:solidFill>
                      <a:srgbClr val="FFFF00"/>
                    </a:solidFill>
                    <a:sym typeface="Symbol" pitchFamily="18" charset="2"/>
                  </a:rPr>
                  <a:t>F</a:t>
                </a:r>
                <a:r>
                  <a:rPr lang="en-US" b="1" i="1">
                    <a:solidFill>
                      <a:srgbClr val="00FF00"/>
                    </a:solidFill>
                    <a:sym typeface="Symbol" pitchFamily="18" charset="2"/>
                  </a:rPr>
                  <a:t> </a:t>
                </a:r>
                <a:r>
                  <a:rPr lang="en-US">
                    <a:sym typeface="Symbol" pitchFamily="18" charset="2"/>
                  </a:rPr>
                  <a:t> =  0  (no translation)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>
                    <a:sym typeface="Symbol" pitchFamily="18" charset="2"/>
                  </a:rPr>
                  <a:t>and  </a:t>
                </a:r>
                <a:r>
                  <a:rPr lang="en-US" b="1" i="1">
                    <a:solidFill>
                      <a:srgbClr val="FFFF00"/>
                    </a:solidFill>
                    <a:sym typeface="Symbol" pitchFamily="18" charset="2"/>
                  </a:rPr>
                  <a:t>M</a:t>
                </a:r>
                <a:r>
                  <a:rPr lang="en-US" b="1" i="1" baseline="-25000">
                    <a:solidFill>
                      <a:srgbClr val="FFFF00"/>
                    </a:solidFill>
                    <a:sym typeface="Symbol" pitchFamily="18" charset="2"/>
                  </a:rPr>
                  <a:t>O</a:t>
                </a:r>
                <a:r>
                  <a:rPr lang="en-US" b="1" i="1" baseline="-25000">
                    <a:solidFill>
                      <a:srgbClr val="00FF00"/>
                    </a:solidFill>
                    <a:sym typeface="Symbol" pitchFamily="18" charset="2"/>
                  </a:rPr>
                  <a:t> </a:t>
                </a:r>
                <a:r>
                  <a:rPr lang="en-US">
                    <a:sym typeface="Symbol" pitchFamily="18" charset="2"/>
                  </a:rPr>
                  <a:t>= 0  (no rotation)</a:t>
                </a:r>
              </a:p>
            </p:txBody>
          </p:sp>
          <p:sp>
            <p:nvSpPr>
              <p:cNvPr id="23562" name="Text Box 14"/>
              <p:cNvSpPr txBox="1">
                <a:spLocks noChangeArrowheads="1"/>
              </p:cNvSpPr>
              <p:nvPr/>
            </p:nvSpPr>
            <p:spPr bwMode="auto">
              <a:xfrm>
                <a:off x="288" y="3792"/>
                <a:ext cx="192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Forces on a rigid body</a:t>
                </a:r>
              </a:p>
            </p:txBody>
          </p:sp>
        </p:grpSp>
        <p:pic>
          <p:nvPicPr>
            <p:cNvPr id="23560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09600" y="3886200"/>
              <a:ext cx="2362200" cy="2128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029"/>
          <p:cNvSpPr txBox="1">
            <a:spLocks noChangeArrowheads="1"/>
          </p:cNvSpPr>
          <p:nvPr/>
        </p:nvSpPr>
        <p:spPr bwMode="auto">
          <a:xfrm>
            <a:off x="762000" y="304800"/>
            <a:ext cx="7620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FF00"/>
                </a:solidFill>
              </a:rPr>
              <a:t>THE  PROCESS  OF  SOLVING  RIGID  BODY EQUILIBRIUM  PROBLEMS</a:t>
            </a:r>
          </a:p>
        </p:txBody>
      </p:sp>
      <p:sp>
        <p:nvSpPr>
          <p:cNvPr id="12302" name="Text Box 1038"/>
          <p:cNvSpPr txBox="1">
            <a:spLocks noChangeArrowheads="1"/>
          </p:cNvSpPr>
          <p:nvPr/>
        </p:nvSpPr>
        <p:spPr bwMode="auto">
          <a:xfrm>
            <a:off x="3025775" y="5181600"/>
            <a:ext cx="5562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Finally, we need to </a:t>
            </a:r>
            <a:r>
              <a:rPr lang="en-US">
                <a:solidFill>
                  <a:schemeClr val="hlink"/>
                </a:solidFill>
              </a:rPr>
              <a:t>apply the equations of equilibrium</a:t>
            </a:r>
            <a:r>
              <a:rPr lang="en-US"/>
              <a:t> to solve for any unknowns.</a:t>
            </a:r>
          </a:p>
        </p:txBody>
      </p:sp>
      <p:sp>
        <p:nvSpPr>
          <p:cNvPr id="25603" name="AutoShape 103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019800"/>
            <a:ext cx="3048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AutoShape 104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3048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05" name="Group 11"/>
          <p:cNvGrpSpPr>
            <a:grpSpLocks/>
          </p:cNvGrpSpPr>
          <p:nvPr/>
        </p:nvGrpSpPr>
        <p:grpSpPr bwMode="auto">
          <a:xfrm>
            <a:off x="838200" y="1219200"/>
            <a:ext cx="7391400" cy="2506663"/>
            <a:chOff x="838200" y="1219200"/>
            <a:chExt cx="7391400" cy="2506663"/>
          </a:xfrm>
        </p:grpSpPr>
        <p:sp>
          <p:nvSpPr>
            <p:cNvPr id="25609" name="Text Box 1036"/>
            <p:cNvSpPr txBox="1">
              <a:spLocks noChangeArrowheads="1"/>
            </p:cNvSpPr>
            <p:nvPr/>
          </p:nvSpPr>
          <p:spPr bwMode="auto">
            <a:xfrm>
              <a:off x="838200" y="2895109"/>
              <a:ext cx="7391400" cy="8307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For analyzing an actual physical system, first we need to create an </a:t>
              </a:r>
              <a:r>
                <a:rPr lang="en-US">
                  <a:solidFill>
                    <a:schemeClr val="hlink"/>
                  </a:solidFill>
                </a:rPr>
                <a:t>idealized model</a:t>
              </a:r>
              <a:r>
                <a:rPr lang="en-US">
                  <a:solidFill>
                    <a:schemeClr val="tx2"/>
                  </a:solidFill>
                </a:rPr>
                <a:t> (above right)</a:t>
              </a:r>
              <a:r>
                <a:rPr lang="en-US"/>
                <a:t>.</a:t>
              </a:r>
            </a:p>
          </p:txBody>
        </p:sp>
        <p:pic>
          <p:nvPicPr>
            <p:cNvPr id="25610" name="Picture 1024" descr="C:\Documents and Settings\ALBERT\Desktop\Statics_09\Hibbeler_12th\IMAGES-FINAL_M05\fig05_18a.jpg"/>
            <p:cNvPicPr>
              <a:picLocks noChangeAspect="1" noChangeArrowheads="1"/>
            </p:cNvPicPr>
            <p:nvPr/>
          </p:nvPicPr>
          <p:blipFill>
            <a:blip r:embed="rId3"/>
            <a:srcRect l="4892" t="1459" r="8562" b="24796"/>
            <a:stretch>
              <a:fillRect/>
            </a:stretch>
          </p:blipFill>
          <p:spPr bwMode="auto">
            <a:xfrm>
              <a:off x="1676400" y="1223683"/>
              <a:ext cx="2286000" cy="16330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1" name="Picture 1025" descr="C:\Documents and Settings\ALBERT\Desktop\Statics_09\Hibbeler_12th\IMAGES-FINAL_M05\fig05_18b.jpg"/>
            <p:cNvPicPr>
              <a:picLocks noChangeAspect="1" noChangeArrowheads="1"/>
            </p:cNvPicPr>
            <p:nvPr/>
          </p:nvPicPr>
          <p:blipFill>
            <a:blip r:embed="rId4"/>
            <a:srcRect b="18961"/>
            <a:stretch>
              <a:fillRect/>
            </a:stretch>
          </p:blipFill>
          <p:spPr bwMode="auto">
            <a:xfrm>
              <a:off x="5029200" y="1219200"/>
              <a:ext cx="1981200" cy="16344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533400" y="3913188"/>
            <a:ext cx="8521700" cy="2182812"/>
            <a:chOff x="336" y="2465"/>
            <a:chExt cx="5368" cy="1375"/>
          </a:xfrm>
        </p:grpSpPr>
        <p:sp>
          <p:nvSpPr>
            <p:cNvPr id="25607" name="Text Box 1037"/>
            <p:cNvSpPr txBox="1">
              <a:spLocks noChangeArrowheads="1"/>
            </p:cNvSpPr>
            <p:nvPr/>
          </p:nvSpPr>
          <p:spPr bwMode="auto">
            <a:xfrm>
              <a:off x="1912" y="2465"/>
              <a:ext cx="3792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Then we need to draw a </a:t>
              </a:r>
              <a:r>
                <a:rPr lang="en-US">
                  <a:solidFill>
                    <a:schemeClr val="hlink"/>
                  </a:solidFill>
                </a:rPr>
                <a:t>free-body diagram (FBD) showing all the external (active and reactive) forces</a:t>
              </a:r>
              <a:r>
                <a:rPr lang="en-US"/>
                <a:t>.</a:t>
              </a:r>
            </a:p>
          </p:txBody>
        </p:sp>
        <p:pic>
          <p:nvPicPr>
            <p:cNvPr id="25608" name="Picture 14" descr="CH 5 Ramp FBD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36" y="2496"/>
              <a:ext cx="1567" cy="1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2"/>
          <p:cNvSpPr txBox="1">
            <a:spLocks noChangeArrowheads="1"/>
          </p:cNvSpPr>
          <p:nvPr/>
        </p:nvSpPr>
        <p:spPr bwMode="auto">
          <a:xfrm>
            <a:off x="2590800" y="304800"/>
            <a:ext cx="3886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FF00"/>
                </a:solidFill>
              </a:rPr>
              <a:t>FREE-BODY  DIAGRAMS </a:t>
            </a:r>
            <a:r>
              <a:rPr lang="en-US">
                <a:solidFill>
                  <a:srgbClr val="00FF00"/>
                </a:solidFill>
              </a:rPr>
              <a:t>(Section 5.2)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228600" y="5105400"/>
            <a:ext cx="8305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</a:pPr>
            <a:r>
              <a:rPr lang="en-US"/>
              <a:t>2.	</a:t>
            </a:r>
            <a:r>
              <a:rPr lang="en-US">
                <a:solidFill>
                  <a:schemeClr val="hlink"/>
                </a:solidFill>
              </a:rPr>
              <a:t>Show all the external forces and couple moments.</a:t>
            </a:r>
            <a:r>
              <a:rPr lang="en-US"/>
              <a:t>  These 	</a:t>
            </a:r>
            <a:r>
              <a:rPr lang="en-US">
                <a:solidFill>
                  <a:schemeClr val="hlink"/>
                </a:solidFill>
              </a:rPr>
              <a:t>typically</a:t>
            </a:r>
            <a:r>
              <a:rPr lang="en-US"/>
              <a:t> include:  a) applied loads, b) support reactions,  	and,  c) the weight of the body.</a:t>
            </a:r>
          </a:p>
        </p:txBody>
      </p:sp>
      <p:sp>
        <p:nvSpPr>
          <p:cNvPr id="27651" name="AutoShape 2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019800"/>
            <a:ext cx="3048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3048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Text Box 25"/>
          <p:cNvSpPr txBox="1">
            <a:spLocks noChangeArrowheads="1"/>
          </p:cNvSpPr>
          <p:nvPr/>
        </p:nvSpPr>
        <p:spPr bwMode="auto">
          <a:xfrm>
            <a:off x="990600" y="3451225"/>
            <a:ext cx="220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Idealized model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28600" y="1295400"/>
            <a:ext cx="8229600" cy="3790950"/>
            <a:chOff x="144" y="816"/>
            <a:chExt cx="5184" cy="2388"/>
          </a:xfrm>
        </p:grpSpPr>
        <p:sp>
          <p:nvSpPr>
            <p:cNvPr id="27656" name="Text Box 26"/>
            <p:cNvSpPr txBox="1">
              <a:spLocks noChangeArrowheads="1"/>
            </p:cNvSpPr>
            <p:nvPr/>
          </p:nvSpPr>
          <p:spPr bwMode="auto">
            <a:xfrm>
              <a:off x="3216" y="2160"/>
              <a:ext cx="192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Free-body diagram (FBD)</a:t>
              </a:r>
            </a:p>
          </p:txBody>
        </p:sp>
        <p:grpSp>
          <p:nvGrpSpPr>
            <p:cNvPr id="27657" name="Group 15"/>
            <p:cNvGrpSpPr>
              <a:grpSpLocks/>
            </p:cNvGrpSpPr>
            <p:nvPr/>
          </p:nvGrpSpPr>
          <p:grpSpPr bwMode="auto">
            <a:xfrm>
              <a:off x="144" y="816"/>
              <a:ext cx="5184" cy="2388"/>
              <a:chOff x="144" y="816"/>
              <a:chExt cx="5184" cy="2388"/>
            </a:xfrm>
          </p:grpSpPr>
          <p:sp>
            <p:nvSpPr>
              <p:cNvPr id="27658" name="Text Box 17"/>
              <p:cNvSpPr txBox="1">
                <a:spLocks noChangeArrowheads="1"/>
              </p:cNvSpPr>
              <p:nvPr/>
            </p:nvSpPr>
            <p:spPr bwMode="auto">
              <a:xfrm>
                <a:off x="144" y="2448"/>
                <a:ext cx="5184" cy="7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lvl="1">
                  <a:spcBef>
                    <a:spcPct val="50000"/>
                  </a:spcBef>
                </a:pPr>
                <a:r>
                  <a:rPr lang="en-US"/>
                  <a:t>1.	</a:t>
                </a:r>
                <a:r>
                  <a:rPr lang="en-US">
                    <a:solidFill>
                      <a:schemeClr val="hlink"/>
                    </a:solidFill>
                  </a:rPr>
                  <a:t>Draw an outlined shape.</a:t>
                </a:r>
                <a:r>
                  <a:rPr lang="en-US"/>
                  <a:t> Imagine the body to be isolated 	or cut   “free” from its constraints and draw its outlined 	shape.</a:t>
                </a:r>
              </a:p>
            </p:txBody>
          </p:sp>
          <p:pic>
            <p:nvPicPr>
              <p:cNvPr id="27659" name="Picture 14" descr="CH 5 Beam FBD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544" y="816"/>
                <a:ext cx="2773" cy="1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27655" name="Picture 2" descr="C:\Users\chnam\Desktop\Hibbeler_13\Books\Images_13\CH05\05_007a_EX001.jpg"/>
          <p:cNvPicPr>
            <a:picLocks noChangeAspect="1" noChangeArrowheads="1"/>
          </p:cNvPicPr>
          <p:nvPr/>
        </p:nvPicPr>
        <p:blipFill>
          <a:blip r:embed="rId4"/>
          <a:srcRect l="8191" t="-2" r="423" b="21136"/>
          <a:stretch>
            <a:fillRect/>
          </a:stretch>
        </p:blipFill>
        <p:spPr bwMode="auto">
          <a:xfrm>
            <a:off x="495300" y="1295400"/>
            <a:ext cx="3360738" cy="201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026"/>
          <p:cNvSpPr txBox="1">
            <a:spLocks noChangeArrowheads="1"/>
          </p:cNvSpPr>
          <p:nvPr/>
        </p:nvSpPr>
        <p:spPr bwMode="auto">
          <a:xfrm>
            <a:off x="2209800" y="381000"/>
            <a:ext cx="441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b="1">
                <a:solidFill>
                  <a:srgbClr val="00FF00"/>
                </a:solidFill>
              </a:rPr>
              <a:t>FREE-BODY  DIAGRAMS </a:t>
            </a:r>
            <a:r>
              <a:rPr lang="en-US"/>
              <a:t>(continued)</a:t>
            </a:r>
            <a:endParaRPr lang="en-US">
              <a:solidFill>
                <a:srgbClr val="00FF00"/>
              </a:solidFill>
            </a:endParaRPr>
          </a:p>
        </p:txBody>
      </p:sp>
      <p:sp>
        <p:nvSpPr>
          <p:cNvPr id="23556" name="Text Box 1028"/>
          <p:cNvSpPr txBox="1">
            <a:spLocks noChangeArrowheads="1"/>
          </p:cNvSpPr>
          <p:nvPr/>
        </p:nvSpPr>
        <p:spPr bwMode="auto">
          <a:xfrm>
            <a:off x="457200" y="4038600"/>
            <a:ext cx="77724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08050" lvl="1" indent="-450850" eaLnBrk="0" hangingPunct="0"/>
            <a:r>
              <a:rPr lang="en-US"/>
              <a:t>3.	</a:t>
            </a:r>
            <a:r>
              <a:rPr lang="en-US">
                <a:solidFill>
                  <a:schemeClr val="hlink"/>
                </a:solidFill>
              </a:rPr>
              <a:t>Label loads and dimensions on the FBD:</a:t>
            </a:r>
            <a:r>
              <a:rPr lang="en-US"/>
              <a:t> All known forces and couple moments should be labeled with their magnitudes and directions.  For the unknown forces and couple moments, use letters like A</a:t>
            </a:r>
            <a:r>
              <a:rPr lang="en-US" baseline="-25000"/>
              <a:t>x</a:t>
            </a:r>
            <a:r>
              <a:rPr lang="en-US"/>
              <a:t>, A</a:t>
            </a:r>
            <a:r>
              <a:rPr lang="en-US" baseline="-25000"/>
              <a:t>y</a:t>
            </a:r>
            <a:r>
              <a:rPr lang="en-US"/>
              <a:t>, M</a:t>
            </a:r>
            <a:r>
              <a:rPr lang="en-US" baseline="-25000"/>
              <a:t>A</a:t>
            </a:r>
            <a:r>
              <a:rPr lang="en-US"/>
              <a:t>.  Indicate any necessary dimensions.</a:t>
            </a:r>
          </a:p>
        </p:txBody>
      </p:sp>
      <p:sp>
        <p:nvSpPr>
          <p:cNvPr id="29699" name="AutoShape 103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019800"/>
            <a:ext cx="3048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AutoShape 103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3048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Text Box 1033"/>
          <p:cNvSpPr txBox="1">
            <a:spLocks noChangeArrowheads="1"/>
          </p:cNvSpPr>
          <p:nvPr/>
        </p:nvSpPr>
        <p:spPr bwMode="auto">
          <a:xfrm>
            <a:off x="1219200" y="350520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/>
              <a:t>Idealized model</a:t>
            </a:r>
          </a:p>
        </p:txBody>
      </p:sp>
      <p:sp>
        <p:nvSpPr>
          <p:cNvPr id="29702" name="Text Box 1034"/>
          <p:cNvSpPr txBox="1">
            <a:spLocks noChangeArrowheads="1"/>
          </p:cNvSpPr>
          <p:nvPr/>
        </p:nvSpPr>
        <p:spPr bwMode="auto">
          <a:xfrm>
            <a:off x="5105400" y="3505200"/>
            <a:ext cx="2571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/>
              <a:t>Free-body diagram</a:t>
            </a:r>
          </a:p>
        </p:txBody>
      </p:sp>
      <p:pic>
        <p:nvPicPr>
          <p:cNvPr id="29703" name="Picture 13" descr="CH 5 Beam FB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1493838"/>
            <a:ext cx="4402138" cy="201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4" name="Picture 2" descr="C:\Users\chnam\Desktop\Hibbeler_13\Books\Images_13\CH05\05_007a_EX001.jpg"/>
          <p:cNvPicPr>
            <a:picLocks noChangeAspect="1" noChangeArrowheads="1"/>
          </p:cNvPicPr>
          <p:nvPr/>
        </p:nvPicPr>
        <p:blipFill>
          <a:blip r:embed="rId4"/>
          <a:srcRect l="8191" t="-2" r="423" b="21136"/>
          <a:stretch>
            <a:fillRect/>
          </a:stretch>
        </p:blipFill>
        <p:spPr bwMode="auto">
          <a:xfrm>
            <a:off x="495300" y="1493838"/>
            <a:ext cx="3360738" cy="201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7"/>
          <p:cNvSpPr txBox="1">
            <a:spLocks noChangeArrowheads="1"/>
          </p:cNvSpPr>
          <p:nvPr/>
        </p:nvSpPr>
        <p:spPr bwMode="auto">
          <a:xfrm>
            <a:off x="990600" y="3048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FF00"/>
                </a:solidFill>
              </a:rPr>
              <a:t>SUPPORT  REACTIONS  IN  2-D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33400" y="4114800"/>
            <a:ext cx="81534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As a general rule, if a </a:t>
            </a:r>
            <a:r>
              <a:rPr lang="en-US">
                <a:solidFill>
                  <a:schemeClr val="hlink"/>
                </a:solidFill>
              </a:rPr>
              <a:t>support prevents translation </a:t>
            </a:r>
            <a:r>
              <a:rPr lang="en-US"/>
              <a:t>of a body in a given direction, then</a:t>
            </a:r>
            <a:r>
              <a:rPr lang="en-US">
                <a:solidFill>
                  <a:schemeClr val="hlink"/>
                </a:solidFill>
              </a:rPr>
              <a:t> a force is developed </a:t>
            </a:r>
            <a:r>
              <a:rPr lang="en-US"/>
              <a:t>on the body in the opposite direction.  </a:t>
            </a:r>
          </a:p>
          <a:p>
            <a:pPr>
              <a:spcBef>
                <a:spcPct val="50000"/>
              </a:spcBef>
            </a:pPr>
            <a:r>
              <a:rPr lang="en-US"/>
              <a:t>Similarly,</a:t>
            </a:r>
            <a:r>
              <a:rPr lang="en-US">
                <a:solidFill>
                  <a:schemeClr val="hlink"/>
                </a:solidFill>
              </a:rPr>
              <a:t> </a:t>
            </a:r>
            <a:r>
              <a:rPr lang="en-US"/>
              <a:t>if </a:t>
            </a:r>
            <a:r>
              <a:rPr lang="en-US">
                <a:solidFill>
                  <a:schemeClr val="hlink"/>
                </a:solidFill>
              </a:rPr>
              <a:t>rotation is prevented, a couple moment </a:t>
            </a:r>
            <a:r>
              <a:rPr lang="en-US"/>
              <a:t>is exerted on the body in the opposite direction.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31747" name="AutoShape 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001000" y="6019800"/>
            <a:ext cx="3048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3048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Text Box 15"/>
          <p:cNvSpPr txBox="1">
            <a:spLocks noChangeArrowheads="1"/>
          </p:cNvSpPr>
          <p:nvPr/>
        </p:nvSpPr>
        <p:spPr bwMode="auto">
          <a:xfrm>
            <a:off x="838200" y="2971800"/>
            <a:ext cx="7467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few example sets of diagrams s are shown above. Other support reactions are given in your textbook (Table 5-1).</a:t>
            </a:r>
          </a:p>
        </p:txBody>
      </p:sp>
      <p:pic>
        <p:nvPicPr>
          <p:cNvPr id="31750" name="Picture 12" descr="CH 5 Suppor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990600"/>
            <a:ext cx="21145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13" descr="CH 5 Pi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990600"/>
            <a:ext cx="249396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2" name="Picture 14" descr="CH 5 Fixed Suppor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1200" y="990600"/>
            <a:ext cx="24574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utoUpdateAnimBg="0"/>
    </p:bldLst>
  </p:timing>
</p:sld>
</file>

<file path=ppt/theme/theme1.xml><?xml version="1.0" encoding="utf-8"?>
<a:theme xmlns:a="http://schemas.openxmlformats.org/drawingml/2006/main" name="Presentation 4">
  <a:themeElements>
    <a:clrScheme name="Presentation 4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Presentation 4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resentation 4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4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4 5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41FF"/>
        </a:accent2>
        <a:accent3>
          <a:srgbClr val="AAAAAA"/>
        </a:accent3>
        <a:accent4>
          <a:srgbClr val="D4D4D4"/>
        </a:accent4>
        <a:accent5>
          <a:srgbClr val="FFB8AA"/>
        </a:accent5>
        <a:accent6>
          <a:srgbClr val="E73AE7"/>
        </a:accent6>
        <a:hlink>
          <a:srgbClr val="FF0066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4 6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4FC9"/>
        </a:accent1>
        <a:accent2>
          <a:srgbClr val="FF91B6"/>
        </a:accent2>
        <a:accent3>
          <a:srgbClr val="AAAAAA"/>
        </a:accent3>
        <a:accent4>
          <a:srgbClr val="D4D4D4"/>
        </a:accent4>
        <a:accent5>
          <a:srgbClr val="FFB2E1"/>
        </a:accent5>
        <a:accent6>
          <a:srgbClr val="E783A5"/>
        </a:accent6>
        <a:hlink>
          <a:srgbClr val="FF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C:\WINDOWS\DESKTOP\Mehta\Presentation4\Presentation 4.ppt</Template>
  <TotalTime>4004</TotalTime>
  <Words>1083</Words>
  <Application>Microsoft Office PowerPoint</Application>
  <PresentationFormat>On-screen Show (4:3)</PresentationFormat>
  <Paragraphs>143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Times New Roman</vt:lpstr>
      <vt:lpstr>Arial</vt:lpstr>
      <vt:lpstr>Tahoma</vt:lpstr>
      <vt:lpstr>Symbol</vt:lpstr>
      <vt:lpstr>Presentation 4</vt:lpstr>
      <vt:lpstr>Presentation 4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NDSU &amp; ASU East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5.1-5.2</dc:title>
  <dc:subject>Hibbeler Statics 13th Edition</dc:subject>
  <dc:creator>Mehta, Danielson, Nam, &amp; Georgeou</dc:creator>
  <dc:description>Updated for Hibbeler's 13th Edition Statics textbook by Dr. Changho Nam, edited by Dr. Scott Danielson.</dc:description>
  <cp:lastModifiedBy>urodrs5</cp:lastModifiedBy>
  <cp:revision>103</cp:revision>
  <cp:lastPrinted>2001-02-27T20:55:46Z</cp:lastPrinted>
  <dcterms:created xsi:type="dcterms:W3CDTF">2000-09-21T13:10:48Z</dcterms:created>
  <dcterms:modified xsi:type="dcterms:W3CDTF">2012-08-20T13:28:48Z</dcterms:modified>
</cp:coreProperties>
</file>