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20.jpg" ContentType="image/jpg"/>
  <Override PartName="/ppt/media/image21.jpg" ContentType="image/jpg"/>
  <Override PartName="/ppt/media/image32.jpg" ContentType="image/jpg"/>
  <Override PartName="/ppt/media/image34.jpg" ContentType="image/jpg"/>
  <Override PartName="/ppt/media/image70.jpg" ContentType="image/jpg"/>
  <Override PartName="/ppt/media/image71.jpg" ContentType="image/jpg"/>
  <Override PartName="/ppt/media/image79.jpg" ContentType="image/jpg"/>
  <Override PartName="/ppt/media/image85.jpg" ContentType="image/jpg"/>
  <Override PartName="/ppt/media/image86.jpg" ContentType="image/jpg"/>
  <Override PartName="/ppt/media/image97.jpg" ContentType="image/jpg"/>
  <Override PartName="/ppt/media/image98.jpg" ContentType="image/jpg"/>
  <Override PartName="/ppt/media/image99.jpg" ContentType="image/jpg"/>
  <Override PartName="/ppt/media/image100.jpg" ContentType="image/jpg"/>
  <Override PartName="/ppt/media/image101.jpg" ContentType="image/jpg"/>
  <Override PartName="/ppt/media/image102.jpg" ContentType="image/jpg"/>
  <Override PartName="/ppt/media/image103.jpg" ContentType="image/jpg"/>
  <Override PartName="/ppt/media/image104.jpg" ContentType="image/jpg"/>
  <Override PartName="/ppt/media/image105.jpg" ContentType="image/jpg"/>
  <Override PartName="/ppt/media/image111.jpg" ContentType="image/jpg"/>
  <Override PartName="/ppt/media/image117.jpg" ContentType="image/jpg"/>
  <Override PartName="/ppt/media/image118.jpg" ContentType="image/jpg"/>
  <Override PartName="/ppt/media/image11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92" r:id="rId3"/>
    <p:sldId id="29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9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10693400" cy="7569200"/>
  <p:notesSz cx="9866313" cy="6735763"/>
  <p:defaultTextStyle>
    <a:defPPr>
      <a:defRPr lang="ar-IQ"/>
    </a:defPPr>
    <a:lvl1pPr marL="0" algn="r" defTabSz="9143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4" algn="r" defTabSz="9143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6" algn="r" defTabSz="9143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0" algn="r" defTabSz="9143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3" algn="r" defTabSz="9143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6" algn="r" defTabSz="9143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9" algn="r" defTabSz="9143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2" algn="r" defTabSz="9143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5" algn="r" defTabSz="914326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38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9570" y="2072894"/>
            <a:ext cx="7654263" cy="14407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18699" y="3825209"/>
            <a:ext cx="5856004" cy="8000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3179"/>
            <a:fld id="{81D60167-4931-47E6-BA6A-407CBD079E47}" type="slidenum">
              <a:rPr lang="ar-IQ" sz="1400" spc="-10" smtClean="0">
                <a:latin typeface="Arial"/>
              </a:rPr>
              <a:pPr marL="123179"/>
              <a:t>‹#›</a:t>
            </a:fld>
            <a:endParaRPr lang="ar-IQ" sz="1400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4310"/>
            <a:ext cx="4724775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757" indent="0">
              <a:buNone/>
              <a:defRPr sz="2300" b="1"/>
            </a:lvl2pPr>
            <a:lvl3pPr marL="1043513" indent="0">
              <a:buNone/>
              <a:defRPr sz="2100" b="1"/>
            </a:lvl3pPr>
            <a:lvl4pPr marL="1565270" indent="0">
              <a:buNone/>
              <a:defRPr sz="1800" b="1"/>
            </a:lvl4pPr>
            <a:lvl5pPr marL="2087027" indent="0">
              <a:buNone/>
              <a:defRPr sz="1800" b="1"/>
            </a:lvl5pPr>
            <a:lvl6pPr marL="2608783" indent="0">
              <a:buNone/>
              <a:defRPr sz="1800" b="1"/>
            </a:lvl6pPr>
            <a:lvl7pPr marL="3130540" indent="0">
              <a:buNone/>
              <a:defRPr sz="1800" b="1"/>
            </a:lvl7pPr>
            <a:lvl8pPr marL="3652296" indent="0">
              <a:buNone/>
              <a:defRPr sz="1800" b="1"/>
            </a:lvl8pPr>
            <a:lvl9pPr marL="417405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400418"/>
            <a:ext cx="4724775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4310"/>
            <a:ext cx="4726631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757" indent="0">
              <a:buNone/>
              <a:defRPr sz="2300" b="1"/>
            </a:lvl2pPr>
            <a:lvl3pPr marL="1043513" indent="0">
              <a:buNone/>
              <a:defRPr sz="2100" b="1"/>
            </a:lvl3pPr>
            <a:lvl4pPr marL="1565270" indent="0">
              <a:buNone/>
              <a:defRPr sz="1800" b="1"/>
            </a:lvl4pPr>
            <a:lvl5pPr marL="2087027" indent="0">
              <a:buNone/>
              <a:defRPr sz="1800" b="1"/>
            </a:lvl5pPr>
            <a:lvl6pPr marL="2608783" indent="0">
              <a:buNone/>
              <a:defRPr sz="1800" b="1"/>
            </a:lvl6pPr>
            <a:lvl7pPr marL="3130540" indent="0">
              <a:buNone/>
              <a:defRPr sz="1800" b="1"/>
            </a:lvl7pPr>
            <a:lvl8pPr marL="3652296" indent="0">
              <a:buNone/>
              <a:defRPr sz="1800" b="1"/>
            </a:lvl8pPr>
            <a:lvl9pPr marL="417405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400418"/>
            <a:ext cx="4726631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6E47-962B-4173-85BA-062458E390C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0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6E47-962B-4173-85BA-062458E390C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5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6E47-962B-4173-85BA-062458E390C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02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366"/>
            <a:ext cx="3518055" cy="1282559"/>
          </a:xfrm>
        </p:spPr>
        <p:txBody>
          <a:bodyPr anchor="b"/>
          <a:lstStyle>
            <a:lvl1pPr algn="r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367"/>
            <a:ext cx="5977908" cy="646010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3926"/>
            <a:ext cx="3518055" cy="5177544"/>
          </a:xfrm>
        </p:spPr>
        <p:txBody>
          <a:bodyPr/>
          <a:lstStyle>
            <a:lvl1pPr marL="0" indent="0">
              <a:buNone/>
              <a:defRPr sz="1600"/>
            </a:lvl1pPr>
            <a:lvl2pPr marL="521757" indent="0">
              <a:buNone/>
              <a:defRPr sz="1400"/>
            </a:lvl2pPr>
            <a:lvl3pPr marL="1043513" indent="0">
              <a:buNone/>
              <a:defRPr sz="1100"/>
            </a:lvl3pPr>
            <a:lvl4pPr marL="1565270" indent="0">
              <a:buNone/>
              <a:defRPr sz="1000"/>
            </a:lvl4pPr>
            <a:lvl5pPr marL="2087027" indent="0">
              <a:buNone/>
              <a:defRPr sz="1000"/>
            </a:lvl5pPr>
            <a:lvl6pPr marL="2608783" indent="0">
              <a:buNone/>
              <a:defRPr sz="1000"/>
            </a:lvl6pPr>
            <a:lvl7pPr marL="3130540" indent="0">
              <a:buNone/>
              <a:defRPr sz="1000"/>
            </a:lvl7pPr>
            <a:lvl8pPr marL="3652296" indent="0">
              <a:buNone/>
              <a:defRPr sz="1000"/>
            </a:lvl8pPr>
            <a:lvl9pPr marL="417405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6E47-962B-4173-85BA-062458E390C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32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8440"/>
            <a:ext cx="6416040" cy="625511"/>
          </a:xfrm>
        </p:spPr>
        <p:txBody>
          <a:bodyPr anchor="b"/>
          <a:lstStyle>
            <a:lvl1pPr algn="r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6322"/>
            <a:ext cx="6416040" cy="4541520"/>
          </a:xfrm>
        </p:spPr>
        <p:txBody>
          <a:bodyPr/>
          <a:lstStyle>
            <a:lvl1pPr marL="0" indent="0">
              <a:buNone/>
              <a:defRPr sz="3700"/>
            </a:lvl1pPr>
            <a:lvl2pPr marL="521757" indent="0">
              <a:buNone/>
              <a:defRPr sz="3200"/>
            </a:lvl2pPr>
            <a:lvl3pPr marL="1043513" indent="0">
              <a:buNone/>
              <a:defRPr sz="2700"/>
            </a:lvl3pPr>
            <a:lvl4pPr marL="1565270" indent="0">
              <a:buNone/>
              <a:defRPr sz="2300"/>
            </a:lvl4pPr>
            <a:lvl5pPr marL="2087027" indent="0">
              <a:buNone/>
              <a:defRPr sz="2300"/>
            </a:lvl5pPr>
            <a:lvl6pPr marL="2608783" indent="0">
              <a:buNone/>
              <a:defRPr sz="2300"/>
            </a:lvl6pPr>
            <a:lvl7pPr marL="3130540" indent="0">
              <a:buNone/>
              <a:defRPr sz="2300"/>
            </a:lvl7pPr>
            <a:lvl8pPr marL="3652296" indent="0">
              <a:buNone/>
              <a:defRPr sz="2300"/>
            </a:lvl8pPr>
            <a:lvl9pPr marL="4174053" indent="0">
              <a:buNone/>
              <a:defRPr sz="23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23951"/>
            <a:ext cx="6416040" cy="888329"/>
          </a:xfrm>
        </p:spPr>
        <p:txBody>
          <a:bodyPr/>
          <a:lstStyle>
            <a:lvl1pPr marL="0" indent="0">
              <a:buNone/>
              <a:defRPr sz="1600"/>
            </a:lvl1pPr>
            <a:lvl2pPr marL="521757" indent="0">
              <a:buNone/>
              <a:defRPr sz="1400"/>
            </a:lvl2pPr>
            <a:lvl3pPr marL="1043513" indent="0">
              <a:buNone/>
              <a:defRPr sz="1100"/>
            </a:lvl3pPr>
            <a:lvl4pPr marL="1565270" indent="0">
              <a:buNone/>
              <a:defRPr sz="1000"/>
            </a:lvl4pPr>
            <a:lvl5pPr marL="2087027" indent="0">
              <a:buNone/>
              <a:defRPr sz="1000"/>
            </a:lvl5pPr>
            <a:lvl6pPr marL="2608783" indent="0">
              <a:buNone/>
              <a:defRPr sz="1000"/>
            </a:lvl6pPr>
            <a:lvl7pPr marL="3130540" indent="0">
              <a:buNone/>
              <a:defRPr sz="1000"/>
            </a:lvl7pPr>
            <a:lvl8pPr marL="3652296" indent="0">
              <a:buNone/>
              <a:defRPr sz="1000"/>
            </a:lvl8pPr>
            <a:lvl9pPr marL="417405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6E47-962B-4173-85BA-062458E390C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59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6E47-962B-4173-85BA-062458E390C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82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3119"/>
            <a:ext cx="2406015" cy="645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3119"/>
            <a:ext cx="7039822" cy="645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6E47-962B-4173-85BA-062458E390C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84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3119"/>
            <a:ext cx="9624060" cy="12615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4670" y="1766147"/>
            <a:ext cx="4722918" cy="49953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35812" y="1766147"/>
            <a:ext cx="4722918" cy="24126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35812" y="4347035"/>
            <a:ext cx="4722918" cy="2414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BC42C-748B-48DE-9DCF-27E8CEA4F4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8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3179"/>
            <a:fld id="{81D60167-4931-47E6-BA6A-407CBD079E47}" type="slidenum">
              <a:rPr lang="ar-IQ" sz="1400" spc="-10" smtClean="0">
                <a:latin typeface="Arial"/>
              </a:rPr>
              <a:pPr marL="123179"/>
              <a:t>‹#›</a:t>
            </a:fld>
            <a:endParaRPr lang="ar-IQ" sz="1400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40916"/>
            <a:ext cx="4651629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40916"/>
            <a:ext cx="4651629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4/2/2015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3179"/>
            <a:fld id="{81D60167-4931-47E6-BA6A-407CBD079E47}" type="slidenum">
              <a:rPr lang="ar-IQ" sz="1400" spc="-10" smtClean="0">
                <a:latin typeface="Arial"/>
              </a:rPr>
              <a:pPr marL="123179"/>
              <a:t>‹#›</a:t>
            </a:fld>
            <a:endParaRPr lang="ar-IQ" sz="1400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4/2/2015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3179"/>
            <a:fld id="{81D60167-4931-47E6-BA6A-407CBD079E47}" type="slidenum">
              <a:rPr lang="ar-IQ" sz="1400" spc="-10" smtClean="0">
                <a:latin typeface="Arial"/>
              </a:rPr>
              <a:pPr marL="123179"/>
              <a:t>‹#›</a:t>
            </a:fld>
            <a:endParaRPr lang="ar-IQ" sz="1400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4/2/2015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3179"/>
            <a:fld id="{81D60167-4931-47E6-BA6A-407CBD079E47}" type="slidenum">
              <a:rPr lang="ar-IQ" sz="1400" spc="-10" smtClean="0">
                <a:latin typeface="Arial"/>
              </a:rPr>
              <a:pPr marL="123179"/>
              <a:t>‹#›</a:t>
            </a:fld>
            <a:endParaRPr lang="ar-IQ" sz="1400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51359"/>
            <a:ext cx="9089390" cy="16224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9213"/>
            <a:ext cx="7485380" cy="19343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5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6E47-962B-4173-85BA-062458E390C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6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6E47-962B-4173-85BA-062458E390C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7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63913"/>
            <a:ext cx="9089390" cy="1503327"/>
          </a:xfrm>
        </p:spPr>
        <p:txBody>
          <a:bodyPr anchor="t"/>
          <a:lstStyle>
            <a:lvl1pPr algn="r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8150"/>
            <a:ext cx="9089390" cy="165576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7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5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52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70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8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05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2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4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6E47-962B-4173-85BA-062458E390C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3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6147"/>
            <a:ext cx="4722918" cy="499532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6147"/>
            <a:ext cx="4722918" cy="499532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6E47-962B-4173-85BA-062458E390C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0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4297" y="1169671"/>
            <a:ext cx="8104807" cy="9209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4494" y="2264573"/>
            <a:ext cx="7764409" cy="20617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8" y="7039356"/>
            <a:ext cx="3421887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47436" y="6633719"/>
            <a:ext cx="247343" cy="2241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3179"/>
            <a:fld id="{81D60167-4931-47E6-BA6A-407CBD079E47}" type="slidenum">
              <a:rPr lang="ar-IQ" sz="1400" spc="-10" smtClean="0">
                <a:latin typeface="Arial"/>
              </a:rPr>
              <a:pPr marL="123179"/>
              <a:t>‹#›</a:t>
            </a:fld>
            <a:endParaRPr lang="ar-IQ" sz="140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3119"/>
            <a:ext cx="9624060" cy="1261533"/>
          </a:xfrm>
          <a:prstGeom prst="rect">
            <a:avLst/>
          </a:prstGeom>
        </p:spPr>
        <p:txBody>
          <a:bodyPr vert="horz" lIns="104351" tIns="52176" rIns="104351" bIns="52176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6147"/>
            <a:ext cx="9624060" cy="4995322"/>
          </a:xfrm>
          <a:prstGeom prst="rect">
            <a:avLst/>
          </a:prstGeom>
        </p:spPr>
        <p:txBody>
          <a:bodyPr vert="horz" lIns="104351" tIns="52176" rIns="104351" bIns="52176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603" y="7015527"/>
            <a:ext cx="2495127" cy="402990"/>
          </a:xfrm>
          <a:prstGeom prst="rect">
            <a:avLst/>
          </a:prstGeom>
        </p:spPr>
        <p:txBody>
          <a:bodyPr vert="horz" lIns="104351" tIns="52176" rIns="104351" bIns="52176" rtlCol="1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15527"/>
            <a:ext cx="3386243" cy="402990"/>
          </a:xfrm>
          <a:prstGeom prst="rect">
            <a:avLst/>
          </a:prstGeom>
        </p:spPr>
        <p:txBody>
          <a:bodyPr vert="horz" lIns="104351" tIns="52176" rIns="104351" bIns="52176" rtlCol="1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670" y="7015527"/>
            <a:ext cx="2495127" cy="402990"/>
          </a:xfrm>
          <a:prstGeom prst="rect">
            <a:avLst/>
          </a:prstGeom>
        </p:spPr>
        <p:txBody>
          <a:bodyPr vert="horz" lIns="104351" tIns="52176" rIns="104351" bIns="52176" rtlCol="1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B356E47-962B-4173-85BA-062458E390C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6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ftr="0" dt="0"/>
  <p:txStyles>
    <p:titleStyle>
      <a:lvl1pPr algn="ctr" defTabSz="1043513" rtl="1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317" indent="-391317" algn="r" defTabSz="1043513" rtl="1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855" indent="-326098" algn="r" defTabSz="1043513" rtl="1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392" indent="-260878" algn="r" defTabSz="1043513" rtl="1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148" indent="-260878" algn="r" defTabSz="1043513" rtl="1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7905" indent="-260878" algn="r" defTabSz="1043513" rtl="1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9662" indent="-260878" algn="r" defTabSz="1043513" rtl="1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1418" indent="-260878" algn="r" defTabSz="1043513" rtl="1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3175" indent="-260878" algn="r" defTabSz="1043513" rtl="1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4931" indent="-260878" algn="r" defTabSz="1043513" rtl="1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1043513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757" algn="r" defTabSz="1043513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513" algn="r" defTabSz="1043513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5270" algn="r" defTabSz="1043513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7027" algn="r" defTabSz="1043513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8783" algn="r" defTabSz="1043513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0540" algn="r" defTabSz="1043513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2296" algn="r" defTabSz="1043513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4053" algn="r" defTabSz="1043513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10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63.png"/><Relationship Id="rId9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7" Type="http://schemas.openxmlformats.org/officeDocument/2006/relationships/image" Target="../media/image105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g"/><Relationship Id="rId5" Type="http://schemas.openxmlformats.org/officeDocument/2006/relationships/image" Target="../media/image103.jpg"/><Relationship Id="rId4" Type="http://schemas.openxmlformats.org/officeDocument/2006/relationships/image" Target="../media/image10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139" y="2512992"/>
            <a:ext cx="10189332" cy="2622691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solidFill>
                  <a:schemeClr val="accent2"/>
                </a:solidFill>
              </a:rPr>
              <a:t>Lecture- 9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External </a:t>
            </a:r>
            <a:r>
              <a:rPr lang="en-US" b="1" dirty="0">
                <a:solidFill>
                  <a:schemeClr val="accent2"/>
                </a:solidFill>
              </a:rPr>
              <a:t>Flows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1488" y="5374110"/>
            <a:ext cx="7485380" cy="1271608"/>
          </a:xfrm>
        </p:spPr>
        <p:txBody>
          <a:bodyPr>
            <a:normAutofit fontScale="85000" lnSpcReduction="20000"/>
          </a:bodyPr>
          <a:lstStyle/>
          <a:p>
            <a:pPr rtl="0"/>
            <a:r>
              <a:rPr lang="en-US" sz="2300" b="1" dirty="0">
                <a:solidFill>
                  <a:schemeClr val="bg1">
                    <a:lumMod val="50000"/>
                  </a:schemeClr>
                </a:solidFill>
              </a:rPr>
              <a:t>Lecture slides by</a:t>
            </a:r>
          </a:p>
          <a:p>
            <a:pPr rtl="0"/>
            <a:r>
              <a:rPr lang="en-US" sz="2300" b="1" dirty="0" err="1">
                <a:solidFill>
                  <a:srgbClr val="00B050"/>
                </a:solidFill>
              </a:rPr>
              <a:t>Dhafeer</a:t>
            </a:r>
            <a:r>
              <a:rPr lang="en-US" sz="2300" b="1" dirty="0">
                <a:solidFill>
                  <a:srgbClr val="00B050"/>
                </a:solidFill>
              </a:rPr>
              <a:t> M. AL-</a:t>
            </a:r>
            <a:r>
              <a:rPr lang="en-US" sz="2300" b="1" dirty="0" err="1">
                <a:solidFill>
                  <a:srgbClr val="00B050"/>
                </a:solidFill>
              </a:rPr>
              <a:t>Shamkhi</a:t>
            </a:r>
            <a:endParaRPr lang="en-US" sz="2300" b="1" dirty="0">
              <a:solidFill>
                <a:srgbClr val="00B050"/>
              </a:solidFill>
            </a:endParaRPr>
          </a:p>
          <a:p>
            <a:pPr rtl="0"/>
            <a:r>
              <a:rPr lang="en-US" sz="2300" b="1" dirty="0">
                <a:solidFill>
                  <a:srgbClr val="00B050"/>
                </a:solidFill>
              </a:rPr>
              <a:t>2014-2015</a:t>
            </a:r>
          </a:p>
          <a:p>
            <a:pPr rtl="0"/>
            <a:r>
              <a:rPr lang="en-US" sz="2300" b="1" dirty="0">
                <a:solidFill>
                  <a:srgbClr val="7030A0"/>
                </a:solidFill>
              </a:rPr>
              <a:t>Department of Automotive Technical Engineering</a:t>
            </a:r>
            <a:endParaRPr lang="en-US" sz="23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559" y="1400335"/>
            <a:ext cx="10020913" cy="936360"/>
          </a:xfrm>
          <a:prstGeom prst="rect">
            <a:avLst/>
          </a:prstGeom>
        </p:spPr>
        <p:txBody>
          <a:bodyPr wrap="square" lIns="104342" tIns="52172" rIns="104342" bIns="52172">
            <a:spAutoFit/>
          </a:bodyPr>
          <a:lstStyle/>
          <a:p>
            <a:pPr algn="ctr" defTabSz="1043513" rtl="0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Fluid Mechanics: Fundamentals of Fluid Mechanics, 7th Edition, </a:t>
            </a:r>
          </a:p>
          <a:p>
            <a:pPr algn="ctr" defTabSz="1043513" rtl="0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Bruce R. Munson. Theodore H. </a:t>
            </a:r>
            <a:r>
              <a:rPr lang="en-US" dirty="0" err="1">
                <a:solidFill>
                  <a:prstClr val="white">
                    <a:lumMod val="50000"/>
                  </a:prstClr>
                </a:solidFill>
              </a:rPr>
              <a:t>Okiishi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. </a:t>
            </a:r>
            <a:r>
              <a:rPr lang="en-US" dirty="0" err="1">
                <a:solidFill>
                  <a:prstClr val="white">
                    <a:lumMod val="50000"/>
                  </a:prstClr>
                </a:solidFill>
              </a:rPr>
              <a:t>Alric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P. </a:t>
            </a:r>
            <a:r>
              <a:rPr lang="en-US" dirty="0" err="1">
                <a:solidFill>
                  <a:prstClr val="white">
                    <a:lumMod val="50000"/>
                  </a:prstClr>
                </a:solidFill>
              </a:rPr>
              <a:t>Rothmayer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  <a:p>
            <a:pPr algn="ctr" defTabSz="1043513" rtl="0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John Wiley &amp; Sons, </a:t>
            </a:r>
            <a:r>
              <a:rPr lang="en-US" dirty="0" err="1">
                <a:solidFill>
                  <a:prstClr val="white">
                    <a:lumMod val="50000"/>
                  </a:prstClr>
                </a:solidFill>
              </a:rPr>
              <a:t>Inc.l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2013</a:t>
            </a:r>
            <a:endParaRPr lang="ar-IQ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6E47-962B-4173-85BA-062458E390C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73430" rtl="0"/>
            <a:r>
              <a:rPr sz="2400" b="1" spc="-5" dirty="0">
                <a:latin typeface="Arial"/>
                <a:cs typeface="Arial"/>
              </a:rPr>
              <a:t>Externa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Flows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Dra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g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an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Lift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0059" y="5369052"/>
            <a:ext cx="2857500" cy="31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6017" y="5366765"/>
            <a:ext cx="3057144" cy="32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7661" y="5836919"/>
            <a:ext cx="3562349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8388" y="5789675"/>
            <a:ext cx="3848099" cy="542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5886" y="6346698"/>
            <a:ext cx="1037843" cy="609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22456" y="6364224"/>
            <a:ext cx="1210055" cy="562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1938" y="1641347"/>
            <a:ext cx="2876550" cy="8953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9351" y="2654046"/>
            <a:ext cx="2889503" cy="8252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32687" y="1922465"/>
            <a:ext cx="4646930" cy="1398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37462" algn="l" rtl="0">
              <a:lnSpc>
                <a:spcPct val="100299"/>
              </a:lnSpc>
            </a:pPr>
            <a:r>
              <a:rPr spc="-5" dirty="0">
                <a:latin typeface="Arial"/>
                <a:cs typeface="Arial"/>
              </a:rPr>
              <a:t>Pressur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Distribution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aroun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a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objec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(Bluff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Body)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lead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lift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drag.</a:t>
            </a:r>
          </a:p>
          <a:p>
            <a:pPr algn="l" rtl="0">
              <a:lnSpc>
                <a:spcPts val="1000"/>
              </a:lnSpc>
            </a:pPr>
            <a:endParaRPr sz="1000" dirty="0"/>
          </a:p>
          <a:p>
            <a:pPr algn="l" rtl="0">
              <a:lnSpc>
                <a:spcPts val="1199"/>
              </a:lnSpc>
              <a:spcBef>
                <a:spcPts val="67"/>
              </a:spcBef>
            </a:pPr>
            <a:endParaRPr sz="1300" dirty="0"/>
          </a:p>
          <a:p>
            <a:pPr marL="37462" marR="12699" algn="l" rtl="0">
              <a:lnSpc>
                <a:spcPct val="100299"/>
              </a:lnSpc>
            </a:pPr>
            <a:r>
              <a:rPr spc="-5" dirty="0">
                <a:latin typeface="Arial"/>
                <a:cs typeface="Arial"/>
              </a:rPr>
              <a:t>Shea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Stresse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surfac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als</a:t>
            </a:r>
            <a:r>
              <a:rPr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 lea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lift </a:t>
            </a:r>
            <a:r>
              <a:rPr dirty="0">
                <a:latin typeface="Arial"/>
                <a:cs typeface="Arial"/>
              </a:rPr>
              <a:t>and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drag.</a:t>
            </a:r>
          </a:p>
        </p:txBody>
      </p:sp>
      <p:sp>
        <p:nvSpPr>
          <p:cNvPr id="13" name="object 13"/>
          <p:cNvSpPr/>
          <p:nvPr/>
        </p:nvSpPr>
        <p:spPr>
          <a:xfrm>
            <a:off x="1084206" y="3698747"/>
            <a:ext cx="2889504" cy="8176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5685" y="3990595"/>
            <a:ext cx="990600" cy="181355"/>
          </a:xfrm>
          <a:custGeom>
            <a:avLst/>
            <a:gdLst/>
            <a:ahLst/>
            <a:cxnLst/>
            <a:rect l="l" t="t" r="r" b="b"/>
            <a:pathLst>
              <a:path w="990600" h="181355">
                <a:moveTo>
                  <a:pt x="742950" y="120395"/>
                </a:moveTo>
                <a:lnTo>
                  <a:pt x="742950" y="0"/>
                </a:lnTo>
                <a:lnTo>
                  <a:pt x="0" y="0"/>
                </a:lnTo>
                <a:lnTo>
                  <a:pt x="0" y="120395"/>
                </a:lnTo>
                <a:lnTo>
                  <a:pt x="742950" y="120395"/>
                </a:lnTo>
                <a:close/>
              </a:path>
              <a:path w="990600" h="181355">
                <a:moveTo>
                  <a:pt x="990600" y="60197"/>
                </a:moveTo>
                <a:lnTo>
                  <a:pt x="742950" y="-60198"/>
                </a:lnTo>
                <a:lnTo>
                  <a:pt x="742950" y="181355"/>
                </a:lnTo>
                <a:lnTo>
                  <a:pt x="990600" y="60197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5685" y="3930397"/>
            <a:ext cx="990600" cy="241553"/>
          </a:xfrm>
          <a:custGeom>
            <a:avLst/>
            <a:gdLst/>
            <a:ahLst/>
            <a:cxnLst/>
            <a:rect l="l" t="t" r="r" b="b"/>
            <a:pathLst>
              <a:path w="990600" h="241553">
                <a:moveTo>
                  <a:pt x="742950" y="0"/>
                </a:moveTo>
                <a:lnTo>
                  <a:pt x="742950" y="60198"/>
                </a:lnTo>
                <a:lnTo>
                  <a:pt x="0" y="60198"/>
                </a:lnTo>
                <a:lnTo>
                  <a:pt x="0" y="180593"/>
                </a:lnTo>
                <a:lnTo>
                  <a:pt x="742950" y="180593"/>
                </a:lnTo>
                <a:lnTo>
                  <a:pt x="742950" y="241553"/>
                </a:lnTo>
                <a:lnTo>
                  <a:pt x="990600" y="120395"/>
                </a:lnTo>
                <a:lnTo>
                  <a:pt x="7429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72791" y="3204972"/>
            <a:ext cx="3155078" cy="16162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44993" y="5365242"/>
            <a:ext cx="3771900" cy="1652778"/>
          </a:xfrm>
          <a:custGeom>
            <a:avLst/>
            <a:gdLst/>
            <a:ahLst/>
            <a:cxnLst/>
            <a:rect l="l" t="t" r="r" b="b"/>
            <a:pathLst>
              <a:path w="3771900" h="1652777">
                <a:moveTo>
                  <a:pt x="0" y="0"/>
                </a:moveTo>
                <a:lnTo>
                  <a:pt x="0" y="1652777"/>
                </a:lnTo>
                <a:lnTo>
                  <a:pt x="3771900" y="1652777"/>
                </a:lnTo>
                <a:lnTo>
                  <a:pt x="3771900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64594" y="5340096"/>
            <a:ext cx="3745991" cy="1676400"/>
          </a:xfrm>
          <a:custGeom>
            <a:avLst/>
            <a:gdLst/>
            <a:ahLst/>
            <a:cxnLst/>
            <a:rect l="l" t="t" r="r" b="b"/>
            <a:pathLst>
              <a:path w="3745992" h="1676400">
                <a:moveTo>
                  <a:pt x="0" y="0"/>
                </a:moveTo>
                <a:lnTo>
                  <a:pt x="0" y="1676400"/>
                </a:lnTo>
                <a:lnTo>
                  <a:pt x="3745991" y="1676400"/>
                </a:lnTo>
                <a:lnTo>
                  <a:pt x="3745991" y="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22560" y="4692396"/>
            <a:ext cx="4323714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Drag: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Aligned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with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</a:t>
            </a:r>
            <a:endParaRPr>
              <a:latin typeface="Arial"/>
              <a:cs typeface="Arial"/>
            </a:endParaRPr>
          </a:p>
          <a:p>
            <a:pPr marL="12699" algn="l" rtl="0"/>
            <a:r>
              <a:rPr dirty="0">
                <a:latin typeface="Arial"/>
                <a:cs typeface="Arial"/>
              </a:rPr>
              <a:t>Pressure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(Form)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Drag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+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Skin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Friction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Drag</a:t>
            </a:r>
            <a:endParaRPr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78828" y="4956040"/>
            <a:ext cx="23755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10" dirty="0">
                <a:latin typeface="Arial"/>
                <a:cs typeface="Arial"/>
              </a:rPr>
              <a:t>Lift: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Normal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</a:t>
            </a:r>
            <a:endParaRPr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30935" y="6451084"/>
            <a:ext cx="7493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b="1" spc="-5" dirty="0">
                <a:solidFill>
                  <a:srgbClr val="009A9A"/>
                </a:solidFill>
                <a:latin typeface="Arial"/>
                <a:cs typeface="Arial"/>
              </a:rPr>
              <a:t>wetted</a:t>
            </a:r>
            <a:endParaRPr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70373" y="6432020"/>
            <a:ext cx="10547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projected</a:t>
            </a:r>
            <a:endParaRPr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62691" y="5889498"/>
            <a:ext cx="726948" cy="416051"/>
          </a:xfrm>
          <a:custGeom>
            <a:avLst/>
            <a:gdLst/>
            <a:ahLst/>
            <a:cxnLst/>
            <a:rect l="l" t="t" r="r" b="b"/>
            <a:pathLst>
              <a:path w="726948" h="416051">
                <a:moveTo>
                  <a:pt x="363473" y="0"/>
                </a:moveTo>
                <a:lnTo>
                  <a:pt x="304412" y="2718"/>
                </a:lnTo>
                <a:lnTo>
                  <a:pt x="248424" y="10588"/>
                </a:lnTo>
                <a:lnTo>
                  <a:pt x="196248" y="23186"/>
                </a:lnTo>
                <a:lnTo>
                  <a:pt x="148626" y="40087"/>
                </a:lnTo>
                <a:lnTo>
                  <a:pt x="106299" y="60864"/>
                </a:lnTo>
                <a:lnTo>
                  <a:pt x="70006" y="85094"/>
                </a:lnTo>
                <a:lnTo>
                  <a:pt x="40489" y="112350"/>
                </a:lnTo>
                <a:lnTo>
                  <a:pt x="10539" y="157978"/>
                </a:lnTo>
                <a:lnTo>
                  <a:pt x="0" y="208025"/>
                </a:lnTo>
                <a:lnTo>
                  <a:pt x="1201" y="225007"/>
                </a:lnTo>
                <a:lnTo>
                  <a:pt x="18489" y="273551"/>
                </a:lnTo>
                <a:lnTo>
                  <a:pt x="54354" y="317343"/>
                </a:lnTo>
                <a:lnTo>
                  <a:pt x="87352" y="343166"/>
                </a:lnTo>
                <a:lnTo>
                  <a:pt x="126754" y="365779"/>
                </a:lnTo>
                <a:lnTo>
                  <a:pt x="171822" y="384744"/>
                </a:lnTo>
                <a:lnTo>
                  <a:pt x="221813" y="399621"/>
                </a:lnTo>
                <a:lnTo>
                  <a:pt x="275988" y="409972"/>
                </a:lnTo>
                <a:lnTo>
                  <a:pt x="333605" y="415358"/>
                </a:lnTo>
                <a:lnTo>
                  <a:pt x="363474" y="416051"/>
                </a:lnTo>
                <a:lnTo>
                  <a:pt x="393239" y="415358"/>
                </a:lnTo>
                <a:lnTo>
                  <a:pt x="450712" y="409972"/>
                </a:lnTo>
                <a:lnTo>
                  <a:pt x="504813" y="399621"/>
                </a:lnTo>
                <a:lnTo>
                  <a:pt x="554787" y="384744"/>
                </a:lnTo>
                <a:lnTo>
                  <a:pt x="599882" y="365779"/>
                </a:lnTo>
                <a:lnTo>
                  <a:pt x="639341" y="343166"/>
                </a:lnTo>
                <a:lnTo>
                  <a:pt x="672411" y="317343"/>
                </a:lnTo>
                <a:lnTo>
                  <a:pt x="698337" y="288750"/>
                </a:lnTo>
                <a:lnTo>
                  <a:pt x="722181" y="241625"/>
                </a:lnTo>
                <a:lnTo>
                  <a:pt x="726948" y="208025"/>
                </a:lnTo>
                <a:lnTo>
                  <a:pt x="725740" y="190941"/>
                </a:lnTo>
                <a:lnTo>
                  <a:pt x="708385" y="142207"/>
                </a:lnTo>
                <a:lnTo>
                  <a:pt x="672411" y="98370"/>
                </a:lnTo>
                <a:lnTo>
                  <a:pt x="639341" y="72574"/>
                </a:lnTo>
                <a:lnTo>
                  <a:pt x="599882" y="50017"/>
                </a:lnTo>
                <a:lnTo>
                  <a:pt x="554787" y="31125"/>
                </a:lnTo>
                <a:lnTo>
                  <a:pt x="504813" y="16323"/>
                </a:lnTo>
                <a:lnTo>
                  <a:pt x="450712" y="6035"/>
                </a:lnTo>
                <a:lnTo>
                  <a:pt x="393239" y="688"/>
                </a:lnTo>
                <a:lnTo>
                  <a:pt x="363473" y="0"/>
                </a:lnTo>
                <a:close/>
              </a:path>
            </a:pathLst>
          </a:custGeom>
          <a:ln w="28575">
            <a:solidFill>
              <a:srgbClr val="009999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29191" y="5914645"/>
            <a:ext cx="726948" cy="416051"/>
          </a:xfrm>
          <a:custGeom>
            <a:avLst/>
            <a:gdLst/>
            <a:ahLst/>
            <a:cxnLst/>
            <a:rect l="l" t="t" r="r" b="b"/>
            <a:pathLst>
              <a:path w="726948" h="416051">
                <a:moveTo>
                  <a:pt x="363474" y="0"/>
                </a:moveTo>
                <a:lnTo>
                  <a:pt x="304412" y="2718"/>
                </a:lnTo>
                <a:lnTo>
                  <a:pt x="248424" y="10588"/>
                </a:lnTo>
                <a:lnTo>
                  <a:pt x="196248" y="23186"/>
                </a:lnTo>
                <a:lnTo>
                  <a:pt x="148626" y="40087"/>
                </a:lnTo>
                <a:lnTo>
                  <a:pt x="106299" y="60864"/>
                </a:lnTo>
                <a:lnTo>
                  <a:pt x="70006" y="85094"/>
                </a:lnTo>
                <a:lnTo>
                  <a:pt x="40489" y="112350"/>
                </a:lnTo>
                <a:lnTo>
                  <a:pt x="10539" y="157978"/>
                </a:lnTo>
                <a:lnTo>
                  <a:pt x="0" y="208025"/>
                </a:lnTo>
                <a:lnTo>
                  <a:pt x="1201" y="225110"/>
                </a:lnTo>
                <a:lnTo>
                  <a:pt x="18489" y="273844"/>
                </a:lnTo>
                <a:lnTo>
                  <a:pt x="54354" y="317681"/>
                </a:lnTo>
                <a:lnTo>
                  <a:pt x="87352" y="343477"/>
                </a:lnTo>
                <a:lnTo>
                  <a:pt x="126754" y="366034"/>
                </a:lnTo>
                <a:lnTo>
                  <a:pt x="171822" y="384926"/>
                </a:lnTo>
                <a:lnTo>
                  <a:pt x="221813" y="399728"/>
                </a:lnTo>
                <a:lnTo>
                  <a:pt x="275988" y="410016"/>
                </a:lnTo>
                <a:lnTo>
                  <a:pt x="333605" y="415363"/>
                </a:lnTo>
                <a:lnTo>
                  <a:pt x="363474" y="416051"/>
                </a:lnTo>
                <a:lnTo>
                  <a:pt x="393239" y="415363"/>
                </a:lnTo>
                <a:lnTo>
                  <a:pt x="450712" y="410016"/>
                </a:lnTo>
                <a:lnTo>
                  <a:pt x="504813" y="399728"/>
                </a:lnTo>
                <a:lnTo>
                  <a:pt x="554787" y="384926"/>
                </a:lnTo>
                <a:lnTo>
                  <a:pt x="599882" y="366034"/>
                </a:lnTo>
                <a:lnTo>
                  <a:pt x="639341" y="343477"/>
                </a:lnTo>
                <a:lnTo>
                  <a:pt x="672411" y="317681"/>
                </a:lnTo>
                <a:lnTo>
                  <a:pt x="698337" y="289071"/>
                </a:lnTo>
                <a:lnTo>
                  <a:pt x="722181" y="241810"/>
                </a:lnTo>
                <a:lnTo>
                  <a:pt x="726948" y="208025"/>
                </a:lnTo>
                <a:lnTo>
                  <a:pt x="725740" y="190941"/>
                </a:lnTo>
                <a:lnTo>
                  <a:pt x="708385" y="142207"/>
                </a:lnTo>
                <a:lnTo>
                  <a:pt x="672411" y="98370"/>
                </a:lnTo>
                <a:lnTo>
                  <a:pt x="639341" y="72574"/>
                </a:lnTo>
                <a:lnTo>
                  <a:pt x="599882" y="50017"/>
                </a:lnTo>
                <a:lnTo>
                  <a:pt x="554787" y="31125"/>
                </a:lnTo>
                <a:lnTo>
                  <a:pt x="504813" y="16323"/>
                </a:lnTo>
                <a:lnTo>
                  <a:pt x="450712" y="6035"/>
                </a:lnTo>
                <a:lnTo>
                  <a:pt x="393239" y="688"/>
                </a:lnTo>
                <a:lnTo>
                  <a:pt x="363474" y="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258434" y="6633719"/>
            <a:ext cx="12446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400" spc="-10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49265" y="6707094"/>
            <a:ext cx="4965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area</a:t>
            </a:r>
            <a:endParaRPr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57420" y="6726158"/>
            <a:ext cx="4965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b="1" dirty="0">
                <a:solidFill>
                  <a:srgbClr val="009A9A"/>
                </a:solidFill>
                <a:latin typeface="Arial"/>
                <a:cs typeface="Arial"/>
              </a:rPr>
              <a:t>area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17492" rtl="0"/>
            <a:r>
              <a:rPr sz="2400" b="1" spc="-5" dirty="0">
                <a:latin typeface="Arial"/>
                <a:cs typeface="Arial"/>
              </a:rPr>
              <a:t>Externa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Flows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Frictio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an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Pressur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Coefficient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8313" y="1729739"/>
            <a:ext cx="8062722" cy="1652778"/>
          </a:xfrm>
          <a:custGeom>
            <a:avLst/>
            <a:gdLst/>
            <a:ahLst/>
            <a:cxnLst/>
            <a:rect l="l" t="t" r="r" b="b"/>
            <a:pathLst>
              <a:path w="8062722" h="1652778">
                <a:moveTo>
                  <a:pt x="0" y="0"/>
                </a:moveTo>
                <a:lnTo>
                  <a:pt x="0" y="1652778"/>
                </a:lnTo>
                <a:lnTo>
                  <a:pt x="8062722" y="1652777"/>
                </a:lnTo>
                <a:lnTo>
                  <a:pt x="8062722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48975" y="3117342"/>
            <a:ext cx="137922" cy="0"/>
          </a:xfrm>
          <a:custGeom>
            <a:avLst/>
            <a:gdLst/>
            <a:ahLst/>
            <a:cxnLst/>
            <a:rect l="l" t="t" r="r" b="b"/>
            <a:pathLst>
              <a:path w="137922">
                <a:moveTo>
                  <a:pt x="0" y="0"/>
                </a:moveTo>
                <a:lnTo>
                  <a:pt x="13792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9925" y="2830067"/>
            <a:ext cx="662941" cy="0"/>
          </a:xfrm>
          <a:custGeom>
            <a:avLst/>
            <a:gdLst/>
            <a:ahLst/>
            <a:cxnLst/>
            <a:rect l="l" t="t" r="r" b="b"/>
            <a:pathLst>
              <a:path w="662940">
                <a:moveTo>
                  <a:pt x="0" y="0"/>
                </a:moveTo>
                <a:lnTo>
                  <a:pt x="66294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54993" y="3117342"/>
            <a:ext cx="137922" cy="0"/>
          </a:xfrm>
          <a:custGeom>
            <a:avLst/>
            <a:gdLst/>
            <a:ahLst/>
            <a:cxnLst/>
            <a:rect l="l" t="t" r="r" b="b"/>
            <a:pathLst>
              <a:path w="137922">
                <a:moveTo>
                  <a:pt x="0" y="0"/>
                </a:moveTo>
                <a:lnTo>
                  <a:pt x="13792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5944" y="2830067"/>
            <a:ext cx="662939" cy="0"/>
          </a:xfrm>
          <a:custGeom>
            <a:avLst/>
            <a:gdLst/>
            <a:ahLst/>
            <a:cxnLst/>
            <a:rect l="l" t="t" r="r" b="b"/>
            <a:pathLst>
              <a:path w="662939">
                <a:moveTo>
                  <a:pt x="0" y="0"/>
                </a:moveTo>
                <a:lnTo>
                  <a:pt x="6629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92485" y="2664714"/>
            <a:ext cx="27933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tabLst>
                <a:tab pos="2654721" algn="l"/>
              </a:tabLst>
            </a:pPr>
            <a:r>
              <a:rPr b="1" spc="-5" dirty="0">
                <a:latin typeface="Arial"/>
                <a:cs typeface="Arial"/>
              </a:rPr>
              <a:t>Pressur</a:t>
            </a:r>
            <a:r>
              <a:rPr b="1" dirty="0">
                <a:latin typeface="Arial"/>
                <a:cs typeface="Arial"/>
              </a:rPr>
              <a:t>e</a:t>
            </a:r>
            <a:r>
              <a:rPr b="1" spc="-5" dirty="0">
                <a:latin typeface="Arial"/>
                <a:cs typeface="Arial"/>
              </a:rPr>
              <a:t> Coefficient</a:t>
            </a:r>
            <a:r>
              <a:rPr b="1" dirty="0">
                <a:latin typeface="Arial"/>
                <a:cs typeface="Arial"/>
              </a:rPr>
              <a:t>:</a:t>
            </a:r>
            <a:r>
              <a:rPr b="1" spc="-305" dirty="0">
                <a:latin typeface="Arial"/>
                <a:cs typeface="Arial"/>
              </a:rPr>
              <a:t> </a:t>
            </a:r>
            <a:r>
              <a:rPr sz="2700" i="1" baseline="1543" dirty="0">
                <a:latin typeface="Times New Roman"/>
                <a:cs typeface="Times New Roman"/>
              </a:rPr>
              <a:t>C	</a:t>
            </a:r>
            <a:r>
              <a:rPr sz="2700" spc="-112" baseline="1543" dirty="0">
                <a:latin typeface="Arial"/>
                <a:cs typeface="Arial"/>
              </a:rPr>
              <a:t>=</a:t>
            </a:r>
            <a:endParaRPr sz="2700" baseline="1543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2753" y="2207005"/>
            <a:ext cx="1280160" cy="498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l" rtl="0"/>
            <a:r>
              <a:rPr sz="1600" b="1" spc="-5" dirty="0">
                <a:solidFill>
                  <a:srgbClr val="009A9A"/>
                </a:solidFill>
                <a:latin typeface="Arial"/>
                <a:cs typeface="Arial"/>
              </a:rPr>
              <a:t>Applying </a:t>
            </a:r>
            <a:r>
              <a:rPr sz="1600" b="1" dirty="0">
                <a:solidFill>
                  <a:srgbClr val="009A9A"/>
                </a:solidFill>
                <a:latin typeface="Arial"/>
                <a:cs typeface="Arial"/>
              </a:rPr>
              <a:t>Be</a:t>
            </a:r>
            <a:r>
              <a:rPr sz="1600" b="1" spc="-10" dirty="0">
                <a:solidFill>
                  <a:srgbClr val="009A9A"/>
                </a:solidFill>
                <a:latin typeface="Arial"/>
                <a:cs typeface="Arial"/>
              </a:rPr>
              <a:t>r</a:t>
            </a:r>
            <a:r>
              <a:rPr sz="1600" b="1" spc="-5" dirty="0">
                <a:solidFill>
                  <a:srgbClr val="009A9A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009A9A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9A9A"/>
                </a:solidFill>
                <a:latin typeface="Arial"/>
                <a:cs typeface="Arial"/>
              </a:rPr>
              <a:t>u</a:t>
            </a:r>
            <a:r>
              <a:rPr sz="1600" b="1" dirty="0">
                <a:solidFill>
                  <a:srgbClr val="009A9A"/>
                </a:solidFill>
                <a:latin typeface="Arial"/>
                <a:cs typeface="Arial"/>
              </a:rPr>
              <a:t>lli Eq.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47676" y="2933192"/>
            <a:ext cx="1530350" cy="4737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5405" indent="-173341" algn="l" rtl="0">
              <a:lnSpc>
                <a:spcPts val="1875"/>
              </a:lnSpc>
              <a:buSzPct val="94736"/>
              <a:buFont typeface="Times New Roman"/>
              <a:buAutoNum type="arabicPlain"/>
              <a:tabLst>
                <a:tab pos="185405" algn="l"/>
                <a:tab pos="918136" algn="l"/>
              </a:tabLst>
            </a:pPr>
            <a:r>
              <a:rPr sz="1900" spc="-100" dirty="0">
                <a:latin typeface="Arial"/>
                <a:cs typeface="Arial"/>
              </a:rPr>
              <a:t>ρ</a:t>
            </a:r>
            <a:r>
              <a:rPr sz="1900" spc="-310" dirty="0">
                <a:latin typeface="Arial"/>
                <a:cs typeface="Arial"/>
              </a:rPr>
              <a:t> </a:t>
            </a:r>
            <a:r>
              <a:rPr i="1" dirty="0">
                <a:latin typeface="Times New Roman"/>
                <a:cs typeface="Times New Roman"/>
              </a:rPr>
              <a:t>U</a:t>
            </a:r>
            <a:r>
              <a:rPr i="1" spc="-130" dirty="0">
                <a:latin typeface="Times New Roman"/>
                <a:cs typeface="Times New Roman"/>
              </a:rPr>
              <a:t> </a:t>
            </a:r>
            <a:r>
              <a:rPr sz="1600" baseline="42328" dirty="0">
                <a:latin typeface="Times New Roman"/>
                <a:cs typeface="Times New Roman"/>
              </a:rPr>
              <a:t>2	</a:t>
            </a:r>
            <a:r>
              <a:rPr sz="2700" baseline="33950" dirty="0">
                <a:latin typeface="Times New Roman"/>
                <a:cs typeface="Times New Roman"/>
              </a:rPr>
              <a:t>1</a:t>
            </a:r>
            <a:r>
              <a:rPr sz="2700" spc="15" baseline="33950" dirty="0">
                <a:latin typeface="Times New Roman"/>
                <a:cs typeface="Times New Roman"/>
              </a:rPr>
              <a:t> </a:t>
            </a:r>
            <a:r>
              <a:rPr sz="1900" spc="-100" dirty="0">
                <a:latin typeface="Arial"/>
                <a:cs typeface="Arial"/>
              </a:rPr>
              <a:t>ρ</a:t>
            </a:r>
            <a:r>
              <a:rPr sz="1900" spc="-310" dirty="0">
                <a:latin typeface="Arial"/>
                <a:cs typeface="Arial"/>
              </a:rPr>
              <a:t> </a:t>
            </a:r>
            <a:r>
              <a:rPr i="1" dirty="0">
                <a:latin typeface="Times New Roman"/>
                <a:cs typeface="Times New Roman"/>
              </a:rPr>
              <a:t>U</a:t>
            </a:r>
            <a:r>
              <a:rPr i="1" spc="-130" dirty="0">
                <a:latin typeface="Times New Roman"/>
                <a:cs typeface="Times New Roman"/>
              </a:rPr>
              <a:t> </a:t>
            </a:r>
            <a:r>
              <a:rPr sz="1600" baseline="42328" dirty="0">
                <a:latin typeface="Times New Roman"/>
                <a:cs typeface="Times New Roman"/>
              </a:rPr>
              <a:t>2</a:t>
            </a:r>
            <a:endParaRPr sz="1600" baseline="42328">
              <a:latin typeface="Times New Roman"/>
              <a:cs typeface="Times New Roman"/>
            </a:endParaRPr>
          </a:p>
          <a:p>
            <a:pPr marL="921945" indent="-906071" algn="l" rtl="0">
              <a:lnSpc>
                <a:spcPts val="1755"/>
              </a:lnSpc>
              <a:buFont typeface="Times New Roman"/>
              <a:buAutoNum type="arabicPlain"/>
              <a:tabLst>
                <a:tab pos="921945" algn="l"/>
              </a:tabLst>
            </a:pPr>
            <a:r>
              <a:rPr dirty="0">
                <a:latin typeface="Times New Roman"/>
                <a:cs typeface="Times New Roman"/>
              </a:rPr>
              <a:t>2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58924" y="2666238"/>
            <a:ext cx="9207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000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94081" y="2513845"/>
            <a:ext cx="489584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i="1" dirty="0">
                <a:latin typeface="Times New Roman"/>
                <a:cs typeface="Times New Roman"/>
              </a:rPr>
              <a:t>p</a:t>
            </a:r>
            <a:r>
              <a:rPr i="1" spc="-114" dirty="0">
                <a:latin typeface="Times New Roman"/>
                <a:cs typeface="Times New Roman"/>
              </a:rPr>
              <a:t> </a:t>
            </a:r>
            <a:r>
              <a:rPr spc="-75" dirty="0">
                <a:latin typeface="Arial"/>
                <a:cs typeface="Arial"/>
              </a:rPr>
              <a:t>−</a:t>
            </a:r>
            <a:r>
              <a:rPr spc="30" dirty="0">
                <a:latin typeface="Arial"/>
                <a:cs typeface="Arial"/>
              </a:rPr>
              <a:t> </a:t>
            </a:r>
            <a:r>
              <a:rPr i="1" dirty="0">
                <a:latin typeface="Times New Roman"/>
                <a:cs typeface="Times New Roman"/>
              </a:rPr>
              <a:t>p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29925" y="2266950"/>
            <a:ext cx="137922" cy="0"/>
          </a:xfrm>
          <a:custGeom>
            <a:avLst/>
            <a:gdLst/>
            <a:ahLst/>
            <a:cxnLst/>
            <a:rect l="l" t="t" r="r" b="b"/>
            <a:pathLst>
              <a:path w="137922">
                <a:moveTo>
                  <a:pt x="0" y="0"/>
                </a:moveTo>
                <a:lnTo>
                  <a:pt x="13792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0875" y="1979676"/>
            <a:ext cx="662941" cy="0"/>
          </a:xfrm>
          <a:custGeom>
            <a:avLst/>
            <a:gdLst/>
            <a:ahLst/>
            <a:cxnLst/>
            <a:rect l="l" t="t" r="r" b="b"/>
            <a:pathLst>
              <a:path w="662940">
                <a:moveTo>
                  <a:pt x="0" y="0"/>
                </a:moveTo>
                <a:lnTo>
                  <a:pt x="66294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32460" y="2082801"/>
            <a:ext cx="513715" cy="7181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1596" algn="l" rtl="0">
              <a:lnSpc>
                <a:spcPts val="1875"/>
              </a:lnSpc>
            </a:pPr>
            <a:r>
              <a:rPr sz="1900" spc="-100" dirty="0">
                <a:latin typeface="Arial"/>
                <a:cs typeface="Arial"/>
              </a:rPr>
              <a:t>ρ</a:t>
            </a:r>
            <a:r>
              <a:rPr sz="1900" spc="-305" dirty="0">
                <a:latin typeface="Arial"/>
                <a:cs typeface="Arial"/>
              </a:rPr>
              <a:t> </a:t>
            </a:r>
            <a:r>
              <a:rPr i="1" dirty="0">
                <a:latin typeface="Times New Roman"/>
                <a:cs typeface="Times New Roman"/>
              </a:rPr>
              <a:t>U</a:t>
            </a:r>
            <a:endParaRPr>
              <a:latin typeface="Times New Roman"/>
              <a:cs typeface="Times New Roman"/>
            </a:endParaRPr>
          </a:p>
          <a:p>
            <a:pPr marL="12699" algn="l" rtl="0">
              <a:lnSpc>
                <a:spcPts val="1639"/>
              </a:lnSpc>
            </a:pPr>
            <a:r>
              <a:rPr dirty="0">
                <a:latin typeface="Times New Roman"/>
                <a:cs typeface="Times New Roman"/>
              </a:rPr>
              <a:t>2</a:t>
            </a:r>
            <a:endParaRPr>
              <a:latin typeface="Times New Roman"/>
              <a:cs typeface="Times New Roman"/>
            </a:endParaRPr>
          </a:p>
          <a:p>
            <a:pPr marL="169531" algn="l" rtl="0">
              <a:lnSpc>
                <a:spcPts val="2045"/>
              </a:lnSpc>
            </a:pPr>
            <a:r>
              <a:rPr spc="-110" dirty="0">
                <a:latin typeface="Arial"/>
                <a:cs typeface="Arial"/>
              </a:rPr>
              <a:t>Δ </a:t>
            </a:r>
            <a:r>
              <a:rPr i="1" spc="-110" dirty="0">
                <a:latin typeface="Times New Roman"/>
                <a:cs typeface="Times New Roman"/>
              </a:rPr>
              <a:t>p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8035" y="2811017"/>
            <a:ext cx="9207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000" i="1" dirty="0">
                <a:latin typeface="Times New Roman"/>
                <a:cs typeface="Times New Roman"/>
              </a:rPr>
              <a:t>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41119" y="2658618"/>
            <a:ext cx="151130" cy="28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75" dirty="0">
                <a:latin typeface="Arial"/>
                <a:cs typeface="Arial"/>
              </a:rPr>
              <a:t>=</a:t>
            </a:r>
            <a:endParaRPr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16101" y="1877560"/>
            <a:ext cx="251777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b="1" spc="-5" dirty="0">
                <a:latin typeface="Arial"/>
                <a:cs typeface="Arial"/>
              </a:rPr>
              <a:t>Frictio</a:t>
            </a:r>
            <a:r>
              <a:rPr b="1" dirty="0">
                <a:latin typeface="Arial"/>
                <a:cs typeface="Arial"/>
              </a:rPr>
              <a:t>n</a:t>
            </a:r>
            <a:r>
              <a:rPr b="1" spc="-5" dirty="0">
                <a:latin typeface="Arial"/>
                <a:cs typeface="Arial"/>
              </a:rPr>
              <a:t> Coefficient</a:t>
            </a:r>
            <a:r>
              <a:rPr b="1" dirty="0">
                <a:latin typeface="Arial"/>
                <a:cs typeface="Arial"/>
              </a:rPr>
              <a:t>: </a:t>
            </a:r>
            <a:r>
              <a:rPr b="1" spc="-95" dirty="0">
                <a:latin typeface="Arial"/>
                <a:cs typeface="Arial"/>
              </a:rPr>
              <a:t> </a:t>
            </a:r>
            <a:r>
              <a:rPr sz="2700" i="1" baseline="16975" dirty="0">
                <a:latin typeface="Times New Roman"/>
                <a:cs typeface="Times New Roman"/>
              </a:rPr>
              <a:t>C</a:t>
            </a:r>
            <a:r>
              <a:rPr sz="2700" i="1" spc="-337" baseline="16975" dirty="0">
                <a:latin typeface="Times New Roman"/>
                <a:cs typeface="Times New Roman"/>
              </a:rPr>
              <a:t> </a:t>
            </a:r>
            <a:r>
              <a:rPr sz="1600" i="1" baseline="5291" dirty="0">
                <a:latin typeface="Times New Roman"/>
                <a:cs typeface="Times New Roman"/>
              </a:rPr>
              <a:t>f</a:t>
            </a:r>
            <a:endParaRPr sz="1600" baseline="5291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60525" y="2087880"/>
            <a:ext cx="9207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00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29419" y="1954530"/>
            <a:ext cx="13969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Times New Roman"/>
                <a:cs typeface="Times New Roman"/>
              </a:rPr>
              <a:t>1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00100" y="1650747"/>
            <a:ext cx="244475" cy="337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900" spc="35" dirty="0">
                <a:latin typeface="Arial"/>
                <a:cs typeface="Arial"/>
              </a:rPr>
              <a:t>τ</a:t>
            </a:r>
            <a:r>
              <a:rPr sz="1900" spc="-300" dirty="0">
                <a:latin typeface="Arial"/>
                <a:cs typeface="Arial"/>
              </a:rPr>
              <a:t> </a:t>
            </a:r>
            <a:r>
              <a:rPr sz="1600" i="1" baseline="-23809" dirty="0">
                <a:latin typeface="Times New Roman"/>
                <a:cs typeface="Times New Roman"/>
              </a:rPr>
              <a:t>w</a:t>
            </a:r>
            <a:endParaRPr sz="1600" baseline="-23809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16051" y="1808226"/>
            <a:ext cx="151130" cy="28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75" dirty="0">
                <a:latin typeface="Arial"/>
                <a:cs typeface="Arial"/>
              </a:rPr>
              <a:t>=</a:t>
            </a:r>
            <a:endParaRPr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40793" y="2784349"/>
            <a:ext cx="1366253" cy="180594"/>
          </a:xfrm>
          <a:custGeom>
            <a:avLst/>
            <a:gdLst/>
            <a:ahLst/>
            <a:cxnLst/>
            <a:rect l="l" t="t" r="r" b="b"/>
            <a:pathLst>
              <a:path w="1366253" h="180593">
                <a:moveTo>
                  <a:pt x="1024877" y="120395"/>
                </a:moveTo>
                <a:lnTo>
                  <a:pt x="1024877" y="0"/>
                </a:lnTo>
                <a:lnTo>
                  <a:pt x="0" y="0"/>
                </a:lnTo>
                <a:lnTo>
                  <a:pt x="0" y="120395"/>
                </a:lnTo>
                <a:lnTo>
                  <a:pt x="1024877" y="120395"/>
                </a:lnTo>
                <a:close/>
              </a:path>
              <a:path w="1366253" h="180593">
                <a:moveTo>
                  <a:pt x="1366253" y="60197"/>
                </a:moveTo>
                <a:lnTo>
                  <a:pt x="1024877" y="-60198"/>
                </a:lnTo>
                <a:lnTo>
                  <a:pt x="1024877" y="180593"/>
                </a:lnTo>
                <a:lnTo>
                  <a:pt x="1366253" y="60197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0793" y="2724150"/>
            <a:ext cx="1366253" cy="240791"/>
          </a:xfrm>
          <a:custGeom>
            <a:avLst/>
            <a:gdLst/>
            <a:ahLst/>
            <a:cxnLst/>
            <a:rect l="l" t="t" r="r" b="b"/>
            <a:pathLst>
              <a:path w="1366253" h="240791">
                <a:moveTo>
                  <a:pt x="1024877" y="0"/>
                </a:moveTo>
                <a:lnTo>
                  <a:pt x="1024877" y="60197"/>
                </a:lnTo>
                <a:lnTo>
                  <a:pt x="0" y="60197"/>
                </a:lnTo>
                <a:lnTo>
                  <a:pt x="0" y="180593"/>
                </a:lnTo>
                <a:lnTo>
                  <a:pt x="1024877" y="180593"/>
                </a:lnTo>
                <a:lnTo>
                  <a:pt x="1024877" y="240791"/>
                </a:lnTo>
                <a:lnTo>
                  <a:pt x="1366253" y="120395"/>
                </a:lnTo>
                <a:lnTo>
                  <a:pt x="102487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01649" y="2855976"/>
            <a:ext cx="300215" cy="0"/>
          </a:xfrm>
          <a:custGeom>
            <a:avLst/>
            <a:gdLst/>
            <a:ahLst/>
            <a:cxnLst/>
            <a:rect l="l" t="t" r="r" b="b"/>
            <a:pathLst>
              <a:path w="300215">
                <a:moveTo>
                  <a:pt x="0" y="0"/>
                </a:moveTo>
                <a:lnTo>
                  <a:pt x="30021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982854" y="2760726"/>
            <a:ext cx="297815" cy="388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2700" i="1" baseline="-24691" dirty="0">
                <a:latin typeface="Times New Roman"/>
                <a:cs typeface="Times New Roman"/>
              </a:rPr>
              <a:t>U</a:t>
            </a:r>
            <a:r>
              <a:rPr sz="2700" i="1" spc="-195" baseline="-2469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25533" y="2438405"/>
            <a:ext cx="226694" cy="388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2700" i="1" spc="232" baseline="-24691" dirty="0">
                <a:latin typeface="Times New Roman"/>
                <a:cs typeface="Times New Roman"/>
              </a:rPr>
              <a:t>u</a:t>
            </a:r>
            <a:r>
              <a:rPr sz="100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15533" y="2684526"/>
            <a:ext cx="756921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tabLst>
                <a:tab pos="332078" algn="l"/>
              </a:tabLst>
            </a:pPr>
            <a:r>
              <a:rPr i="1" dirty="0">
                <a:latin typeface="Times New Roman"/>
                <a:cs typeface="Times New Roman"/>
              </a:rPr>
              <a:t>C	</a:t>
            </a:r>
            <a:r>
              <a:rPr spc="-75" dirty="0">
                <a:latin typeface="Arial"/>
                <a:cs typeface="Arial"/>
              </a:rPr>
              <a:t>=</a:t>
            </a:r>
            <a:r>
              <a:rPr spc="-285" dirty="0">
                <a:latin typeface="Arial"/>
                <a:cs typeface="Arial"/>
              </a:rPr>
              <a:t> </a:t>
            </a:r>
            <a:r>
              <a:rPr spc="140" dirty="0">
                <a:latin typeface="Times New Roman"/>
                <a:cs typeface="Times New Roman"/>
              </a:rPr>
              <a:t>1</a:t>
            </a:r>
            <a:r>
              <a:rPr spc="-75" dirty="0">
                <a:latin typeface="Arial"/>
                <a:cs typeface="Arial"/>
              </a:rPr>
              <a:t>−</a:t>
            </a:r>
            <a:endParaRPr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88486" y="2836927"/>
            <a:ext cx="9207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000" i="1" dirty="0">
                <a:latin typeface="Times New Roman"/>
                <a:cs typeface="Times New Roman"/>
              </a:rPr>
              <a:t>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52792" y="3584448"/>
            <a:ext cx="8036052" cy="1652778"/>
          </a:xfrm>
          <a:custGeom>
            <a:avLst/>
            <a:gdLst/>
            <a:ahLst/>
            <a:cxnLst/>
            <a:rect l="l" t="t" r="r" b="b"/>
            <a:pathLst>
              <a:path w="8036052" h="1652778">
                <a:moveTo>
                  <a:pt x="0" y="0"/>
                </a:moveTo>
                <a:lnTo>
                  <a:pt x="0" y="1652778"/>
                </a:lnTo>
                <a:lnTo>
                  <a:pt x="8036052" y="1652777"/>
                </a:lnTo>
                <a:lnTo>
                  <a:pt x="8036052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17632" y="4544568"/>
            <a:ext cx="29076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b="1" spc="-5" dirty="0">
                <a:latin typeface="Arial"/>
                <a:cs typeface="Arial"/>
              </a:rPr>
              <a:t>Pressur</a:t>
            </a:r>
            <a:r>
              <a:rPr b="1" dirty="0">
                <a:latin typeface="Arial"/>
                <a:cs typeface="Arial"/>
              </a:rPr>
              <a:t>e</a:t>
            </a:r>
            <a:r>
              <a:rPr b="1" spc="-5" dirty="0">
                <a:latin typeface="Arial"/>
                <a:cs typeface="Arial"/>
              </a:rPr>
              <a:t> Dra</a:t>
            </a:r>
            <a:r>
              <a:rPr b="1" dirty="0">
                <a:latin typeface="Arial"/>
                <a:cs typeface="Arial"/>
              </a:rPr>
              <a:t>g</a:t>
            </a:r>
            <a:r>
              <a:rPr b="1" spc="-5" dirty="0">
                <a:latin typeface="Arial"/>
                <a:cs typeface="Arial"/>
              </a:rPr>
              <a:t> Coefficient:</a:t>
            </a:r>
            <a:endParaRPr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03160" y="3731507"/>
            <a:ext cx="33140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b="1" spc="-5" dirty="0">
                <a:latin typeface="Arial"/>
                <a:cs typeface="Arial"/>
              </a:rPr>
              <a:t>Ski</a:t>
            </a:r>
            <a:r>
              <a:rPr b="1" dirty="0">
                <a:latin typeface="Arial"/>
                <a:cs typeface="Arial"/>
              </a:rPr>
              <a:t>n</a:t>
            </a:r>
            <a:r>
              <a:rPr b="1" spc="-5" dirty="0">
                <a:latin typeface="Arial"/>
                <a:cs typeface="Arial"/>
              </a:rPr>
              <a:t> Frictio</a:t>
            </a:r>
            <a:r>
              <a:rPr b="1" dirty="0">
                <a:latin typeface="Arial"/>
                <a:cs typeface="Arial"/>
              </a:rPr>
              <a:t>n</a:t>
            </a:r>
            <a:r>
              <a:rPr b="1" spc="-5" dirty="0">
                <a:latin typeface="Arial"/>
                <a:cs typeface="Arial"/>
              </a:rPr>
              <a:t> Dra</a:t>
            </a:r>
            <a:r>
              <a:rPr b="1" dirty="0">
                <a:latin typeface="Arial"/>
                <a:cs typeface="Arial"/>
              </a:rPr>
              <a:t>g</a:t>
            </a:r>
            <a:r>
              <a:rPr b="1" spc="-5" dirty="0">
                <a:latin typeface="Arial"/>
                <a:cs typeface="Arial"/>
              </a:rPr>
              <a:t> Coefficient:</a:t>
            </a:r>
            <a:endParaRPr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02871" y="4206240"/>
            <a:ext cx="137922" cy="0"/>
          </a:xfrm>
          <a:custGeom>
            <a:avLst/>
            <a:gdLst/>
            <a:ahLst/>
            <a:cxnLst/>
            <a:rect l="l" t="t" r="r" b="b"/>
            <a:pathLst>
              <a:path w="137922">
                <a:moveTo>
                  <a:pt x="0" y="0"/>
                </a:moveTo>
                <a:lnTo>
                  <a:pt x="13792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83821" y="3918965"/>
            <a:ext cx="1395985" cy="0"/>
          </a:xfrm>
          <a:custGeom>
            <a:avLst/>
            <a:gdLst/>
            <a:ahLst/>
            <a:cxnLst/>
            <a:rect l="l" t="t" r="r" b="b"/>
            <a:pathLst>
              <a:path w="1395984">
                <a:moveTo>
                  <a:pt x="0" y="0"/>
                </a:moveTo>
                <a:lnTo>
                  <a:pt x="139598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247024" y="4091940"/>
            <a:ext cx="697230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lnSpc>
                <a:spcPts val="2104"/>
              </a:lnSpc>
            </a:pPr>
            <a:r>
              <a:rPr sz="2700" spc="-112" baseline="13888" dirty="0">
                <a:latin typeface="Arial"/>
                <a:cs typeface="Arial"/>
              </a:rPr>
              <a:t>×</a:t>
            </a:r>
            <a:r>
              <a:rPr sz="2700" spc="-165" baseline="13888" dirty="0">
                <a:latin typeface="Arial"/>
                <a:cs typeface="Arial"/>
              </a:rPr>
              <a:t> </a:t>
            </a:r>
            <a:r>
              <a:rPr sz="2700" i="1" spc="89" baseline="13888" dirty="0">
                <a:latin typeface="Times New Roman"/>
                <a:cs typeface="Times New Roman"/>
              </a:rPr>
              <a:t>A</a:t>
            </a:r>
            <a:r>
              <a:rPr sz="1000" i="1" dirty="0">
                <a:latin typeface="Times New Roman"/>
                <a:cs typeface="Times New Roman"/>
              </a:rPr>
              <a:t>wetted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35766" y="3575303"/>
            <a:ext cx="247650" cy="325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i="1" dirty="0">
                <a:latin typeface="Times New Roman"/>
                <a:cs typeface="Times New Roman"/>
              </a:rPr>
              <a:t>D</a:t>
            </a:r>
            <a:r>
              <a:rPr i="1" spc="-294" dirty="0">
                <a:latin typeface="Times New Roman"/>
                <a:cs typeface="Times New Roman"/>
              </a:rPr>
              <a:t> </a:t>
            </a:r>
            <a:r>
              <a:rPr sz="1600" i="1" baseline="-23809" dirty="0">
                <a:latin typeface="Times New Roman"/>
                <a:cs typeface="Times New Roman"/>
              </a:rPr>
              <a:t>f</a:t>
            </a:r>
            <a:endParaRPr sz="1600" baseline="-23809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75044" y="3899915"/>
            <a:ext cx="23177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000" i="1" spc="70" dirty="0">
                <a:latin typeface="Times New Roman"/>
                <a:cs typeface="Times New Roman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f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05406" y="4022091"/>
            <a:ext cx="513080" cy="4737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1596" algn="l" rtl="0">
              <a:lnSpc>
                <a:spcPts val="1875"/>
              </a:lnSpc>
            </a:pPr>
            <a:r>
              <a:rPr sz="1900" spc="-100" dirty="0">
                <a:latin typeface="Arial"/>
                <a:cs typeface="Arial"/>
              </a:rPr>
              <a:t>ρ</a:t>
            </a:r>
            <a:r>
              <a:rPr sz="1900" spc="-310" dirty="0">
                <a:latin typeface="Arial"/>
                <a:cs typeface="Arial"/>
              </a:rPr>
              <a:t> </a:t>
            </a:r>
            <a:r>
              <a:rPr i="1" dirty="0">
                <a:latin typeface="Times New Roman"/>
                <a:cs typeface="Times New Roman"/>
              </a:rPr>
              <a:t>U</a:t>
            </a:r>
            <a:endParaRPr>
              <a:latin typeface="Times New Roman"/>
              <a:cs typeface="Times New Roman"/>
            </a:endParaRPr>
          </a:p>
          <a:p>
            <a:pPr marL="12699" algn="l" rtl="0">
              <a:lnSpc>
                <a:spcPts val="1755"/>
              </a:lnSpc>
            </a:pPr>
            <a:r>
              <a:rPr dirty="0">
                <a:latin typeface="Times New Roman"/>
                <a:cs typeface="Times New Roman"/>
              </a:rPr>
              <a:t>2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14286" y="3747509"/>
            <a:ext cx="62547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tabLst>
                <a:tab pos="487006" algn="l"/>
              </a:tabLst>
            </a:pPr>
            <a:r>
              <a:rPr i="1" dirty="0">
                <a:latin typeface="Times New Roman"/>
                <a:cs typeface="Times New Roman"/>
              </a:rPr>
              <a:t>C	</a:t>
            </a:r>
            <a:r>
              <a:rPr spc="-75" dirty="0">
                <a:latin typeface="Arial"/>
                <a:cs typeface="Arial"/>
              </a:rPr>
              <a:t>=</a:t>
            </a:r>
            <a:endParaRPr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33472" y="4027171"/>
            <a:ext cx="9207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00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01588" y="3893820"/>
            <a:ext cx="13969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Times New Roman"/>
                <a:cs typeface="Times New Roman"/>
              </a:rPr>
              <a:t>1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565533" y="4966715"/>
            <a:ext cx="137922" cy="0"/>
          </a:xfrm>
          <a:custGeom>
            <a:avLst/>
            <a:gdLst/>
            <a:ahLst/>
            <a:cxnLst/>
            <a:rect l="l" t="t" r="r" b="b"/>
            <a:pathLst>
              <a:path w="137922">
                <a:moveTo>
                  <a:pt x="0" y="0"/>
                </a:moveTo>
                <a:lnTo>
                  <a:pt x="13792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46483" y="4679441"/>
            <a:ext cx="1564385" cy="0"/>
          </a:xfrm>
          <a:custGeom>
            <a:avLst/>
            <a:gdLst/>
            <a:ahLst/>
            <a:cxnLst/>
            <a:rect l="l" t="t" r="r" b="b"/>
            <a:pathLst>
              <a:path w="1564385">
                <a:moveTo>
                  <a:pt x="0" y="0"/>
                </a:moveTo>
                <a:lnTo>
                  <a:pt x="156438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210419" y="4852417"/>
            <a:ext cx="866775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lnSpc>
                <a:spcPts val="2104"/>
              </a:lnSpc>
            </a:pPr>
            <a:r>
              <a:rPr sz="2700" spc="-112" baseline="13888" dirty="0">
                <a:latin typeface="Arial"/>
                <a:cs typeface="Arial"/>
              </a:rPr>
              <a:t>×</a:t>
            </a:r>
            <a:r>
              <a:rPr sz="2700" spc="-172" baseline="13888" dirty="0">
                <a:latin typeface="Arial"/>
                <a:cs typeface="Arial"/>
              </a:rPr>
              <a:t> </a:t>
            </a:r>
            <a:r>
              <a:rPr sz="2700" i="1" baseline="13888" dirty="0">
                <a:latin typeface="Times New Roman"/>
                <a:cs typeface="Times New Roman"/>
              </a:rPr>
              <a:t>A</a:t>
            </a:r>
            <a:r>
              <a:rPr sz="2700" i="1" spc="-405" baseline="13888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projected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7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25397" algn="l" rtl="0"/>
              <a:t>11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56300" y="4335779"/>
            <a:ext cx="269240" cy="325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i="1" spc="90" dirty="0">
                <a:latin typeface="Times New Roman"/>
                <a:cs typeface="Times New Roman"/>
              </a:rPr>
              <a:t>D</a:t>
            </a:r>
            <a:r>
              <a:rPr sz="1600" i="1" baseline="-23809" dirty="0">
                <a:latin typeface="Times New Roman"/>
                <a:cs typeface="Times New Roman"/>
              </a:rPr>
              <a:t>p</a:t>
            </a:r>
            <a:endParaRPr sz="1600" baseline="-23809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44572" y="4660390"/>
            <a:ext cx="25336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000" i="1" spc="70" dirty="0">
                <a:latin typeface="Times New Roman"/>
                <a:cs typeface="Times New Roman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,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68068" y="4782567"/>
            <a:ext cx="513715" cy="4737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1596" algn="l" rtl="0">
              <a:lnSpc>
                <a:spcPts val="1875"/>
              </a:lnSpc>
            </a:pPr>
            <a:r>
              <a:rPr sz="1900" spc="-100" dirty="0">
                <a:latin typeface="Arial"/>
                <a:cs typeface="Arial"/>
              </a:rPr>
              <a:t>ρ</a:t>
            </a:r>
            <a:r>
              <a:rPr sz="1900" spc="-305" dirty="0">
                <a:latin typeface="Arial"/>
                <a:cs typeface="Arial"/>
              </a:rPr>
              <a:t> </a:t>
            </a:r>
            <a:r>
              <a:rPr i="1" dirty="0">
                <a:latin typeface="Times New Roman"/>
                <a:cs typeface="Times New Roman"/>
              </a:rPr>
              <a:t>U</a:t>
            </a:r>
            <a:endParaRPr>
              <a:latin typeface="Times New Roman"/>
              <a:cs typeface="Times New Roman"/>
            </a:endParaRPr>
          </a:p>
          <a:p>
            <a:pPr marL="12699" algn="l" rtl="0">
              <a:lnSpc>
                <a:spcPts val="1755"/>
              </a:lnSpc>
            </a:pPr>
            <a:r>
              <a:rPr dirty="0">
                <a:latin typeface="Times New Roman"/>
                <a:cs typeface="Times New Roman"/>
              </a:rPr>
              <a:t>2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883784" y="4507985"/>
            <a:ext cx="61912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tabLst>
                <a:tab pos="480021" algn="l"/>
              </a:tabLst>
            </a:pPr>
            <a:r>
              <a:rPr i="1" dirty="0">
                <a:latin typeface="Times New Roman"/>
                <a:cs typeface="Times New Roman"/>
              </a:rPr>
              <a:t>C	</a:t>
            </a:r>
            <a:r>
              <a:rPr spc="-75" dirty="0">
                <a:latin typeface="Arial"/>
                <a:cs typeface="Arial"/>
              </a:rPr>
              <a:t>=</a:t>
            </a:r>
            <a:endParaRPr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96134" y="4787646"/>
            <a:ext cx="9207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00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65026" y="4654295"/>
            <a:ext cx="13969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Times New Roman"/>
                <a:cs typeface="Times New Roman"/>
              </a:rPr>
              <a:t>1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78009" y="5516118"/>
            <a:ext cx="3419475" cy="321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b="1" dirty="0">
                <a:latin typeface="Arial"/>
                <a:cs typeface="Arial"/>
              </a:rPr>
              <a:t>Total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Drag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Coefficient: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sz="2700" i="1" spc="97" baseline="1543" dirty="0">
                <a:latin typeface="Times New Roman"/>
                <a:cs typeface="Times New Roman"/>
              </a:rPr>
              <a:t>C</a:t>
            </a:r>
            <a:r>
              <a:rPr sz="1600" i="1" baseline="-23809" dirty="0">
                <a:latin typeface="Times New Roman"/>
                <a:cs typeface="Times New Roman"/>
              </a:rPr>
              <a:t>D </a:t>
            </a:r>
            <a:r>
              <a:rPr sz="1600" i="1" spc="142" baseline="-23809" dirty="0">
                <a:latin typeface="Times New Roman"/>
                <a:cs typeface="Times New Roman"/>
              </a:rPr>
              <a:t> </a:t>
            </a:r>
            <a:r>
              <a:rPr sz="2700" spc="-97" baseline="1543" dirty="0">
                <a:latin typeface="Arial"/>
                <a:cs typeface="Arial"/>
              </a:rPr>
              <a:t>=</a:t>
            </a:r>
            <a:r>
              <a:rPr sz="2700" spc="-202" baseline="1543" dirty="0">
                <a:latin typeface="Arial"/>
                <a:cs typeface="Arial"/>
              </a:rPr>
              <a:t> </a:t>
            </a:r>
            <a:r>
              <a:rPr sz="2700" i="1" spc="97" baseline="1543" dirty="0">
                <a:latin typeface="Times New Roman"/>
                <a:cs typeface="Times New Roman"/>
              </a:rPr>
              <a:t>C</a:t>
            </a:r>
            <a:r>
              <a:rPr sz="1600" i="1" spc="104" baseline="-23809" dirty="0">
                <a:latin typeface="Times New Roman"/>
                <a:cs typeface="Times New Roman"/>
              </a:rPr>
              <a:t>D</a:t>
            </a:r>
            <a:r>
              <a:rPr sz="1600" baseline="-23809" dirty="0">
                <a:latin typeface="Times New Roman"/>
                <a:cs typeface="Times New Roman"/>
              </a:rPr>
              <a:t>,</a:t>
            </a:r>
            <a:r>
              <a:rPr sz="1600" spc="-37" baseline="-23809" dirty="0">
                <a:latin typeface="Times New Roman"/>
                <a:cs typeface="Times New Roman"/>
              </a:rPr>
              <a:t> </a:t>
            </a:r>
            <a:r>
              <a:rPr sz="1600" i="1" baseline="-23809" dirty="0">
                <a:latin typeface="Times New Roman"/>
                <a:cs typeface="Times New Roman"/>
              </a:rPr>
              <a:t>f</a:t>
            </a:r>
            <a:endParaRPr sz="1600" baseline="-23809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764919" y="5570220"/>
            <a:ext cx="577216" cy="267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lnSpc>
                <a:spcPts val="2104"/>
              </a:lnSpc>
            </a:pPr>
            <a:r>
              <a:rPr sz="2700" spc="-97" baseline="13888" dirty="0">
                <a:latin typeface="Arial"/>
                <a:cs typeface="Arial"/>
              </a:rPr>
              <a:t>+</a:t>
            </a:r>
            <a:r>
              <a:rPr sz="2700" spc="-330" baseline="13888" dirty="0">
                <a:latin typeface="Arial"/>
                <a:cs typeface="Arial"/>
              </a:rPr>
              <a:t> </a:t>
            </a:r>
            <a:r>
              <a:rPr sz="2700" i="1" spc="97" baseline="13888" dirty="0">
                <a:latin typeface="Times New Roman"/>
                <a:cs typeface="Times New Roman"/>
              </a:rPr>
              <a:t>C</a:t>
            </a:r>
            <a:r>
              <a:rPr sz="1000" i="1" spc="70" dirty="0">
                <a:latin typeface="Times New Roman"/>
                <a:cs typeface="Times New Roman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,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p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08000"/>
            <a:ext cx="1009163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57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62336" y="1895093"/>
            <a:ext cx="3857135" cy="1844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67384" rtl="0"/>
            <a:r>
              <a:rPr sz="2400" b="1" spc="-5" dirty="0">
                <a:latin typeface="Arial"/>
                <a:cs typeface="Arial"/>
              </a:rPr>
              <a:t>Externa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Flows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Boundary Layers</a:t>
            </a:r>
            <a:endParaRPr sz="2400">
              <a:latin typeface="Arial"/>
              <a:cs typeface="Arial"/>
            </a:endParaRPr>
          </a:p>
          <a:p>
            <a:pPr marL="241915" rtl="0">
              <a:spcBef>
                <a:spcPts val="350"/>
              </a:spcBef>
            </a:pPr>
            <a:r>
              <a:rPr dirty="0">
                <a:latin typeface="Arial"/>
                <a:cs typeface="Arial"/>
              </a:rPr>
              <a:t>Development</a:t>
            </a:r>
            <a:r>
              <a:rPr spc="-10" dirty="0">
                <a:latin typeface="Arial"/>
                <a:cs typeface="Arial"/>
              </a:rPr>
              <a:t> 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Boundary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Layer: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2780" y="1812806"/>
            <a:ext cx="44831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5" dirty="0">
                <a:latin typeface="Arial"/>
                <a:cs typeface="Arial"/>
              </a:rPr>
              <a:t>Particle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ge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distorte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boundar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layer.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2780" y="2087126"/>
            <a:ext cx="29724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Viscous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effects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important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44007" y="2398776"/>
            <a:ext cx="512825" cy="537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18627" y="2157223"/>
            <a:ext cx="1188720" cy="838200"/>
          </a:xfrm>
          <a:custGeom>
            <a:avLst/>
            <a:gdLst/>
            <a:ahLst/>
            <a:cxnLst/>
            <a:rect l="l" t="t" r="r" b="b"/>
            <a:pathLst>
              <a:path w="1188720" h="838200">
                <a:moveTo>
                  <a:pt x="0" y="0"/>
                </a:moveTo>
                <a:lnTo>
                  <a:pt x="0" y="838200"/>
                </a:lnTo>
                <a:lnTo>
                  <a:pt x="1188720" y="838200"/>
                </a:lnTo>
                <a:lnTo>
                  <a:pt x="1188720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94910" y="2237995"/>
            <a:ext cx="966469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300" b="1" dirty="0">
                <a:latin typeface="Arial"/>
                <a:cs typeface="Arial"/>
              </a:rPr>
              <a:t>“Transition”: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49958" y="3903725"/>
            <a:ext cx="2343150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25707" y="3566921"/>
            <a:ext cx="2311400" cy="678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69" algn="l" rtl="0"/>
            <a:r>
              <a:rPr dirty="0">
                <a:latin typeface="Arial"/>
                <a:cs typeface="Arial"/>
              </a:rPr>
              <a:t>Definitions: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37"/>
              </a:spcBef>
            </a:pPr>
            <a:endParaRPr sz="900"/>
          </a:p>
          <a:p>
            <a:pPr marL="12699" algn="l" rtl="0"/>
            <a:r>
              <a:rPr spc="-5" dirty="0">
                <a:latin typeface="Arial"/>
                <a:cs typeface="Arial"/>
              </a:rPr>
              <a:t>Boundar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laye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height: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97510" y="2444495"/>
            <a:ext cx="1363979" cy="1976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03306" y="4449318"/>
            <a:ext cx="7427975" cy="2699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7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25397" algn="l" rtl="0"/>
              <a:t>13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67384" rtl="0"/>
            <a:r>
              <a:rPr sz="2400" b="1" spc="-5" dirty="0">
                <a:latin typeface="Arial"/>
                <a:cs typeface="Arial"/>
              </a:rPr>
              <a:t>Externa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Flows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Boundary Layers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03834" y="1559053"/>
            <a:ext cx="2200655" cy="809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82579" y="1802891"/>
            <a:ext cx="25273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5" dirty="0">
                <a:latin typeface="Arial"/>
                <a:cs typeface="Arial"/>
              </a:rPr>
              <a:t>Loca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Reynold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Number: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72114" y="2277618"/>
            <a:ext cx="6922768" cy="1085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49637" y="3612642"/>
            <a:ext cx="26790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Critical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Reynolds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Number: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70306" y="3354324"/>
            <a:ext cx="3357371" cy="867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2607" y="4173474"/>
            <a:ext cx="8189975" cy="323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61112" y="4635245"/>
            <a:ext cx="3600449" cy="800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7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25397" algn="l" rtl="0"/>
              <a:t>14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67384" rtl="0">
              <a:lnSpc>
                <a:spcPts val="2855"/>
              </a:lnSpc>
            </a:pPr>
            <a:r>
              <a:rPr sz="2400" b="1" spc="-5" dirty="0">
                <a:latin typeface="Arial"/>
                <a:cs typeface="Arial"/>
              </a:rPr>
              <a:t>Externa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Flows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Boundary Layers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6305" y="1658874"/>
            <a:ext cx="2769235" cy="27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lnSpc>
                <a:spcPts val="2140"/>
              </a:lnSpc>
            </a:pPr>
            <a:r>
              <a:rPr b="1" dirty="0">
                <a:solidFill>
                  <a:srgbClr val="33339A"/>
                </a:solidFill>
                <a:latin typeface="Arial"/>
                <a:cs typeface="Arial"/>
              </a:rPr>
              <a:t>Displacement</a:t>
            </a:r>
            <a:r>
              <a:rPr b="1" spc="-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3339A"/>
                </a:solidFill>
                <a:latin typeface="Arial"/>
                <a:cs typeface="Arial"/>
              </a:rPr>
              <a:t>Thickness: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3806" y="3746754"/>
            <a:ext cx="1790699" cy="618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4662" y="5983223"/>
            <a:ext cx="1972055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90606" y="4562095"/>
            <a:ext cx="2502535" cy="759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b="1" dirty="0">
                <a:solidFill>
                  <a:srgbClr val="33339A"/>
                </a:solidFill>
                <a:latin typeface="Arial"/>
                <a:cs typeface="Arial"/>
              </a:rPr>
              <a:t>Momentum</a:t>
            </a:r>
            <a:r>
              <a:rPr b="1" spc="-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3339A"/>
                </a:solidFill>
                <a:latin typeface="Arial"/>
                <a:cs typeface="Arial"/>
              </a:rPr>
              <a:t>Thickness: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550"/>
              </a:lnSpc>
              <a:spcBef>
                <a:spcPts val="27"/>
              </a:spcBef>
            </a:pPr>
            <a:endParaRPr sz="6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121910" algn="l" rtl="0"/>
            <a:r>
              <a:rPr spc="-5" dirty="0">
                <a:latin typeface="Arial"/>
                <a:cs typeface="Arial"/>
              </a:rPr>
              <a:t>“Momentu</a:t>
            </a:r>
            <a:r>
              <a:rPr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 Flux”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0708" y="1934718"/>
            <a:ext cx="8170925" cy="714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71757" y="2703577"/>
            <a:ext cx="4394454" cy="26449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37087" y="2788920"/>
            <a:ext cx="3385820" cy="800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lnSpc>
                <a:spcPts val="2024"/>
              </a:lnSpc>
            </a:pPr>
            <a:r>
              <a:rPr dirty="0">
                <a:latin typeface="Arial"/>
                <a:cs typeface="Arial"/>
              </a:rPr>
              <a:t>“Conservation</a:t>
            </a:r>
            <a:r>
              <a:rPr spc="-10" dirty="0">
                <a:latin typeface="Arial"/>
                <a:cs typeface="Arial"/>
              </a:rPr>
              <a:t> 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Mass”</a:t>
            </a:r>
            <a:endParaRPr>
              <a:latin typeface="Arial"/>
              <a:cs typeface="Arial"/>
            </a:endParaRPr>
          </a:p>
          <a:p>
            <a:pPr marL="71750" algn="ctr" rtl="0">
              <a:lnSpc>
                <a:spcPts val="760"/>
              </a:lnSpc>
            </a:pPr>
            <a:r>
              <a:rPr sz="1100" spc="-95" dirty="0">
                <a:latin typeface="Arial"/>
                <a:cs typeface="Arial"/>
              </a:rPr>
              <a:t>δ</a:t>
            </a:r>
            <a:endParaRPr sz="1100">
              <a:latin typeface="Arial"/>
              <a:cs typeface="Arial"/>
            </a:endParaRPr>
          </a:p>
          <a:p>
            <a:pPr marL="100322" algn="ctr" rtl="0">
              <a:lnSpc>
                <a:spcPts val="2815"/>
              </a:lnSpc>
            </a:pPr>
            <a:r>
              <a:rPr dirty="0">
                <a:latin typeface="Times New Roman"/>
                <a:cs typeface="Times New Roman"/>
              </a:rPr>
              <a:t>flow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reduction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65" dirty="0">
                <a:latin typeface="Arial"/>
                <a:cs typeface="Arial"/>
              </a:rPr>
              <a:t>=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z="4000" baseline="-13374" dirty="0">
                <a:latin typeface="Arial"/>
                <a:cs typeface="Arial"/>
              </a:rPr>
              <a:t>∫</a:t>
            </a:r>
            <a:r>
              <a:rPr sz="4000" spc="-735" baseline="-13374" dirty="0">
                <a:latin typeface="Arial"/>
                <a:cs typeface="Arial"/>
              </a:rPr>
              <a:t> </a:t>
            </a:r>
            <a:r>
              <a:rPr spc="-126" dirty="0">
                <a:latin typeface="Times New Roman"/>
                <a:cs typeface="Times New Roman"/>
              </a:rPr>
              <a:t>(</a:t>
            </a:r>
            <a:r>
              <a:rPr i="1" dirty="0">
                <a:latin typeface="Times New Roman"/>
                <a:cs typeface="Times New Roman"/>
              </a:rPr>
              <a:t>U</a:t>
            </a:r>
            <a:r>
              <a:rPr i="1" spc="80" dirty="0">
                <a:latin typeface="Times New Roman"/>
                <a:cs typeface="Times New Roman"/>
              </a:rPr>
              <a:t> </a:t>
            </a:r>
            <a:r>
              <a:rPr spc="-65" dirty="0">
                <a:latin typeface="Arial"/>
                <a:cs typeface="Arial"/>
              </a:rPr>
              <a:t>−</a:t>
            </a:r>
            <a:r>
              <a:rPr spc="-245" dirty="0">
                <a:latin typeface="Arial"/>
                <a:cs typeface="Arial"/>
              </a:rPr>
              <a:t> </a:t>
            </a:r>
            <a:r>
              <a:rPr i="1" spc="84" dirty="0">
                <a:latin typeface="Times New Roman"/>
                <a:cs typeface="Times New Roman"/>
              </a:rPr>
              <a:t>u</a:t>
            </a:r>
            <a:r>
              <a:rPr dirty="0">
                <a:latin typeface="Times New Roman"/>
                <a:cs typeface="Times New Roman"/>
              </a:rPr>
              <a:t>)</a:t>
            </a:r>
            <a:r>
              <a:rPr spc="-21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dy</a:t>
            </a:r>
            <a:r>
              <a:rPr i="1" spc="21" dirty="0">
                <a:latin typeface="Times New Roman"/>
                <a:cs typeface="Times New Roman"/>
              </a:rPr>
              <a:t> </a:t>
            </a:r>
            <a:r>
              <a:rPr spc="-65" dirty="0">
                <a:latin typeface="Arial"/>
                <a:cs typeface="Arial"/>
              </a:rPr>
              <a:t>=</a:t>
            </a:r>
            <a:r>
              <a:rPr spc="-250" dirty="0">
                <a:latin typeface="Arial"/>
                <a:cs typeface="Arial"/>
              </a:rPr>
              <a:t> </a:t>
            </a:r>
            <a:r>
              <a:rPr i="1" dirty="0">
                <a:latin typeface="Times New Roman"/>
                <a:cs typeface="Times New Roman"/>
              </a:rPr>
              <a:t>U</a:t>
            </a:r>
            <a:r>
              <a:rPr i="1" spc="-90" dirty="0">
                <a:latin typeface="Times New Roman"/>
                <a:cs typeface="Times New Roman"/>
              </a:rPr>
              <a:t> </a:t>
            </a:r>
            <a:r>
              <a:rPr sz="1900" spc="-170" dirty="0">
                <a:latin typeface="Arial"/>
                <a:cs typeface="Arial"/>
              </a:rPr>
              <a:t>δ</a:t>
            </a:r>
            <a:r>
              <a:rPr sz="1900" spc="-235" dirty="0">
                <a:latin typeface="Arial"/>
                <a:cs typeface="Arial"/>
              </a:rPr>
              <a:t> </a:t>
            </a:r>
            <a:r>
              <a:rPr sz="1600" baseline="42328" dirty="0">
                <a:latin typeface="Times New Roman"/>
                <a:cs typeface="Times New Roman"/>
              </a:rPr>
              <a:t>*</a:t>
            </a:r>
            <a:endParaRPr sz="1600" baseline="42328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33308" y="3547875"/>
            <a:ext cx="92710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000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8958" y="5313426"/>
            <a:ext cx="4574540" cy="501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Times New Roman"/>
                <a:cs typeface="Times New Roman"/>
              </a:rPr>
              <a:t>loss</a:t>
            </a:r>
            <a:r>
              <a:rPr spc="-126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momentum</a:t>
            </a:r>
            <a:r>
              <a:rPr spc="-14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flux </a:t>
            </a:r>
            <a:r>
              <a:rPr spc="-65" dirty="0">
                <a:latin typeface="Arial"/>
                <a:cs typeface="Arial"/>
              </a:rPr>
              <a:t>=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z="4000" baseline="-13374" dirty="0">
                <a:latin typeface="Arial"/>
                <a:cs typeface="Arial"/>
              </a:rPr>
              <a:t>∫</a:t>
            </a:r>
            <a:r>
              <a:rPr sz="4000" spc="-607" baseline="-13374" dirty="0">
                <a:latin typeface="Arial"/>
                <a:cs typeface="Arial"/>
              </a:rPr>
              <a:t> </a:t>
            </a:r>
            <a:r>
              <a:rPr sz="1900" spc="-100" dirty="0">
                <a:latin typeface="Arial"/>
                <a:cs typeface="Arial"/>
              </a:rPr>
              <a:t>ρ</a:t>
            </a:r>
            <a:r>
              <a:rPr sz="1900" spc="-189" dirty="0">
                <a:latin typeface="Arial"/>
                <a:cs typeface="Arial"/>
              </a:rPr>
              <a:t> </a:t>
            </a:r>
            <a:r>
              <a:rPr i="1" dirty="0">
                <a:latin typeface="Times New Roman"/>
                <a:cs typeface="Times New Roman"/>
              </a:rPr>
              <a:t>u</a:t>
            </a:r>
            <a:r>
              <a:rPr i="1" spc="-170" dirty="0">
                <a:latin typeface="Times New Roman"/>
                <a:cs typeface="Times New Roman"/>
              </a:rPr>
              <a:t> </a:t>
            </a:r>
            <a:r>
              <a:rPr spc="-126" dirty="0">
                <a:latin typeface="Times New Roman"/>
                <a:cs typeface="Times New Roman"/>
              </a:rPr>
              <a:t>(</a:t>
            </a:r>
            <a:r>
              <a:rPr i="1" dirty="0">
                <a:latin typeface="Times New Roman"/>
                <a:cs typeface="Times New Roman"/>
              </a:rPr>
              <a:t>U</a:t>
            </a:r>
            <a:r>
              <a:rPr i="1" spc="80" dirty="0">
                <a:latin typeface="Times New Roman"/>
                <a:cs typeface="Times New Roman"/>
              </a:rPr>
              <a:t> </a:t>
            </a:r>
            <a:r>
              <a:rPr spc="-65" dirty="0">
                <a:latin typeface="Arial"/>
                <a:cs typeface="Arial"/>
              </a:rPr>
              <a:t>−</a:t>
            </a:r>
            <a:r>
              <a:rPr spc="-250" dirty="0">
                <a:latin typeface="Arial"/>
                <a:cs typeface="Arial"/>
              </a:rPr>
              <a:t> </a:t>
            </a:r>
            <a:r>
              <a:rPr i="1" spc="84" dirty="0">
                <a:latin typeface="Times New Roman"/>
                <a:cs typeface="Times New Roman"/>
              </a:rPr>
              <a:t>u</a:t>
            </a:r>
            <a:r>
              <a:rPr dirty="0">
                <a:latin typeface="Times New Roman"/>
                <a:cs typeface="Times New Roman"/>
              </a:rPr>
              <a:t>)</a:t>
            </a:r>
            <a:r>
              <a:rPr spc="-204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dy</a:t>
            </a:r>
            <a:r>
              <a:rPr i="1" spc="15" dirty="0">
                <a:latin typeface="Times New Roman"/>
                <a:cs typeface="Times New Roman"/>
              </a:rPr>
              <a:t> </a:t>
            </a:r>
            <a:r>
              <a:rPr spc="-65" dirty="0">
                <a:latin typeface="Arial"/>
                <a:cs typeface="Arial"/>
              </a:rPr>
              <a:t>=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z="1900" spc="-100" dirty="0">
                <a:latin typeface="Arial"/>
                <a:cs typeface="Arial"/>
              </a:rPr>
              <a:t>ρ</a:t>
            </a:r>
            <a:r>
              <a:rPr sz="1900" spc="-305" dirty="0">
                <a:latin typeface="Arial"/>
                <a:cs typeface="Arial"/>
              </a:rPr>
              <a:t> </a:t>
            </a:r>
            <a:r>
              <a:rPr i="1" dirty="0">
                <a:latin typeface="Times New Roman"/>
                <a:cs typeface="Times New Roman"/>
              </a:rPr>
              <a:t>U</a:t>
            </a:r>
            <a:r>
              <a:rPr i="1" spc="-130" dirty="0">
                <a:latin typeface="Times New Roman"/>
                <a:cs typeface="Times New Roman"/>
              </a:rPr>
              <a:t> </a:t>
            </a:r>
            <a:r>
              <a:rPr sz="1600" baseline="42328" dirty="0">
                <a:latin typeface="Times New Roman"/>
                <a:cs typeface="Times New Roman"/>
              </a:rPr>
              <a:t>2</a:t>
            </a:r>
            <a:r>
              <a:rPr sz="1600" spc="-7" baseline="42328" dirty="0">
                <a:latin typeface="Times New Roman"/>
                <a:cs typeface="Times New Roman"/>
              </a:rPr>
              <a:t> </a:t>
            </a:r>
            <a:r>
              <a:rPr sz="1900" spc="-130" dirty="0">
                <a:latin typeface="Arial"/>
                <a:cs typeface="Arial"/>
              </a:rPr>
              <a:t>θ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1207" y="5253735"/>
            <a:ext cx="92075" cy="17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100" spc="-95" dirty="0">
                <a:latin typeface="Arial"/>
                <a:cs typeface="Arial"/>
              </a:rPr>
              <a:t>δ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4171" y="5772152"/>
            <a:ext cx="92710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000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45044" y="3665222"/>
            <a:ext cx="1928621" cy="795526"/>
          </a:xfrm>
          <a:custGeom>
            <a:avLst/>
            <a:gdLst/>
            <a:ahLst/>
            <a:cxnLst/>
            <a:rect l="l" t="t" r="r" b="b"/>
            <a:pathLst>
              <a:path w="1928622" h="795527">
                <a:moveTo>
                  <a:pt x="0" y="0"/>
                </a:moveTo>
                <a:lnTo>
                  <a:pt x="0" y="795527"/>
                </a:lnTo>
                <a:lnTo>
                  <a:pt x="1928621" y="795527"/>
                </a:lnTo>
                <a:lnTo>
                  <a:pt x="1928621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1337" y="5917692"/>
            <a:ext cx="2000251" cy="795528"/>
          </a:xfrm>
          <a:custGeom>
            <a:avLst/>
            <a:gdLst/>
            <a:ahLst/>
            <a:cxnLst/>
            <a:rect l="l" t="t" r="r" b="b"/>
            <a:pathLst>
              <a:path w="2000250" h="795528">
                <a:moveTo>
                  <a:pt x="0" y="0"/>
                </a:moveTo>
                <a:lnTo>
                  <a:pt x="0" y="795528"/>
                </a:lnTo>
                <a:lnTo>
                  <a:pt x="2000250" y="795528"/>
                </a:lnTo>
                <a:lnTo>
                  <a:pt x="2000250" y="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333399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7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25397" algn="l" rtl="0"/>
              <a:t>15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67384" rtl="0">
              <a:lnSpc>
                <a:spcPts val="2855"/>
              </a:lnSpc>
            </a:pPr>
            <a:r>
              <a:rPr sz="2400" b="1" spc="-5" dirty="0">
                <a:latin typeface="Arial"/>
                <a:cs typeface="Arial"/>
              </a:rPr>
              <a:t>Externa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Flows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Boundary Layers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935" y="1720597"/>
            <a:ext cx="4380865" cy="27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lnSpc>
                <a:spcPts val="2140"/>
              </a:lnSpc>
            </a:pPr>
            <a:r>
              <a:rPr spc="-5" dirty="0">
                <a:latin typeface="Arial"/>
                <a:cs typeface="Arial"/>
              </a:rPr>
              <a:t>Dra</a:t>
            </a:r>
            <a:r>
              <a:rPr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 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Fla</a:t>
            </a:r>
            <a:r>
              <a:rPr spc="-5" dirty="0">
                <a:latin typeface="Arial"/>
                <a:cs typeface="Arial"/>
              </a:rPr>
              <a:t>t Plate</a:t>
            </a:r>
            <a:r>
              <a:rPr dirty="0">
                <a:latin typeface="Arial"/>
                <a:cs typeface="Arial"/>
              </a:rPr>
              <a:t>:</a:t>
            </a:r>
            <a:r>
              <a:rPr spc="-5" dirty="0">
                <a:latin typeface="Arial"/>
                <a:cs typeface="Arial"/>
              </a:rPr>
              <a:t> Integra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Relationships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0580" y="5646419"/>
            <a:ext cx="1981199" cy="580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9966" y="4006594"/>
            <a:ext cx="3704843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74085" y="2317242"/>
            <a:ext cx="25533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b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width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plate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71302" y="2007869"/>
            <a:ext cx="4791456" cy="1821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7606" y="4555998"/>
            <a:ext cx="3038855" cy="552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1331" y="5087874"/>
            <a:ext cx="2266951" cy="580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85489" y="4727447"/>
            <a:ext cx="1162050" cy="285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66445" y="4708397"/>
            <a:ext cx="1200151" cy="323850"/>
          </a:xfrm>
          <a:custGeom>
            <a:avLst/>
            <a:gdLst/>
            <a:ahLst/>
            <a:cxnLst/>
            <a:rect l="l" t="t" r="r" b="b"/>
            <a:pathLst>
              <a:path w="1200150" h="323850">
                <a:moveTo>
                  <a:pt x="0" y="323850"/>
                </a:moveTo>
                <a:lnTo>
                  <a:pt x="0" y="0"/>
                </a:lnTo>
                <a:lnTo>
                  <a:pt x="1200150" y="0"/>
                </a:lnTo>
                <a:lnTo>
                  <a:pt x="1200150" y="323850"/>
                </a:lnTo>
                <a:lnTo>
                  <a:pt x="0" y="323850"/>
                </a:lnTo>
                <a:close/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15208" y="5225795"/>
            <a:ext cx="1305305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96152" y="5206746"/>
            <a:ext cx="1343405" cy="647700"/>
          </a:xfrm>
          <a:custGeom>
            <a:avLst/>
            <a:gdLst/>
            <a:ahLst/>
            <a:cxnLst/>
            <a:rect l="l" t="t" r="r" b="b"/>
            <a:pathLst>
              <a:path w="1343405" h="647700">
                <a:moveTo>
                  <a:pt x="0" y="647700"/>
                </a:moveTo>
                <a:lnTo>
                  <a:pt x="0" y="0"/>
                </a:lnTo>
                <a:lnTo>
                  <a:pt x="1343405" y="0"/>
                </a:lnTo>
                <a:lnTo>
                  <a:pt x="1343405" y="647700"/>
                </a:lnTo>
                <a:lnTo>
                  <a:pt x="0" y="647700"/>
                </a:lnTo>
                <a:close/>
              </a:path>
            </a:pathLst>
          </a:custGeom>
          <a:ln w="38100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37339" y="5032247"/>
            <a:ext cx="990587" cy="142493"/>
          </a:xfrm>
          <a:custGeom>
            <a:avLst/>
            <a:gdLst/>
            <a:ahLst/>
            <a:cxnLst/>
            <a:rect l="l" t="t" r="r" b="b"/>
            <a:pathLst>
              <a:path w="990587" h="142493">
                <a:moveTo>
                  <a:pt x="742937" y="95250"/>
                </a:moveTo>
                <a:lnTo>
                  <a:pt x="742937" y="0"/>
                </a:lnTo>
                <a:lnTo>
                  <a:pt x="0" y="0"/>
                </a:lnTo>
                <a:lnTo>
                  <a:pt x="0" y="95250"/>
                </a:lnTo>
                <a:lnTo>
                  <a:pt x="742937" y="95250"/>
                </a:lnTo>
                <a:close/>
              </a:path>
              <a:path w="990587" h="142493">
                <a:moveTo>
                  <a:pt x="990587" y="47243"/>
                </a:moveTo>
                <a:lnTo>
                  <a:pt x="742937" y="-48006"/>
                </a:lnTo>
                <a:lnTo>
                  <a:pt x="742937" y="142493"/>
                </a:lnTo>
                <a:lnTo>
                  <a:pt x="990587" y="47243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37339" y="4984242"/>
            <a:ext cx="990587" cy="190500"/>
          </a:xfrm>
          <a:custGeom>
            <a:avLst/>
            <a:gdLst/>
            <a:ahLst/>
            <a:cxnLst/>
            <a:rect l="l" t="t" r="r" b="b"/>
            <a:pathLst>
              <a:path w="990587" h="190500">
                <a:moveTo>
                  <a:pt x="742937" y="0"/>
                </a:moveTo>
                <a:lnTo>
                  <a:pt x="742937" y="48006"/>
                </a:lnTo>
                <a:lnTo>
                  <a:pt x="0" y="48006"/>
                </a:lnTo>
                <a:lnTo>
                  <a:pt x="0" y="143256"/>
                </a:lnTo>
                <a:lnTo>
                  <a:pt x="742937" y="143256"/>
                </a:lnTo>
                <a:lnTo>
                  <a:pt x="742937" y="190500"/>
                </a:lnTo>
                <a:lnTo>
                  <a:pt x="990587" y="95250"/>
                </a:lnTo>
                <a:lnTo>
                  <a:pt x="74293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82700" y="3974591"/>
            <a:ext cx="0" cy="2324100"/>
          </a:xfrm>
          <a:custGeom>
            <a:avLst/>
            <a:gdLst/>
            <a:ahLst/>
            <a:cxnLst/>
            <a:rect l="l" t="t" r="r" b="b"/>
            <a:pathLst>
              <a:path h="2324100">
                <a:moveTo>
                  <a:pt x="0" y="0"/>
                </a:moveTo>
                <a:lnTo>
                  <a:pt x="0" y="232410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89051" y="3981069"/>
            <a:ext cx="4165600" cy="0"/>
          </a:xfrm>
          <a:custGeom>
            <a:avLst/>
            <a:gdLst/>
            <a:ahLst/>
            <a:cxnLst/>
            <a:rect l="l" t="t" r="r" b="b"/>
            <a:pathLst>
              <a:path w="4165600">
                <a:moveTo>
                  <a:pt x="4165600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61000" y="3974591"/>
            <a:ext cx="0" cy="2324100"/>
          </a:xfrm>
          <a:custGeom>
            <a:avLst/>
            <a:gdLst/>
            <a:ahLst/>
            <a:cxnLst/>
            <a:rect l="l" t="t" r="r" b="b"/>
            <a:pathLst>
              <a:path h="2324100">
                <a:moveTo>
                  <a:pt x="0" y="0"/>
                </a:moveTo>
                <a:lnTo>
                  <a:pt x="0" y="232410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89190" y="6292596"/>
            <a:ext cx="4165853" cy="0"/>
          </a:xfrm>
          <a:custGeom>
            <a:avLst/>
            <a:gdLst/>
            <a:ahLst/>
            <a:cxnLst/>
            <a:rect l="l" t="t" r="r" b="b"/>
            <a:pathLst>
              <a:path w="4165854">
                <a:moveTo>
                  <a:pt x="4165854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08100" y="4000500"/>
            <a:ext cx="0" cy="2273046"/>
          </a:xfrm>
          <a:custGeom>
            <a:avLst/>
            <a:gdLst/>
            <a:ahLst/>
            <a:cxnLst/>
            <a:rect l="l" t="t" r="r" b="b"/>
            <a:pathLst>
              <a:path h="2273046">
                <a:moveTo>
                  <a:pt x="0" y="0"/>
                </a:moveTo>
                <a:lnTo>
                  <a:pt x="0" y="2273046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14450" y="4006596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4114800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35600" y="4000500"/>
            <a:ext cx="0" cy="2273046"/>
          </a:xfrm>
          <a:custGeom>
            <a:avLst/>
            <a:gdLst/>
            <a:ahLst/>
            <a:cxnLst/>
            <a:rect l="l" t="t" r="r" b="b"/>
            <a:pathLst>
              <a:path h="2273046">
                <a:moveTo>
                  <a:pt x="0" y="0"/>
                </a:moveTo>
                <a:lnTo>
                  <a:pt x="0" y="2273046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14335" y="6267069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4114800" y="0"/>
                </a:moveTo>
                <a:lnTo>
                  <a:pt x="0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90962" y="6307072"/>
            <a:ext cx="5721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Note:</a:t>
            </a:r>
            <a:endParaRPr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95742" y="6368796"/>
            <a:ext cx="1214628" cy="647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7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25397" algn="l" rtl="0"/>
              <a:t>16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2436" rtl="0">
              <a:lnSpc>
                <a:spcPts val="2855"/>
              </a:lnSpc>
            </a:pPr>
            <a:r>
              <a:rPr sz="2400" b="1" spc="-5" dirty="0">
                <a:latin typeface="Arial"/>
                <a:cs typeface="Arial"/>
              </a:rPr>
              <a:t>Externa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Flows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Lamina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r B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oundar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Layers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1590" y="2674620"/>
            <a:ext cx="2474976" cy="720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80568" y="3254502"/>
            <a:ext cx="1761743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4760" y="4054602"/>
            <a:ext cx="2259329" cy="6743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6182" y="4711446"/>
            <a:ext cx="1152144" cy="676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17809" y="1663446"/>
            <a:ext cx="8475345" cy="4144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891" algn="l" rtl="0"/>
            <a:r>
              <a:rPr spc="-5" dirty="0">
                <a:latin typeface="Arial"/>
                <a:cs typeface="Arial"/>
              </a:rPr>
              <a:t>Flo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ove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Fla</a:t>
            </a:r>
            <a:r>
              <a:rPr spc="-5" dirty="0">
                <a:latin typeface="Arial"/>
                <a:cs typeface="Arial"/>
              </a:rPr>
              <a:t>t Plat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ca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b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Solve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Exactly</a:t>
            </a:r>
            <a:r>
              <a:rPr spc="-5" dirty="0">
                <a:latin typeface="Arial"/>
                <a:cs typeface="Arial"/>
              </a:rPr>
              <a:t>: </a:t>
            </a:r>
            <a:r>
              <a:rPr b="1" spc="-5" dirty="0">
                <a:latin typeface="Arial"/>
                <a:cs typeface="Arial"/>
              </a:rPr>
              <a:t>Blasiu</a:t>
            </a:r>
            <a:r>
              <a:rPr b="1" dirty="0">
                <a:latin typeface="Arial"/>
                <a:cs typeface="Arial"/>
              </a:rPr>
              <a:t>s </a:t>
            </a:r>
            <a:r>
              <a:rPr dirty="0">
                <a:latin typeface="Arial"/>
                <a:cs typeface="Arial"/>
              </a:rPr>
              <a:t>Solution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1908</a:t>
            </a:r>
            <a:endParaRPr>
              <a:latin typeface="Arial"/>
              <a:cs typeface="Arial"/>
            </a:endParaRPr>
          </a:p>
          <a:p>
            <a:pPr marL="48891" algn="l" rtl="0"/>
            <a:r>
              <a:rPr b="1" spc="-5" dirty="0">
                <a:latin typeface="Arial"/>
                <a:cs typeface="Arial"/>
              </a:rPr>
              <a:t>H</a:t>
            </a:r>
            <a:r>
              <a:rPr b="1" dirty="0">
                <a:latin typeface="Arial"/>
                <a:cs typeface="Arial"/>
              </a:rPr>
              <a:t>.</a:t>
            </a:r>
            <a:r>
              <a:rPr b="1" spc="-5" dirty="0">
                <a:latin typeface="Arial"/>
                <a:cs typeface="Arial"/>
              </a:rPr>
              <a:t> Blasiu</a:t>
            </a:r>
            <a:r>
              <a:rPr b="1" dirty="0">
                <a:latin typeface="Arial"/>
                <a:cs typeface="Arial"/>
              </a:rPr>
              <a:t>s </a:t>
            </a:r>
            <a:r>
              <a:rPr dirty="0">
                <a:latin typeface="Arial"/>
                <a:cs typeface="Arial"/>
              </a:rPr>
              <a:t>(1883–1970),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one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Prandtl’s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students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199"/>
              </a:lnSpc>
              <a:spcBef>
                <a:spcPts val="90"/>
              </a:spcBef>
            </a:pPr>
            <a:endParaRPr sz="1300"/>
          </a:p>
          <a:p>
            <a:pPr marL="12699" algn="l" rtl="0"/>
            <a:r>
              <a:rPr spc="-5" dirty="0">
                <a:latin typeface="Arial"/>
                <a:cs typeface="Arial"/>
              </a:rPr>
              <a:t>Assume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Steady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2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Laminar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hig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Flo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wit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negligibl</a:t>
            </a:r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gravitationa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effects.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13"/>
              </a:spcBef>
            </a:pPr>
            <a:endParaRPr sz="8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48891" algn="l" rtl="0"/>
            <a:r>
              <a:rPr spc="-5" dirty="0">
                <a:latin typeface="Arial"/>
                <a:cs typeface="Arial"/>
              </a:rPr>
              <a:t>Fro</a:t>
            </a:r>
            <a:r>
              <a:rPr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 Boundar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Laye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Analysis: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400"/>
              </a:lnSpc>
              <a:spcBef>
                <a:spcPts val="52"/>
              </a:spcBef>
            </a:pPr>
            <a:endParaRPr sz="1400"/>
          </a:p>
          <a:p>
            <a:pPr marL="48891" algn="l" rtl="0"/>
            <a:r>
              <a:rPr dirty="0">
                <a:latin typeface="Arial"/>
                <a:cs typeface="Arial"/>
              </a:rPr>
              <a:t>conservation</a:t>
            </a:r>
            <a:r>
              <a:rPr spc="-10" dirty="0">
                <a:latin typeface="Arial"/>
                <a:cs typeface="Arial"/>
              </a:rPr>
              <a:t> 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mass: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26"/>
              </a:spcBef>
            </a:pPr>
            <a:endParaRPr sz="8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101592" algn="l" rtl="0"/>
            <a:r>
              <a:rPr spc="-5" dirty="0">
                <a:latin typeface="Arial"/>
                <a:cs typeface="Arial"/>
              </a:rPr>
              <a:t>momentu</a:t>
            </a:r>
            <a:r>
              <a:rPr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 conservation: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800"/>
              </a:lnSpc>
              <a:spcBef>
                <a:spcPts val="17"/>
              </a:spcBef>
            </a:pPr>
            <a:endParaRPr sz="8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3991923" marR="12699" algn="l" rtl="0"/>
            <a:r>
              <a:rPr dirty="0">
                <a:latin typeface="Arial"/>
                <a:cs typeface="Arial"/>
              </a:rPr>
              <a:t>pressure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uniform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across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boundary </a:t>
            </a:r>
            <a:r>
              <a:rPr spc="-5" dirty="0">
                <a:latin typeface="Arial"/>
                <a:cs typeface="Arial"/>
              </a:rPr>
              <a:t>laye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an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determine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b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externa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flow.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2"/>
              </a:spcBef>
            </a:pPr>
            <a:endParaRPr sz="9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196834" algn="l" rtl="0"/>
            <a:r>
              <a:rPr spc="-5" dirty="0">
                <a:latin typeface="Arial"/>
                <a:cs typeface="Arial"/>
              </a:rPr>
              <a:t>boundar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conditions: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7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25397" algn="l" rtl="0"/>
              <a:t>17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6889" y="6006854"/>
            <a:ext cx="71755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l" rtl="0"/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 </a:t>
            </a:r>
            <a:r>
              <a:rPr spc="-15" dirty="0">
                <a:latin typeface="Arial"/>
                <a:cs typeface="Arial"/>
              </a:rPr>
              <a:t>y=0: a</a:t>
            </a:r>
            <a:r>
              <a:rPr spc="-5" dirty="0">
                <a:latin typeface="Arial"/>
                <a:cs typeface="Arial"/>
              </a:rPr>
              <a:t>t </a:t>
            </a:r>
            <a:r>
              <a:rPr spc="-15" dirty="0">
                <a:latin typeface="Arial"/>
                <a:cs typeface="Arial"/>
              </a:rPr>
              <a:t>y=</a:t>
            </a:r>
            <a:r>
              <a:rPr spc="-10" dirty="0">
                <a:latin typeface="Arial"/>
                <a:cs typeface="Arial"/>
              </a:rPr>
              <a:t>δ</a:t>
            </a:r>
            <a:r>
              <a:rPr spc="-5" dirty="0">
                <a:latin typeface="Arial"/>
                <a:cs typeface="Arial"/>
              </a:rPr>
              <a:t>: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91190" y="6006854"/>
            <a:ext cx="51435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indent="-635" algn="l" rtl="0"/>
            <a:r>
              <a:rPr spc="-5" dirty="0">
                <a:latin typeface="Arial"/>
                <a:cs typeface="Arial"/>
              </a:rPr>
              <a:t>u=0, </a:t>
            </a:r>
            <a:r>
              <a:rPr dirty="0">
                <a:latin typeface="Arial"/>
                <a:cs typeface="Arial"/>
              </a:rPr>
              <a:t>u</a:t>
            </a:r>
            <a:r>
              <a:rPr spc="-15" dirty="0">
                <a:latin typeface="Arial"/>
                <a:cs typeface="Arial"/>
              </a:rPr>
              <a:t>=U,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5209" y="6006854"/>
            <a:ext cx="844551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15" dirty="0">
                <a:latin typeface="Arial"/>
                <a:cs typeface="Arial"/>
              </a:rPr>
              <a:t>v=0,</a:t>
            </a:r>
            <a:endParaRPr>
              <a:latin typeface="Arial"/>
              <a:cs typeface="Arial"/>
            </a:endParaRPr>
          </a:p>
          <a:p>
            <a:pPr marL="12699" algn="l" rtl="0"/>
            <a:r>
              <a:rPr spc="-5" dirty="0">
                <a:latin typeface="Arial"/>
                <a:cs typeface="Arial"/>
              </a:rPr>
              <a:t>du/dy=o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9510" y="6006854"/>
            <a:ext cx="1645286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5" dirty="0">
                <a:latin typeface="Arial"/>
                <a:cs typeface="Arial"/>
              </a:rPr>
              <a:t>du/dy=constant,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48905" y="6006854"/>
            <a:ext cx="101282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d</a:t>
            </a:r>
            <a:r>
              <a:rPr spc="-7" baseline="23148" dirty="0">
                <a:latin typeface="Arial"/>
                <a:cs typeface="Arial"/>
              </a:rPr>
              <a:t>2</a:t>
            </a:r>
            <a:r>
              <a:rPr dirty="0">
                <a:latin typeface="Arial"/>
                <a:cs typeface="Arial"/>
              </a:rPr>
              <a:t>u/d</a:t>
            </a:r>
            <a:r>
              <a:rPr spc="-10" dirty="0">
                <a:latin typeface="Arial"/>
                <a:cs typeface="Arial"/>
              </a:rPr>
              <a:t>y</a:t>
            </a:r>
            <a:r>
              <a:rPr spc="-15" baseline="23148" dirty="0">
                <a:latin typeface="Arial"/>
                <a:cs typeface="Arial"/>
              </a:rPr>
              <a:t>2</a:t>
            </a:r>
            <a:r>
              <a:rPr spc="-5" dirty="0">
                <a:latin typeface="Arial"/>
                <a:cs typeface="Arial"/>
              </a:rPr>
              <a:t>=0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0134" y="6633719"/>
            <a:ext cx="222251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400" spc="-15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2436" rtl="0">
              <a:lnSpc>
                <a:spcPts val="2855"/>
              </a:lnSpc>
            </a:pPr>
            <a:r>
              <a:rPr sz="2400" b="1" spc="-5" dirty="0">
                <a:latin typeface="Arial"/>
                <a:cs typeface="Arial"/>
              </a:rPr>
              <a:t>Externa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Flows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Lamina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r B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oundar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Layers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4734" y="2211323"/>
            <a:ext cx="981455" cy="590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62458" y="2854453"/>
            <a:ext cx="1095755" cy="656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4452" y="3700272"/>
            <a:ext cx="1095755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59587" y="4309871"/>
            <a:ext cx="1885949" cy="64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3512" y="4963668"/>
            <a:ext cx="943355" cy="524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8931" y="4895087"/>
            <a:ext cx="933451" cy="600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2311" y="5174741"/>
            <a:ext cx="355854" cy="114300"/>
          </a:xfrm>
          <a:custGeom>
            <a:avLst/>
            <a:gdLst/>
            <a:ahLst/>
            <a:cxnLst/>
            <a:rect l="l" t="t" r="r" b="b"/>
            <a:pathLst>
              <a:path w="355854" h="114300">
                <a:moveTo>
                  <a:pt x="266700" y="76200"/>
                </a:moveTo>
                <a:lnTo>
                  <a:pt x="266700" y="0"/>
                </a:lnTo>
                <a:lnTo>
                  <a:pt x="0" y="0"/>
                </a:lnTo>
                <a:lnTo>
                  <a:pt x="0" y="76200"/>
                </a:lnTo>
                <a:lnTo>
                  <a:pt x="266700" y="76200"/>
                </a:lnTo>
                <a:close/>
              </a:path>
              <a:path w="355854" h="114300">
                <a:moveTo>
                  <a:pt x="355854" y="38100"/>
                </a:moveTo>
                <a:lnTo>
                  <a:pt x="266700" y="-38100"/>
                </a:lnTo>
                <a:lnTo>
                  <a:pt x="266700" y="114300"/>
                </a:lnTo>
                <a:lnTo>
                  <a:pt x="355854" y="3810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2311" y="5136641"/>
            <a:ext cx="355854" cy="152401"/>
          </a:xfrm>
          <a:custGeom>
            <a:avLst/>
            <a:gdLst/>
            <a:ahLst/>
            <a:cxnLst/>
            <a:rect l="l" t="t" r="r" b="b"/>
            <a:pathLst>
              <a:path w="355854" h="152400">
                <a:moveTo>
                  <a:pt x="266700" y="0"/>
                </a:moveTo>
                <a:lnTo>
                  <a:pt x="2667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266700" y="114300"/>
                </a:lnTo>
                <a:lnTo>
                  <a:pt x="266700" y="152400"/>
                </a:lnTo>
                <a:lnTo>
                  <a:pt x="355854" y="76200"/>
                </a:lnTo>
                <a:lnTo>
                  <a:pt x="2667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2092" y="1726691"/>
            <a:ext cx="6254115" cy="4243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9845" algn="l" rtl="0"/>
            <a:r>
              <a:rPr spc="-15" dirty="0">
                <a:latin typeface="Arial"/>
                <a:cs typeface="Arial"/>
              </a:rPr>
              <a:t>Afte</a:t>
            </a:r>
            <a:r>
              <a:rPr spc="-10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solving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governin</a:t>
            </a:r>
            <a:r>
              <a:rPr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 equation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wit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similarit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variable:</a:t>
            </a:r>
            <a:endParaRPr>
              <a:latin typeface="Arial"/>
              <a:cs typeface="Arial"/>
            </a:endParaRPr>
          </a:p>
          <a:p>
            <a:pPr marL="13969" marR="3699847" indent="-1905" algn="l" rtl="0">
              <a:lnSpc>
                <a:spcPct val="231400"/>
              </a:lnSpc>
              <a:spcBef>
                <a:spcPts val="340"/>
              </a:spcBef>
            </a:pPr>
            <a:r>
              <a:rPr spc="-5" dirty="0">
                <a:latin typeface="Arial"/>
                <a:cs typeface="Arial"/>
              </a:rPr>
              <a:t>Boundar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Laye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Height: Displacemen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Thickness: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35"/>
              </a:spcBef>
            </a:pPr>
            <a:endParaRPr sz="900"/>
          </a:p>
          <a:p>
            <a:pPr marL="58415" marR="3927794" indent="-32382" algn="l" rtl="0">
              <a:lnSpc>
                <a:spcPct val="248900"/>
              </a:lnSpc>
            </a:pPr>
            <a:r>
              <a:rPr dirty="0">
                <a:latin typeface="Arial"/>
                <a:cs typeface="Arial"/>
              </a:rPr>
              <a:t>Momentum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Thickness: Wall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Shear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Stress:</a:t>
            </a:r>
            <a:endParaRPr>
              <a:latin typeface="Arial"/>
              <a:cs typeface="Arial"/>
            </a:endParaRPr>
          </a:p>
          <a:p>
            <a:pPr marL="46987" marR="4030654" indent="-34287" algn="l" rtl="0">
              <a:lnSpc>
                <a:spcPts val="4790"/>
              </a:lnSpc>
              <a:spcBef>
                <a:spcPts val="155"/>
              </a:spcBef>
            </a:pPr>
            <a:r>
              <a:rPr dirty="0">
                <a:latin typeface="Arial"/>
                <a:cs typeface="Arial"/>
              </a:rPr>
              <a:t>Coefficient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Friction: </a:t>
            </a:r>
            <a:r>
              <a:rPr spc="-5" dirty="0">
                <a:latin typeface="Arial"/>
                <a:cs typeface="Arial"/>
              </a:rPr>
              <a:t>Coefficien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Drag: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97509" y="5551169"/>
            <a:ext cx="1133856" cy="5623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67997" y="6572250"/>
            <a:ext cx="163069" cy="0"/>
          </a:xfrm>
          <a:custGeom>
            <a:avLst/>
            <a:gdLst/>
            <a:ahLst/>
            <a:cxnLst/>
            <a:rect l="l" t="t" r="r" b="b"/>
            <a:pathLst>
              <a:path w="163068">
                <a:moveTo>
                  <a:pt x="0" y="0"/>
                </a:moveTo>
                <a:lnTo>
                  <a:pt x="163068" y="0"/>
                </a:lnTo>
              </a:path>
            </a:pathLst>
          </a:custGeom>
          <a:ln w="94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73174" y="6286498"/>
            <a:ext cx="1257300" cy="506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tabLst>
                <a:tab pos="400018" algn="l"/>
              </a:tabLst>
            </a:pPr>
            <a:r>
              <a:rPr spc="-75" dirty="0">
                <a:latin typeface="Arial"/>
                <a:cs typeface="Arial"/>
              </a:rPr>
              <a:t>=	</a:t>
            </a:r>
            <a:r>
              <a:rPr sz="4000" spc="-330" baseline="-13374" dirty="0">
                <a:latin typeface="Arial"/>
                <a:cs typeface="Arial"/>
              </a:rPr>
              <a:t>∫</a:t>
            </a:r>
            <a:r>
              <a:rPr sz="1600" baseline="-52910" dirty="0">
                <a:latin typeface="Times New Roman"/>
                <a:cs typeface="Times New Roman"/>
              </a:rPr>
              <a:t>0 </a:t>
            </a:r>
            <a:r>
              <a:rPr sz="1600" spc="112" baseline="-5291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C</a:t>
            </a:r>
            <a:r>
              <a:rPr i="1" spc="-225" dirty="0">
                <a:latin typeface="Times New Roman"/>
                <a:cs typeface="Times New Roman"/>
              </a:rPr>
              <a:t> </a:t>
            </a:r>
            <a:r>
              <a:rPr sz="1600" i="1" baseline="-23809" dirty="0">
                <a:latin typeface="Times New Roman"/>
                <a:cs typeface="Times New Roman"/>
              </a:rPr>
              <a:t>f</a:t>
            </a:r>
            <a:r>
              <a:rPr sz="1600" i="1" spc="37" baseline="-23809" dirty="0">
                <a:latin typeface="Times New Roman"/>
                <a:cs typeface="Times New Roman"/>
              </a:rPr>
              <a:t> </a:t>
            </a:r>
            <a:r>
              <a:rPr sz="1600" baseline="-23809" dirty="0">
                <a:latin typeface="Times New Roman"/>
                <a:cs typeface="Times New Roman"/>
              </a:rPr>
              <a:t>,</a:t>
            </a:r>
            <a:r>
              <a:rPr sz="1600" spc="-254" baseline="-23809" dirty="0">
                <a:latin typeface="Times New Roman"/>
                <a:cs typeface="Times New Roman"/>
              </a:rPr>
              <a:t> </a:t>
            </a:r>
            <a:r>
              <a:rPr sz="1600" i="1" baseline="-23809" dirty="0">
                <a:latin typeface="Times New Roman"/>
                <a:cs typeface="Times New Roman"/>
              </a:rPr>
              <a:t>x </a:t>
            </a:r>
            <a:r>
              <a:rPr sz="1600" i="1" spc="-120" baseline="-23809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dx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67711" y="6323075"/>
            <a:ext cx="100330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000" i="1" dirty="0"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99201" y="6457946"/>
            <a:ext cx="392430" cy="267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lnSpc>
                <a:spcPts val="2104"/>
              </a:lnSpc>
            </a:pPr>
            <a:r>
              <a:rPr sz="2700" i="1" spc="97" baseline="13888" dirty="0">
                <a:latin typeface="Times New Roman"/>
                <a:cs typeface="Times New Roman"/>
              </a:rPr>
              <a:t>C</a:t>
            </a:r>
            <a:r>
              <a:rPr sz="1000" i="1" spc="65" dirty="0">
                <a:latin typeface="Times New Roman"/>
                <a:cs typeface="Times New Roman"/>
              </a:rPr>
              <a:t>D</a:t>
            </a:r>
            <a:r>
              <a:rPr sz="1000" dirty="0">
                <a:latin typeface="Times New Roman"/>
                <a:cs typeface="Times New Roman"/>
              </a:rPr>
              <a:t>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f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78144" y="6579107"/>
            <a:ext cx="1530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i="1" dirty="0">
                <a:latin typeface="Times New Roman"/>
                <a:cs typeface="Times New Roman"/>
              </a:rPr>
              <a:t>L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79675" y="6256782"/>
            <a:ext cx="13969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Times New Roman"/>
                <a:cs typeface="Times New Roman"/>
              </a:rPr>
              <a:t>1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48639" y="6435091"/>
            <a:ext cx="5346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note: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58407" y="6633719"/>
            <a:ext cx="12382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400" spc="-15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3564" y="6633718"/>
            <a:ext cx="7286625" cy="573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8415" algn="l" rtl="0"/>
            <a:r>
              <a:rPr sz="1400" spc="-1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2436" rtl="0">
              <a:lnSpc>
                <a:spcPts val="2855"/>
              </a:lnSpc>
            </a:pPr>
            <a:r>
              <a:rPr sz="2400" b="1" spc="-5" dirty="0">
                <a:latin typeface="Arial"/>
                <a:cs typeface="Arial"/>
              </a:rPr>
              <a:t>Externa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Flows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Lamina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r B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oundar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Layers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3564" y="4428744"/>
            <a:ext cx="7286243" cy="2778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2560" y="1546097"/>
            <a:ext cx="2996946" cy="2957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24589" y="1745468"/>
            <a:ext cx="3809365" cy="821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l" rtl="0">
              <a:lnSpc>
                <a:spcPct val="100099"/>
              </a:lnSpc>
            </a:pPr>
            <a:r>
              <a:rPr spc="-10"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f w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us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variou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velocit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profile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that</a:t>
            </a:r>
            <a:r>
              <a:rPr spc="-10" dirty="0">
                <a:latin typeface="Arial"/>
                <a:cs typeface="Arial"/>
              </a:rPr>
              <a:t> matc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boundar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laye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conditions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velocity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profile: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1082433"/>
            <a:ext cx="9624060" cy="1261533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Learning Objectives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2286200"/>
            <a:ext cx="9624060" cy="4995322"/>
          </a:xfrm>
        </p:spPr>
        <p:txBody>
          <a:bodyPr>
            <a:normAutofit fontScale="85000" lnSpcReduction="10000"/>
          </a:bodyPr>
          <a:lstStyle/>
          <a:p>
            <a:pPr algn="just" rtl="0"/>
            <a:r>
              <a:rPr lang="en-US" dirty="0">
                <a:solidFill>
                  <a:srgbClr val="00B0F0"/>
                </a:solidFill>
              </a:rPr>
              <a:t>After completing this </a:t>
            </a:r>
            <a:r>
              <a:rPr lang="en-US" dirty="0" smtClean="0">
                <a:solidFill>
                  <a:srgbClr val="00B0F0"/>
                </a:solidFill>
              </a:rPr>
              <a:t>Lecture, </a:t>
            </a:r>
            <a:r>
              <a:rPr lang="en-US" dirty="0">
                <a:solidFill>
                  <a:srgbClr val="00B0F0"/>
                </a:solidFill>
              </a:rPr>
              <a:t>you should be able to</a:t>
            </a:r>
            <a:r>
              <a:rPr lang="en-US" dirty="0" smtClean="0">
                <a:solidFill>
                  <a:srgbClr val="00B0F0"/>
                </a:solidFill>
              </a:rPr>
              <a:t>:</a:t>
            </a:r>
          </a:p>
          <a:p>
            <a:pPr marL="586928" indent="-586928" algn="just" rtl="0">
              <a:buFont typeface="+mj-lt"/>
              <a:buAutoNum type="arabicPeriod"/>
            </a:pPr>
            <a:r>
              <a:rPr lang="en-US" dirty="0"/>
              <a:t>identify and discuss the features of external flow.</a:t>
            </a:r>
          </a:p>
          <a:p>
            <a:pPr marL="586928" indent="-586928" algn="just" rtl="0">
              <a:buFont typeface="+mj-lt"/>
              <a:buAutoNum type="arabicPeriod"/>
            </a:pPr>
            <a:r>
              <a:rPr lang="en-US" dirty="0" smtClean="0"/>
              <a:t>explain </a:t>
            </a:r>
            <a:r>
              <a:rPr lang="en-US" dirty="0"/>
              <a:t>the fundamental characteristics of a boundary layer, including </a:t>
            </a:r>
            <a:r>
              <a:rPr lang="en-US" dirty="0" smtClean="0"/>
              <a:t>laminar, transitional</a:t>
            </a:r>
            <a:r>
              <a:rPr lang="en-US" dirty="0"/>
              <a:t>, and turbulent regimes.</a:t>
            </a:r>
          </a:p>
          <a:p>
            <a:pPr marL="586928" indent="-586928" algn="just" rtl="0">
              <a:buFont typeface="+mj-lt"/>
              <a:buAutoNum type="arabicPeriod"/>
            </a:pPr>
            <a:r>
              <a:rPr lang="en-US" dirty="0" smtClean="0"/>
              <a:t>calculate </a:t>
            </a:r>
            <a:r>
              <a:rPr lang="en-US" dirty="0"/>
              <a:t>boundary layer </a:t>
            </a:r>
            <a:r>
              <a:rPr lang="en-US" dirty="0" smtClean="0"/>
              <a:t>parameters </a:t>
            </a:r>
            <a:r>
              <a:rPr lang="en-US" dirty="0"/>
              <a:t>for flow past a flat plate.</a:t>
            </a:r>
          </a:p>
          <a:p>
            <a:pPr marL="586928" indent="-586928" algn="just" rtl="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dirty="0"/>
              <a:t>a description of boundary layer separation.</a:t>
            </a:r>
          </a:p>
          <a:p>
            <a:pPr marL="586928" indent="-586928" algn="just" rtl="0">
              <a:buFont typeface="+mj-lt"/>
              <a:buAutoNum type="arabicPeriod"/>
            </a:pPr>
            <a:r>
              <a:rPr lang="en-US" dirty="0" smtClean="0"/>
              <a:t>calculate </a:t>
            </a:r>
            <a:r>
              <a:rPr lang="en-US" dirty="0"/>
              <a:t>the lift and drag forces for various objects.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6E47-962B-4173-85BA-062458E390C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0134" y="6633719"/>
            <a:ext cx="222251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400" spc="-15" dirty="0"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3679" rtl="0"/>
            <a:r>
              <a:rPr b="1" spc="-21" dirty="0">
                <a:latin typeface="Arial"/>
                <a:cs typeface="Arial"/>
              </a:rPr>
              <a:t>Externa</a:t>
            </a:r>
            <a:r>
              <a:rPr b="1" spc="-10" dirty="0">
                <a:latin typeface="Arial"/>
                <a:cs typeface="Arial"/>
              </a:rPr>
              <a:t>l </a:t>
            </a:r>
            <a:r>
              <a:rPr b="1" spc="-21" dirty="0">
                <a:latin typeface="Arial"/>
                <a:cs typeface="Arial"/>
              </a:rPr>
              <a:t>Flows</a:t>
            </a:r>
            <a:r>
              <a:rPr b="1" spc="-10" dirty="0">
                <a:latin typeface="Arial"/>
                <a:cs typeface="Arial"/>
              </a:rPr>
              <a:t>: </a:t>
            </a:r>
            <a:r>
              <a:rPr b="1" spc="-10" dirty="0">
                <a:solidFill>
                  <a:srgbClr val="FF00FF"/>
                </a:solidFill>
                <a:latin typeface="Arial"/>
                <a:cs typeface="Arial"/>
              </a:rPr>
              <a:t>Transitional 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and Turbulent Boundary Layers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60811" y="2368296"/>
            <a:ext cx="3568445" cy="2222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9967" y="1751837"/>
            <a:ext cx="3704843" cy="4945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47935" y="1808988"/>
            <a:ext cx="36709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Turbulent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Spots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Transitional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5084" y="4920990"/>
            <a:ext cx="313753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l" rtl="0"/>
            <a:r>
              <a:rPr dirty="0">
                <a:latin typeface="Arial"/>
                <a:cs typeface="Arial"/>
              </a:rPr>
              <a:t>No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real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theories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for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transitional </a:t>
            </a:r>
            <a:r>
              <a:rPr spc="-5" dirty="0">
                <a:latin typeface="Arial"/>
                <a:cs typeface="Arial"/>
              </a:rPr>
              <a:t>boundar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layers.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7934" y="5694640"/>
            <a:ext cx="3632200" cy="1109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l" rtl="0">
              <a:lnSpc>
                <a:spcPct val="100200"/>
              </a:lnSpc>
            </a:pPr>
            <a:r>
              <a:rPr spc="-5" dirty="0">
                <a:latin typeface="Arial"/>
                <a:cs typeface="Arial"/>
              </a:rPr>
              <a:t>Turbulen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boundar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layer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ar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very </a:t>
            </a:r>
            <a:r>
              <a:rPr dirty="0">
                <a:latin typeface="Arial"/>
                <a:cs typeface="Arial"/>
              </a:rPr>
              <a:t>similar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those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pipe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flow,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we </a:t>
            </a:r>
            <a:r>
              <a:rPr spc="-5" dirty="0">
                <a:latin typeface="Arial"/>
                <a:cs typeface="Arial"/>
              </a:rPr>
              <a:t>ca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us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som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thos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equations </a:t>
            </a:r>
            <a:r>
              <a:rPr dirty="0">
                <a:latin typeface="Arial"/>
                <a:cs typeface="Arial"/>
              </a:rPr>
              <a:t>and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theories.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0847" rtl="0">
              <a:lnSpc>
                <a:spcPts val="2855"/>
              </a:lnSpc>
            </a:pPr>
            <a:r>
              <a:rPr sz="2400" b="1" spc="-5" dirty="0">
                <a:latin typeface="Arial"/>
                <a:cs typeface="Arial"/>
              </a:rPr>
              <a:t>Full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 Develope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 Turbulen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 Flow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Overview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680" y="3102101"/>
            <a:ext cx="5388102" cy="3073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1857" y="1692342"/>
            <a:ext cx="7658100" cy="1094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l" rtl="0">
              <a:lnSpc>
                <a:spcPct val="100299"/>
              </a:lnSpc>
            </a:pPr>
            <a:r>
              <a:rPr spc="-5" dirty="0">
                <a:latin typeface="Arial"/>
                <a:cs typeface="Arial"/>
              </a:rPr>
              <a:t>Turbulen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flo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leas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understoo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al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flo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phenomena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ye</a:t>
            </a:r>
            <a:r>
              <a:rPr spc="-5" dirty="0">
                <a:latin typeface="Arial"/>
                <a:cs typeface="Arial"/>
              </a:rPr>
              <a:t>t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more likel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occu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tha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lamina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flow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s</a:t>
            </a:r>
            <a:r>
              <a:rPr dirty="0">
                <a:latin typeface="Arial"/>
                <a:cs typeface="Arial"/>
              </a:rPr>
              <a:t>o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address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ways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describing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flow.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  <a:spcBef>
                <a:spcPts val="39"/>
              </a:spcBef>
            </a:pPr>
            <a:endParaRPr sz="1000"/>
          </a:p>
          <a:p>
            <a:pPr marL="1055285" algn="l" rtl="0"/>
            <a:r>
              <a:rPr spc="-5" dirty="0">
                <a:latin typeface="Arial"/>
                <a:cs typeface="Arial"/>
              </a:rPr>
              <a:t>Transitio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fro</a:t>
            </a:r>
            <a:r>
              <a:rPr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 Lamina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Turbulen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Flo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Pipe: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7" algn="l" rtl="0"/>
            <a:r>
              <a:rPr sz="1400" spc="-10" dirty="0">
                <a:latin typeface="Arial"/>
                <a:cs typeface="Arial"/>
              </a:rPr>
              <a:t>1</a:t>
            </a:r>
            <a:r>
              <a:rPr sz="1400" spc="-15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0847" rtl="0">
              <a:lnSpc>
                <a:spcPts val="2855"/>
              </a:lnSpc>
            </a:pPr>
            <a:r>
              <a:rPr sz="2400" b="1" spc="-5" dirty="0">
                <a:latin typeface="Arial"/>
                <a:cs typeface="Arial"/>
              </a:rPr>
              <a:t>Full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 Develope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 Turbulen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 Flow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Overview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7313" y="2084070"/>
            <a:ext cx="4497322" cy="2644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71783" y="1704595"/>
            <a:ext cx="6287134" cy="27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lnSpc>
                <a:spcPts val="2140"/>
              </a:lnSpc>
            </a:pPr>
            <a:r>
              <a:rPr dirty="0">
                <a:latin typeface="Arial"/>
                <a:cs typeface="Arial"/>
              </a:rPr>
              <a:t>One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fluctuation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randomness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macroscopic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scale.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7383" y="5064193"/>
            <a:ext cx="7287895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l" rtl="0">
              <a:lnSpc>
                <a:spcPct val="100299"/>
              </a:lnSpc>
            </a:pPr>
            <a:r>
              <a:rPr spc="-5" dirty="0">
                <a:latin typeface="Arial"/>
                <a:cs typeface="Arial"/>
              </a:rPr>
              <a:t>On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fe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way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w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ca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describ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turbulen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flo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b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describin</a:t>
            </a:r>
            <a:r>
              <a:rPr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in term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time-average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mean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an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fluctuatin</a:t>
            </a:r>
            <a:r>
              <a:rPr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parts.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67141" y="2847594"/>
            <a:ext cx="4402074" cy="0"/>
          </a:xfrm>
          <a:custGeom>
            <a:avLst/>
            <a:gdLst/>
            <a:ahLst/>
            <a:cxnLst/>
            <a:rect l="l" t="t" r="r" b="b"/>
            <a:pathLst>
              <a:path w="4402074">
                <a:moveTo>
                  <a:pt x="0" y="0"/>
                </a:moveTo>
                <a:lnTo>
                  <a:pt x="4402074" y="0"/>
                </a:lnTo>
              </a:path>
            </a:pathLst>
          </a:custGeom>
          <a:ln w="28575">
            <a:solidFill>
              <a:srgbClr val="333399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31337" y="2395727"/>
            <a:ext cx="2743199" cy="822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61055" y="3395472"/>
            <a:ext cx="1543049" cy="361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4096" y="3768853"/>
            <a:ext cx="134111" cy="364998"/>
          </a:xfrm>
          <a:custGeom>
            <a:avLst/>
            <a:gdLst/>
            <a:ahLst/>
            <a:cxnLst/>
            <a:rect l="l" t="t" r="r" b="b"/>
            <a:pathLst>
              <a:path w="134111" h="364998">
                <a:moveTo>
                  <a:pt x="31301" y="290631"/>
                </a:moveTo>
                <a:lnTo>
                  <a:pt x="0" y="280415"/>
                </a:lnTo>
                <a:lnTo>
                  <a:pt x="12179" y="364998"/>
                </a:lnTo>
                <a:lnTo>
                  <a:pt x="27431" y="349552"/>
                </a:lnTo>
                <a:lnTo>
                  <a:pt x="27431" y="302513"/>
                </a:lnTo>
                <a:lnTo>
                  <a:pt x="31301" y="290631"/>
                </a:lnTo>
                <a:close/>
              </a:path>
              <a:path w="134111" h="364998">
                <a:moveTo>
                  <a:pt x="40464" y="293622"/>
                </a:moveTo>
                <a:lnTo>
                  <a:pt x="31301" y="290631"/>
                </a:lnTo>
                <a:lnTo>
                  <a:pt x="27431" y="302513"/>
                </a:lnTo>
                <a:lnTo>
                  <a:pt x="27431" y="306324"/>
                </a:lnTo>
                <a:lnTo>
                  <a:pt x="30467" y="308610"/>
                </a:lnTo>
                <a:lnTo>
                  <a:pt x="34277" y="308610"/>
                </a:lnTo>
                <a:lnTo>
                  <a:pt x="36575" y="305562"/>
                </a:lnTo>
                <a:lnTo>
                  <a:pt x="40464" y="293622"/>
                </a:lnTo>
                <a:close/>
              </a:path>
              <a:path w="134111" h="364998">
                <a:moveTo>
                  <a:pt x="72377" y="304038"/>
                </a:moveTo>
                <a:lnTo>
                  <a:pt x="40464" y="293622"/>
                </a:lnTo>
                <a:lnTo>
                  <a:pt x="36575" y="305562"/>
                </a:lnTo>
                <a:lnTo>
                  <a:pt x="34277" y="308610"/>
                </a:lnTo>
                <a:lnTo>
                  <a:pt x="30467" y="308610"/>
                </a:lnTo>
                <a:lnTo>
                  <a:pt x="27431" y="306324"/>
                </a:lnTo>
                <a:lnTo>
                  <a:pt x="27431" y="349552"/>
                </a:lnTo>
                <a:lnTo>
                  <a:pt x="72377" y="304038"/>
                </a:lnTo>
                <a:close/>
              </a:path>
              <a:path w="134111" h="364998">
                <a:moveTo>
                  <a:pt x="134111" y="6096"/>
                </a:moveTo>
                <a:lnTo>
                  <a:pt x="134111" y="2286"/>
                </a:lnTo>
                <a:lnTo>
                  <a:pt x="131051" y="0"/>
                </a:lnTo>
                <a:lnTo>
                  <a:pt x="127241" y="0"/>
                </a:lnTo>
                <a:lnTo>
                  <a:pt x="124955" y="3048"/>
                </a:lnTo>
                <a:lnTo>
                  <a:pt x="31301" y="290631"/>
                </a:lnTo>
                <a:lnTo>
                  <a:pt x="40464" y="293622"/>
                </a:lnTo>
                <a:lnTo>
                  <a:pt x="134111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68980" y="4171189"/>
            <a:ext cx="5981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mean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70927" y="3757421"/>
            <a:ext cx="163842" cy="281177"/>
          </a:xfrm>
          <a:custGeom>
            <a:avLst/>
            <a:gdLst/>
            <a:ahLst/>
            <a:cxnLst/>
            <a:rect l="l" t="t" r="r" b="b"/>
            <a:pathLst>
              <a:path w="163842" h="281177">
                <a:moveTo>
                  <a:pt x="129480" y="212512"/>
                </a:moveTo>
                <a:lnTo>
                  <a:pt x="9144" y="2286"/>
                </a:lnTo>
                <a:lnTo>
                  <a:pt x="6096" y="0"/>
                </a:lnTo>
                <a:lnTo>
                  <a:pt x="2286" y="762"/>
                </a:lnTo>
                <a:lnTo>
                  <a:pt x="0" y="3810"/>
                </a:lnTo>
                <a:lnTo>
                  <a:pt x="762" y="6857"/>
                </a:lnTo>
                <a:lnTo>
                  <a:pt x="121446" y="217131"/>
                </a:lnTo>
                <a:lnTo>
                  <a:pt x="129480" y="212512"/>
                </a:lnTo>
                <a:close/>
              </a:path>
              <a:path w="163842" h="281177">
                <a:moveTo>
                  <a:pt x="136398" y="263076"/>
                </a:moveTo>
                <a:lnTo>
                  <a:pt x="136398" y="227075"/>
                </a:lnTo>
                <a:lnTo>
                  <a:pt x="134112" y="230124"/>
                </a:lnTo>
                <a:lnTo>
                  <a:pt x="130314" y="230886"/>
                </a:lnTo>
                <a:lnTo>
                  <a:pt x="128028" y="228600"/>
                </a:lnTo>
                <a:lnTo>
                  <a:pt x="121446" y="217131"/>
                </a:lnTo>
                <a:lnTo>
                  <a:pt x="92214" y="233933"/>
                </a:lnTo>
                <a:lnTo>
                  <a:pt x="136398" y="263076"/>
                </a:lnTo>
                <a:close/>
              </a:path>
              <a:path w="163842" h="281177">
                <a:moveTo>
                  <a:pt x="136398" y="227075"/>
                </a:moveTo>
                <a:lnTo>
                  <a:pt x="135636" y="223265"/>
                </a:lnTo>
                <a:lnTo>
                  <a:pt x="129480" y="212512"/>
                </a:lnTo>
                <a:lnTo>
                  <a:pt x="121446" y="217131"/>
                </a:lnTo>
                <a:lnTo>
                  <a:pt x="128028" y="228600"/>
                </a:lnTo>
                <a:lnTo>
                  <a:pt x="130314" y="230886"/>
                </a:lnTo>
                <a:lnTo>
                  <a:pt x="134112" y="230124"/>
                </a:lnTo>
                <a:lnTo>
                  <a:pt x="136398" y="227075"/>
                </a:lnTo>
                <a:close/>
              </a:path>
              <a:path w="163842" h="281177">
                <a:moveTo>
                  <a:pt x="163842" y="281177"/>
                </a:moveTo>
                <a:lnTo>
                  <a:pt x="158496" y="195833"/>
                </a:lnTo>
                <a:lnTo>
                  <a:pt x="129480" y="212512"/>
                </a:lnTo>
                <a:lnTo>
                  <a:pt x="135636" y="223265"/>
                </a:lnTo>
                <a:lnTo>
                  <a:pt x="136398" y="227075"/>
                </a:lnTo>
                <a:lnTo>
                  <a:pt x="136398" y="263076"/>
                </a:lnTo>
                <a:lnTo>
                  <a:pt x="163842" y="2811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64735" y="4065271"/>
            <a:ext cx="10680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fluctuating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7" algn="l" rtl="0"/>
            <a:r>
              <a:rPr sz="1400" spc="-10" dirty="0">
                <a:latin typeface="Arial"/>
                <a:cs typeface="Arial"/>
              </a:rPr>
              <a:t>2</a:t>
            </a:r>
            <a:r>
              <a:rPr sz="1400" spc="-15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0134" y="6633719"/>
            <a:ext cx="222251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400" spc="-15" dirty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0847" rtl="0">
              <a:lnSpc>
                <a:spcPts val="2855"/>
              </a:lnSpc>
            </a:pPr>
            <a:r>
              <a:rPr sz="2400" b="1" spc="-5" dirty="0">
                <a:latin typeface="Arial"/>
                <a:cs typeface="Arial"/>
              </a:rPr>
              <a:t>Full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 Develope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 Turbulen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 Flow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Overview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2880" y="2378964"/>
            <a:ext cx="5689852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8976" y="2065019"/>
            <a:ext cx="1438655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87329" y="1745742"/>
            <a:ext cx="5613400" cy="27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lnSpc>
                <a:spcPts val="2140"/>
              </a:lnSpc>
            </a:pPr>
            <a:r>
              <a:rPr dirty="0">
                <a:latin typeface="Arial"/>
                <a:cs typeface="Arial"/>
              </a:rPr>
              <a:t>Now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consider,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time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average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fluctuating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parts: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32733" y="2451354"/>
            <a:ext cx="2311145" cy="579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39908" y="3071116"/>
            <a:ext cx="6959600" cy="939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28" marR="12699" indent="-11429" algn="l" rtl="0">
              <a:lnSpc>
                <a:spcPts val="3860"/>
              </a:lnSpc>
            </a:pPr>
            <a:r>
              <a:rPr spc="-5" dirty="0">
                <a:latin typeface="Arial"/>
                <a:cs typeface="Arial"/>
              </a:rPr>
              <a:t>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fluctuation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ar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equall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distribute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eithe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sid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average. Now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conside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averag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squar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fluctuations: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57762" y="4024122"/>
            <a:ext cx="2816352" cy="729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36415" y="3707892"/>
            <a:ext cx="1017269" cy="336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65232" y="4872990"/>
            <a:ext cx="21469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5" dirty="0">
                <a:latin typeface="Arial"/>
                <a:cs typeface="Arial"/>
              </a:rPr>
              <a:t>Turbulenc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Intensity: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51762" y="4109467"/>
            <a:ext cx="4343068" cy="2514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4185" y="5209793"/>
            <a:ext cx="3739895" cy="1028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2984" y="6608826"/>
            <a:ext cx="952498" cy="3139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31038" y="6614922"/>
            <a:ext cx="1085849" cy="3238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33990" y="6147938"/>
            <a:ext cx="3986529" cy="775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49893" marR="12699" indent="-1137829" algn="l" rtl="0">
              <a:lnSpc>
                <a:spcPct val="139400"/>
              </a:lnSpc>
            </a:pPr>
            <a:r>
              <a:rPr spc="-5" dirty="0">
                <a:latin typeface="Arial"/>
                <a:cs typeface="Arial"/>
              </a:rPr>
              <a:t>Indicatio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“gustiness</a:t>
            </a:r>
            <a:r>
              <a:rPr dirty="0">
                <a:latin typeface="Arial"/>
                <a:cs typeface="Arial"/>
              </a:rPr>
              <a:t>”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flow. </a:t>
            </a:r>
            <a:r>
              <a:rPr dirty="0">
                <a:latin typeface="Arial"/>
                <a:cs typeface="Arial"/>
              </a:rPr>
              <a:t>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Atmosphere,</a:t>
            </a:r>
            <a:endParaRPr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21542" y="6616439"/>
            <a:ext cx="21590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10" dirty="0">
                <a:latin typeface="Arial"/>
                <a:cs typeface="Arial"/>
              </a:rPr>
              <a:t>In</a:t>
            </a:r>
            <a:r>
              <a:rPr spc="-5" dirty="0">
                <a:latin typeface="Arial"/>
                <a:cs typeface="Arial"/>
              </a:rPr>
              <a:t> “good</a:t>
            </a:r>
            <a:r>
              <a:rPr dirty="0">
                <a:latin typeface="Arial"/>
                <a:cs typeface="Arial"/>
              </a:rPr>
              <a:t>”</a:t>
            </a:r>
            <a:r>
              <a:rPr spc="-5" dirty="0">
                <a:latin typeface="Arial"/>
                <a:cs typeface="Arial"/>
              </a:rPr>
              <a:t> win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tunnel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0134" y="6633719"/>
            <a:ext cx="222251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400" spc="-15" dirty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0847" rtl="0">
              <a:lnSpc>
                <a:spcPts val="2855"/>
              </a:lnSpc>
            </a:pPr>
            <a:r>
              <a:rPr sz="2400" b="1" spc="-5" dirty="0">
                <a:latin typeface="Arial"/>
                <a:cs typeface="Arial"/>
              </a:rPr>
              <a:t>Full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 Develope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 Turbulen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 Flow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Overview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7605" y="1973581"/>
            <a:ext cx="1504950" cy="31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2505" y="1609345"/>
            <a:ext cx="1917699" cy="27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lnSpc>
                <a:spcPts val="2140"/>
              </a:lnSpc>
            </a:pPr>
            <a:r>
              <a:rPr dirty="0">
                <a:latin typeface="Arial"/>
                <a:cs typeface="Arial"/>
              </a:rPr>
              <a:t>Now,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shear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stress: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3038" y="1949204"/>
            <a:ext cx="991869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However,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4908" y="1918715"/>
            <a:ext cx="1629155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4632" y="2715768"/>
            <a:ext cx="2103200" cy="2168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75207" y="2615945"/>
            <a:ext cx="2249423" cy="2048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4505" y="5576315"/>
            <a:ext cx="3543300" cy="5859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42078" y="3325368"/>
            <a:ext cx="512825" cy="5379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91552" y="3096768"/>
            <a:ext cx="1188720" cy="838200"/>
          </a:xfrm>
          <a:custGeom>
            <a:avLst/>
            <a:gdLst/>
            <a:ahLst/>
            <a:cxnLst/>
            <a:rect l="l" t="t" r="r" b="b"/>
            <a:pathLst>
              <a:path w="1188720" h="838200">
                <a:moveTo>
                  <a:pt x="0" y="0"/>
                </a:moveTo>
                <a:lnTo>
                  <a:pt x="0" y="838200"/>
                </a:lnTo>
                <a:lnTo>
                  <a:pt x="1188720" y="838200"/>
                </a:lnTo>
                <a:lnTo>
                  <a:pt x="1188720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96042" y="1932432"/>
            <a:ext cx="2572385" cy="655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indent="793686" algn="l" rtl="0">
              <a:lnSpc>
                <a:spcPct val="117500"/>
              </a:lnSpc>
            </a:pPr>
            <a:r>
              <a:rPr spc="-15" dirty="0">
                <a:latin typeface="Arial"/>
                <a:cs typeface="Arial"/>
              </a:rPr>
              <a:t>fo</a:t>
            </a:r>
            <a:r>
              <a:rPr spc="-10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turbulen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flow. </a:t>
            </a:r>
            <a:r>
              <a:rPr dirty="0">
                <a:latin typeface="Arial"/>
                <a:cs typeface="Arial"/>
              </a:rPr>
              <a:t>Turbulent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Flow: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76533" y="2406397"/>
            <a:ext cx="14605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5" dirty="0">
                <a:latin typeface="Arial"/>
                <a:cs typeface="Arial"/>
              </a:rPr>
              <a:t>Lamina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Flow:</a:t>
            </a:r>
            <a:endParaRPr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14990" y="4850610"/>
            <a:ext cx="3420110" cy="1223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5723" marR="12699" algn="just" rtl="0">
              <a:lnSpc>
                <a:spcPct val="100099"/>
              </a:lnSpc>
            </a:pPr>
            <a:r>
              <a:rPr dirty="0">
                <a:latin typeface="Arial"/>
                <a:cs typeface="Arial"/>
              </a:rPr>
              <a:t>Shear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relates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random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motion </a:t>
            </a: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particle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glid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smoothl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past eac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other.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</a:pPr>
            <a:endParaRPr sz="900"/>
          </a:p>
          <a:p>
            <a:pPr marL="12699" algn="l" rtl="0"/>
            <a:r>
              <a:rPr spc="-5" dirty="0">
                <a:latin typeface="Arial"/>
                <a:cs typeface="Arial"/>
              </a:rPr>
              <a:t>Fo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turbulen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flow:</a:t>
            </a:r>
            <a:endParaRPr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13195" y="4755352"/>
            <a:ext cx="3530600" cy="834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l" rtl="0">
              <a:lnSpc>
                <a:spcPct val="100099"/>
              </a:lnSpc>
            </a:pPr>
            <a:r>
              <a:rPr dirty="0">
                <a:latin typeface="Arial"/>
                <a:cs typeface="Arial"/>
              </a:rPr>
              <a:t>Shear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comes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from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eddy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motion which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have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random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motion </a:t>
            </a:r>
            <a:r>
              <a:rPr spc="-5" dirty="0">
                <a:latin typeface="Arial"/>
                <a:cs typeface="Arial"/>
              </a:rPr>
              <a:t>an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transfe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momentum.</a:t>
            </a:r>
            <a:endParaRPr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16779" y="3139441"/>
            <a:ext cx="105664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300" b="1" spc="-5" dirty="0">
                <a:latin typeface="Arial"/>
                <a:cs typeface="Arial"/>
              </a:rPr>
              <a:t>“Experiment”: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74604" y="6181345"/>
            <a:ext cx="787209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l" rtl="0"/>
            <a:r>
              <a:rPr spc="-10" dirty="0">
                <a:latin typeface="Arial"/>
                <a:cs typeface="Arial"/>
              </a:rPr>
              <a:t>Is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combinatio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lamina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an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turbulen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shear</a:t>
            </a:r>
            <a:r>
              <a:rPr dirty="0">
                <a:latin typeface="Arial"/>
                <a:cs typeface="Arial"/>
              </a:rPr>
              <a:t>. 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f ther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ar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n</a:t>
            </a:r>
            <a:r>
              <a:rPr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 fluctuations,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resul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goe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bac</a:t>
            </a:r>
            <a:r>
              <a:rPr dirty="0">
                <a:latin typeface="Arial"/>
                <a:cs typeface="Arial"/>
              </a:rPr>
              <a:t>k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lamina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case</a:t>
            </a:r>
            <a:r>
              <a:rPr dirty="0">
                <a:latin typeface="Arial"/>
                <a:cs typeface="Arial"/>
              </a:rPr>
              <a:t>. 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turbulen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shea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stresses</a:t>
            </a:r>
            <a:endParaRPr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74603" y="6730739"/>
            <a:ext cx="8062596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(</a:t>
            </a:r>
            <a:r>
              <a:rPr b="1" spc="-5" dirty="0">
                <a:solidFill>
                  <a:srgbClr val="33339A"/>
                </a:solidFill>
                <a:latin typeface="Arial"/>
                <a:cs typeface="Arial"/>
              </a:rPr>
              <a:t>Reynold</a:t>
            </a:r>
            <a:r>
              <a:rPr b="1" dirty="0">
                <a:solidFill>
                  <a:srgbClr val="33339A"/>
                </a:solidFill>
                <a:latin typeface="Arial"/>
                <a:cs typeface="Arial"/>
              </a:rPr>
              <a:t>s</a:t>
            </a:r>
            <a:r>
              <a:rPr b="1" spc="-5" dirty="0">
                <a:solidFill>
                  <a:srgbClr val="33339A"/>
                </a:solidFill>
                <a:latin typeface="Arial"/>
                <a:cs typeface="Arial"/>
              </a:rPr>
              <a:t> Stresse</a:t>
            </a:r>
            <a:r>
              <a:rPr b="1" spc="5" dirty="0">
                <a:solidFill>
                  <a:srgbClr val="33339A"/>
                </a:solidFill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)</a:t>
            </a:r>
            <a:r>
              <a:rPr spc="-5" dirty="0">
                <a:latin typeface="Arial"/>
                <a:cs typeface="Arial"/>
              </a:rPr>
              <a:t> ar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positive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thu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turbulen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flow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hav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mor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shea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stress.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54345" rtl="0">
              <a:lnSpc>
                <a:spcPts val="2855"/>
              </a:lnSpc>
            </a:pPr>
            <a:r>
              <a:rPr sz="2400" b="1" spc="-5" dirty="0">
                <a:latin typeface="Arial"/>
                <a:cs typeface="Arial"/>
              </a:rPr>
              <a:t>Externa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Turbulen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 Flow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Velocit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Profile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8705" y="1649669"/>
            <a:ext cx="7631430" cy="548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l" rtl="0">
              <a:lnSpc>
                <a:spcPct val="100299"/>
              </a:lnSpc>
            </a:pPr>
            <a:r>
              <a:rPr spc="-5" dirty="0">
                <a:latin typeface="Arial"/>
                <a:cs typeface="Arial"/>
              </a:rPr>
              <a:t>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velocit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profil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fo</a:t>
            </a:r>
            <a:r>
              <a:rPr spc="-10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turbulen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f</a:t>
            </a:r>
            <a:r>
              <a:rPr spc="15"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bee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obtaine</a:t>
            </a:r>
            <a:r>
              <a:rPr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throug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xperimental analysis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dimensiona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analysis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an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semiempirica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theoretica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efforts.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68903" y="2866643"/>
            <a:ext cx="2870453" cy="3365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5843" y="2482597"/>
            <a:ext cx="1251203" cy="674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29289" y="2676145"/>
            <a:ext cx="24257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5" dirty="0">
                <a:latin typeface="Arial"/>
                <a:cs typeface="Arial"/>
              </a:rPr>
              <a:t>Boundar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Laye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Height: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0821" y="3310897"/>
            <a:ext cx="2565400" cy="1883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5" dirty="0">
                <a:latin typeface="Arial"/>
                <a:cs typeface="Arial"/>
              </a:rPr>
              <a:t>Displacemen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Thickness:</a:t>
            </a:r>
            <a:endParaRPr>
              <a:latin typeface="Arial"/>
              <a:cs typeface="Arial"/>
            </a:endParaRPr>
          </a:p>
          <a:p>
            <a:pPr marL="56510" marR="240646" indent="-32382" algn="l" rtl="0">
              <a:lnSpc>
                <a:spcPct val="290600"/>
              </a:lnSpc>
              <a:spcBef>
                <a:spcPts val="35"/>
              </a:spcBef>
            </a:pPr>
            <a:r>
              <a:rPr dirty="0">
                <a:latin typeface="Arial"/>
                <a:cs typeface="Arial"/>
              </a:rPr>
              <a:t>Momentum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Thickness: Wall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Shear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Stress: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9290" y="5690647"/>
            <a:ext cx="22358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Coefficient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Friction: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98856" y="5577839"/>
            <a:ext cx="943355" cy="524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3939" y="5751576"/>
            <a:ext cx="355853" cy="114300"/>
          </a:xfrm>
          <a:custGeom>
            <a:avLst/>
            <a:gdLst/>
            <a:ahLst/>
            <a:cxnLst/>
            <a:rect l="l" t="t" r="r" b="b"/>
            <a:pathLst>
              <a:path w="355853" h="114300">
                <a:moveTo>
                  <a:pt x="266700" y="76200"/>
                </a:moveTo>
                <a:lnTo>
                  <a:pt x="266700" y="0"/>
                </a:lnTo>
                <a:lnTo>
                  <a:pt x="0" y="0"/>
                </a:lnTo>
                <a:lnTo>
                  <a:pt x="0" y="76200"/>
                </a:lnTo>
                <a:lnTo>
                  <a:pt x="266700" y="76200"/>
                </a:lnTo>
                <a:close/>
              </a:path>
              <a:path w="355853" h="114300">
                <a:moveTo>
                  <a:pt x="355853" y="38100"/>
                </a:moveTo>
                <a:lnTo>
                  <a:pt x="266700" y="-38100"/>
                </a:lnTo>
                <a:lnTo>
                  <a:pt x="266700" y="114300"/>
                </a:lnTo>
                <a:lnTo>
                  <a:pt x="355853" y="3810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03939" y="5713476"/>
            <a:ext cx="355853" cy="152401"/>
          </a:xfrm>
          <a:custGeom>
            <a:avLst/>
            <a:gdLst/>
            <a:ahLst/>
            <a:cxnLst/>
            <a:rect l="l" t="t" r="r" b="b"/>
            <a:pathLst>
              <a:path w="355853" h="152400">
                <a:moveTo>
                  <a:pt x="266700" y="0"/>
                </a:moveTo>
                <a:lnTo>
                  <a:pt x="2667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266700" y="114300"/>
                </a:lnTo>
                <a:lnTo>
                  <a:pt x="266700" y="152400"/>
                </a:lnTo>
                <a:lnTo>
                  <a:pt x="355853" y="76200"/>
                </a:lnTo>
                <a:lnTo>
                  <a:pt x="2667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63579" y="6298692"/>
            <a:ext cx="19812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5" dirty="0">
                <a:latin typeface="Arial"/>
                <a:cs typeface="Arial"/>
              </a:rPr>
              <a:t>Coefficien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Drag: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25932" y="3130296"/>
            <a:ext cx="2583180" cy="693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1594" y="4700016"/>
            <a:ext cx="1251203" cy="755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59237" y="4811266"/>
            <a:ext cx="603504" cy="476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4265" y="3838194"/>
            <a:ext cx="1935480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3914" y="4082797"/>
            <a:ext cx="566927" cy="360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04317" y="5826252"/>
            <a:ext cx="57150" cy="177546"/>
          </a:xfrm>
          <a:custGeom>
            <a:avLst/>
            <a:gdLst/>
            <a:ahLst/>
            <a:cxnLst/>
            <a:rect l="l" t="t" r="r" b="b"/>
            <a:pathLst>
              <a:path w="57150" h="177546">
                <a:moveTo>
                  <a:pt x="57150" y="0"/>
                </a:moveTo>
                <a:lnTo>
                  <a:pt x="0" y="1775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26364" y="5754623"/>
            <a:ext cx="1258570" cy="354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2700" i="1" baseline="33950" dirty="0">
                <a:latin typeface="Times New Roman"/>
                <a:cs typeface="Times New Roman"/>
              </a:rPr>
              <a:t>C</a:t>
            </a:r>
            <a:r>
              <a:rPr sz="2700" i="1" spc="-217" baseline="33950" dirty="0">
                <a:latin typeface="Times New Roman"/>
                <a:cs typeface="Times New Roman"/>
              </a:rPr>
              <a:t> </a:t>
            </a:r>
            <a:r>
              <a:rPr sz="2700" i="1" baseline="1543" dirty="0">
                <a:latin typeface="Times New Roman"/>
                <a:cs typeface="Times New Roman"/>
              </a:rPr>
              <a:t>f</a:t>
            </a:r>
            <a:r>
              <a:rPr sz="2700" i="1" spc="-149" baseline="1543" dirty="0">
                <a:latin typeface="Times New Roman"/>
                <a:cs typeface="Times New Roman"/>
              </a:rPr>
              <a:t> </a:t>
            </a:r>
            <a:r>
              <a:rPr sz="2700" spc="67" baseline="1543" dirty="0">
                <a:latin typeface="Times New Roman"/>
                <a:cs typeface="Times New Roman"/>
              </a:rPr>
              <a:t>,</a:t>
            </a:r>
            <a:r>
              <a:rPr sz="2700" i="1" baseline="1543" dirty="0">
                <a:latin typeface="Times New Roman"/>
                <a:cs typeface="Times New Roman"/>
              </a:rPr>
              <a:t>x</a:t>
            </a:r>
            <a:r>
              <a:rPr sz="2700" i="1" spc="-104" baseline="1543" dirty="0">
                <a:latin typeface="Times New Roman"/>
                <a:cs typeface="Times New Roman"/>
              </a:rPr>
              <a:t> </a:t>
            </a:r>
            <a:r>
              <a:rPr sz="2700" spc="-112" baseline="33950" dirty="0">
                <a:latin typeface="Arial"/>
                <a:cs typeface="Arial"/>
              </a:rPr>
              <a:t>= </a:t>
            </a:r>
            <a:r>
              <a:rPr sz="2700" spc="-232" baseline="33950" dirty="0">
                <a:latin typeface="Arial"/>
                <a:cs typeface="Arial"/>
              </a:rPr>
              <a:t> </a:t>
            </a:r>
            <a:r>
              <a:rPr sz="2700" baseline="-16975" dirty="0">
                <a:latin typeface="Times New Roman"/>
                <a:cs typeface="Times New Roman"/>
              </a:rPr>
              <a:t>R</a:t>
            </a:r>
            <a:r>
              <a:rPr sz="2700" spc="-262" baseline="-1697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1</a:t>
            </a:r>
            <a:r>
              <a:rPr spc="-2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5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05290" y="5520684"/>
            <a:ext cx="65405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u="sng" dirty="0">
                <a:latin typeface="Times New Roman"/>
                <a:cs typeface="Times New Roman"/>
              </a:rPr>
              <a:t>0.0592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39818" y="5896340"/>
            <a:ext cx="12700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i="1" dirty="0">
                <a:latin typeface="Times New Roman"/>
                <a:cs typeface="Times New Roman"/>
              </a:rPr>
              <a:t>x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75518" y="6071617"/>
            <a:ext cx="855726" cy="7559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16387" y="6278879"/>
            <a:ext cx="603504" cy="3139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546982" y="2661666"/>
            <a:ext cx="16008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b="1" dirty="0">
                <a:solidFill>
                  <a:srgbClr val="33339A"/>
                </a:solidFill>
                <a:latin typeface="Arial"/>
                <a:cs typeface="Arial"/>
              </a:rPr>
              <a:t>1/7</a:t>
            </a:r>
            <a:r>
              <a:rPr b="1" spc="-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3339A"/>
                </a:solidFill>
                <a:latin typeface="Arial"/>
                <a:cs typeface="Arial"/>
              </a:rPr>
              <a:t>Power</a:t>
            </a:r>
            <a:r>
              <a:rPr b="1" spc="-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3339A"/>
                </a:solidFill>
                <a:latin typeface="Arial"/>
                <a:cs typeface="Arial"/>
              </a:rPr>
              <a:t>Law</a:t>
            </a:r>
            <a:endParaRPr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7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25397" algn="l" rtl="0"/>
              <a:t>25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01984" rtl="0"/>
            <a:r>
              <a:rPr sz="2400" b="1" spc="-5" dirty="0">
                <a:latin typeface="Arial"/>
                <a:cs typeface="Arial"/>
              </a:rPr>
              <a:t>Externa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Flows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Flo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Pas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Objects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2983" y="1884427"/>
            <a:ext cx="3531728" cy="158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2409" y="3370326"/>
            <a:ext cx="3588784" cy="1685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0979" y="5238750"/>
            <a:ext cx="3582718" cy="1632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33455" y="1720596"/>
            <a:ext cx="3382010" cy="1383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10" dirty="0">
                <a:latin typeface="Arial"/>
                <a:cs typeface="Arial"/>
              </a:rPr>
              <a:t>Flat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Plate 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Flow: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949"/>
              </a:lnSpc>
              <a:spcBef>
                <a:spcPts val="39"/>
              </a:spcBef>
            </a:pPr>
            <a:endParaRPr sz="900"/>
          </a:p>
          <a:p>
            <a:pPr marL="1133384" marR="438115" algn="l" rtl="0"/>
            <a:r>
              <a:rPr dirty="0">
                <a:latin typeface="Arial"/>
                <a:cs typeface="Arial"/>
              </a:rPr>
              <a:t>Low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Reynolds </a:t>
            </a:r>
            <a:r>
              <a:rPr spc="-5" dirty="0">
                <a:latin typeface="Arial"/>
                <a:cs typeface="Arial"/>
              </a:rPr>
              <a:t>Number</a:t>
            </a:r>
            <a:r>
              <a:rPr dirty="0">
                <a:latin typeface="Arial"/>
                <a:cs typeface="Arial"/>
              </a:rPr>
              <a:t>:</a:t>
            </a:r>
            <a:r>
              <a:rPr spc="-5" dirty="0">
                <a:latin typeface="Arial"/>
                <a:cs typeface="Arial"/>
              </a:rPr>
              <a:t> 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=</a:t>
            </a:r>
            <a:r>
              <a:rPr spc="-5" dirty="0">
                <a:latin typeface="Arial"/>
                <a:cs typeface="Arial"/>
              </a:rPr>
              <a:t> 0.1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100"/>
              </a:lnSpc>
              <a:spcBef>
                <a:spcPts val="76"/>
              </a:spcBef>
            </a:pPr>
            <a:endParaRPr sz="1100"/>
          </a:p>
          <a:p>
            <a:pPr marL="1107985" algn="l" rtl="0"/>
            <a:r>
              <a:rPr dirty="0">
                <a:latin typeface="Arial"/>
                <a:cs typeface="Arial"/>
              </a:rPr>
              <a:t>Large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Boundary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Layer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7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25397" algn="l" rtl="0"/>
              <a:t>26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4822" y="3986022"/>
            <a:ext cx="185547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l" rtl="0"/>
            <a:r>
              <a:rPr dirty="0">
                <a:latin typeface="Arial"/>
                <a:cs typeface="Arial"/>
              </a:rPr>
              <a:t>Medium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Reynolds </a:t>
            </a:r>
            <a:r>
              <a:rPr spc="-5" dirty="0">
                <a:latin typeface="Arial"/>
                <a:cs typeface="Arial"/>
              </a:rPr>
              <a:t>Number</a:t>
            </a:r>
            <a:r>
              <a:rPr dirty="0">
                <a:latin typeface="Arial"/>
                <a:cs typeface="Arial"/>
              </a:rPr>
              <a:t>:</a:t>
            </a:r>
            <a:r>
              <a:rPr spc="-5" dirty="0">
                <a:latin typeface="Arial"/>
                <a:cs typeface="Arial"/>
              </a:rPr>
              <a:t> 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=</a:t>
            </a:r>
            <a:r>
              <a:rPr spc="-5" dirty="0">
                <a:latin typeface="Arial"/>
                <a:cs typeface="Arial"/>
              </a:rPr>
              <a:t> 10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3311" y="5484815"/>
            <a:ext cx="2146935" cy="946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161" marR="263504" algn="l" rtl="0">
              <a:lnSpc>
                <a:spcPct val="100299"/>
              </a:lnSpc>
            </a:pPr>
            <a:r>
              <a:rPr dirty="0">
                <a:latin typeface="Arial"/>
                <a:cs typeface="Arial"/>
              </a:rPr>
              <a:t>Large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Reynolds </a:t>
            </a:r>
            <a:r>
              <a:rPr spc="-5" dirty="0">
                <a:latin typeface="Arial"/>
                <a:cs typeface="Arial"/>
              </a:rPr>
              <a:t>Number</a:t>
            </a:r>
            <a:r>
              <a:rPr dirty="0">
                <a:latin typeface="Arial"/>
                <a:cs typeface="Arial"/>
              </a:rPr>
              <a:t>:</a:t>
            </a:r>
            <a:r>
              <a:rPr spc="-5" dirty="0">
                <a:latin typeface="Arial"/>
                <a:cs typeface="Arial"/>
              </a:rPr>
              <a:t> 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=</a:t>
            </a:r>
            <a:r>
              <a:rPr spc="-5" dirty="0">
                <a:latin typeface="Arial"/>
                <a:cs typeface="Arial"/>
              </a:rPr>
              <a:t> 1</a:t>
            </a:r>
            <a:r>
              <a:rPr spc="5" dirty="0">
                <a:latin typeface="Arial"/>
                <a:cs typeface="Arial"/>
              </a:rPr>
              <a:t>0</a:t>
            </a:r>
            <a:r>
              <a:rPr baseline="23148" dirty="0">
                <a:latin typeface="Arial"/>
                <a:cs typeface="Arial"/>
              </a:rPr>
              <a:t>5</a:t>
            </a:r>
            <a:endParaRPr baseline="23148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26"/>
              </a:spcBef>
            </a:pPr>
            <a:endParaRPr sz="800"/>
          </a:p>
          <a:p>
            <a:pPr marL="12699" algn="l" rtl="0"/>
            <a:r>
              <a:rPr spc="-5" dirty="0">
                <a:latin typeface="Arial"/>
                <a:cs typeface="Arial"/>
              </a:rPr>
              <a:t>Thi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Boundar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Layer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01984" rtl="0">
              <a:lnSpc>
                <a:spcPts val="2855"/>
              </a:lnSpc>
            </a:pPr>
            <a:r>
              <a:rPr sz="2400" b="1" spc="-5" dirty="0">
                <a:latin typeface="Arial"/>
                <a:cs typeface="Arial"/>
              </a:rPr>
              <a:t>Externa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Flows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Flo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Pas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Objects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4236" y="1687068"/>
            <a:ext cx="3663695" cy="1352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9352" y="3598925"/>
            <a:ext cx="3670553" cy="1315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8036" y="5417819"/>
            <a:ext cx="3670553" cy="1206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95830" y="1574291"/>
            <a:ext cx="2490977" cy="1657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69160" y="3354324"/>
            <a:ext cx="2639290" cy="16527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79065" y="5268468"/>
            <a:ext cx="3474719" cy="1649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9986" y="2241042"/>
            <a:ext cx="990600" cy="152401"/>
          </a:xfrm>
          <a:custGeom>
            <a:avLst/>
            <a:gdLst/>
            <a:ahLst/>
            <a:cxnLst/>
            <a:rect l="l" t="t" r="r" b="b"/>
            <a:pathLst>
              <a:path w="990600" h="152400">
                <a:moveTo>
                  <a:pt x="742950" y="102107"/>
                </a:moveTo>
                <a:lnTo>
                  <a:pt x="742950" y="0"/>
                </a:lnTo>
                <a:lnTo>
                  <a:pt x="0" y="0"/>
                </a:lnTo>
                <a:lnTo>
                  <a:pt x="0" y="102107"/>
                </a:lnTo>
                <a:lnTo>
                  <a:pt x="742950" y="102107"/>
                </a:lnTo>
                <a:close/>
              </a:path>
              <a:path w="990600" h="152400">
                <a:moveTo>
                  <a:pt x="990600" y="51053"/>
                </a:moveTo>
                <a:lnTo>
                  <a:pt x="742950" y="-50292"/>
                </a:lnTo>
                <a:lnTo>
                  <a:pt x="742950" y="152400"/>
                </a:lnTo>
                <a:lnTo>
                  <a:pt x="990600" y="51053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09986" y="2190750"/>
            <a:ext cx="990600" cy="202691"/>
          </a:xfrm>
          <a:custGeom>
            <a:avLst/>
            <a:gdLst/>
            <a:ahLst/>
            <a:cxnLst/>
            <a:rect l="l" t="t" r="r" b="b"/>
            <a:pathLst>
              <a:path w="990600" h="202691">
                <a:moveTo>
                  <a:pt x="742950" y="0"/>
                </a:moveTo>
                <a:lnTo>
                  <a:pt x="742950" y="50291"/>
                </a:lnTo>
                <a:lnTo>
                  <a:pt x="0" y="50291"/>
                </a:lnTo>
                <a:lnTo>
                  <a:pt x="0" y="152399"/>
                </a:lnTo>
                <a:lnTo>
                  <a:pt x="742950" y="152399"/>
                </a:lnTo>
                <a:lnTo>
                  <a:pt x="742950" y="202691"/>
                </a:lnTo>
                <a:lnTo>
                  <a:pt x="990600" y="101345"/>
                </a:lnTo>
                <a:lnTo>
                  <a:pt x="7429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95685" y="4184141"/>
            <a:ext cx="990600" cy="152401"/>
          </a:xfrm>
          <a:custGeom>
            <a:avLst/>
            <a:gdLst/>
            <a:ahLst/>
            <a:cxnLst/>
            <a:rect l="l" t="t" r="r" b="b"/>
            <a:pathLst>
              <a:path w="990600" h="152400">
                <a:moveTo>
                  <a:pt x="742950" y="102108"/>
                </a:moveTo>
                <a:lnTo>
                  <a:pt x="742950" y="0"/>
                </a:lnTo>
                <a:lnTo>
                  <a:pt x="0" y="0"/>
                </a:lnTo>
                <a:lnTo>
                  <a:pt x="0" y="102108"/>
                </a:lnTo>
                <a:lnTo>
                  <a:pt x="742950" y="102108"/>
                </a:lnTo>
                <a:close/>
              </a:path>
              <a:path w="990600" h="152400">
                <a:moveTo>
                  <a:pt x="990600" y="51054"/>
                </a:moveTo>
                <a:lnTo>
                  <a:pt x="742950" y="-50291"/>
                </a:lnTo>
                <a:lnTo>
                  <a:pt x="742950" y="152400"/>
                </a:lnTo>
                <a:lnTo>
                  <a:pt x="990600" y="51054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95685" y="4133850"/>
            <a:ext cx="990600" cy="202691"/>
          </a:xfrm>
          <a:custGeom>
            <a:avLst/>
            <a:gdLst/>
            <a:ahLst/>
            <a:cxnLst/>
            <a:rect l="l" t="t" r="r" b="b"/>
            <a:pathLst>
              <a:path w="990600" h="202691">
                <a:moveTo>
                  <a:pt x="742950" y="0"/>
                </a:moveTo>
                <a:lnTo>
                  <a:pt x="742950" y="50291"/>
                </a:lnTo>
                <a:lnTo>
                  <a:pt x="0" y="50291"/>
                </a:lnTo>
                <a:lnTo>
                  <a:pt x="0" y="152400"/>
                </a:lnTo>
                <a:lnTo>
                  <a:pt x="742950" y="152400"/>
                </a:lnTo>
                <a:lnTo>
                  <a:pt x="742950" y="202691"/>
                </a:lnTo>
                <a:lnTo>
                  <a:pt x="990600" y="101346"/>
                </a:lnTo>
                <a:lnTo>
                  <a:pt x="7429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13440" y="6162295"/>
            <a:ext cx="838200" cy="143255"/>
          </a:xfrm>
          <a:custGeom>
            <a:avLst/>
            <a:gdLst/>
            <a:ahLst/>
            <a:cxnLst/>
            <a:rect l="l" t="t" r="r" b="b"/>
            <a:pathLst>
              <a:path w="838200" h="143255">
                <a:moveTo>
                  <a:pt x="628650" y="95250"/>
                </a:moveTo>
                <a:lnTo>
                  <a:pt x="628650" y="0"/>
                </a:lnTo>
                <a:lnTo>
                  <a:pt x="0" y="0"/>
                </a:lnTo>
                <a:lnTo>
                  <a:pt x="0" y="95250"/>
                </a:lnTo>
                <a:lnTo>
                  <a:pt x="628650" y="95250"/>
                </a:lnTo>
                <a:close/>
              </a:path>
              <a:path w="838200" h="143255">
                <a:moveTo>
                  <a:pt x="838200" y="48005"/>
                </a:moveTo>
                <a:lnTo>
                  <a:pt x="628650" y="-47244"/>
                </a:lnTo>
                <a:lnTo>
                  <a:pt x="628650" y="143255"/>
                </a:lnTo>
                <a:lnTo>
                  <a:pt x="838200" y="48005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13440" y="6115050"/>
            <a:ext cx="838200" cy="190500"/>
          </a:xfrm>
          <a:custGeom>
            <a:avLst/>
            <a:gdLst/>
            <a:ahLst/>
            <a:cxnLst/>
            <a:rect l="l" t="t" r="r" b="b"/>
            <a:pathLst>
              <a:path w="838200" h="190500">
                <a:moveTo>
                  <a:pt x="628650" y="0"/>
                </a:moveTo>
                <a:lnTo>
                  <a:pt x="628650" y="47244"/>
                </a:lnTo>
                <a:lnTo>
                  <a:pt x="0" y="47244"/>
                </a:lnTo>
                <a:lnTo>
                  <a:pt x="0" y="142494"/>
                </a:lnTo>
                <a:lnTo>
                  <a:pt x="628650" y="142494"/>
                </a:lnTo>
                <a:lnTo>
                  <a:pt x="628650" y="190500"/>
                </a:lnTo>
                <a:lnTo>
                  <a:pt x="838200" y="95250"/>
                </a:lnTo>
                <a:lnTo>
                  <a:pt x="6286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58960" y="4222242"/>
            <a:ext cx="4021319" cy="752235"/>
          </a:xfrm>
          <a:custGeom>
            <a:avLst/>
            <a:gdLst/>
            <a:ahLst/>
            <a:cxnLst/>
            <a:rect l="l" t="t" r="r" b="b"/>
            <a:pathLst>
              <a:path w="4021320" h="752235">
                <a:moveTo>
                  <a:pt x="3992507" y="329381"/>
                </a:moveTo>
                <a:lnTo>
                  <a:pt x="3992507" y="251403"/>
                </a:lnTo>
                <a:lnTo>
                  <a:pt x="3989950" y="271823"/>
                </a:lnTo>
                <a:lnTo>
                  <a:pt x="3983387" y="290877"/>
                </a:lnTo>
                <a:lnTo>
                  <a:pt x="3959136" y="325331"/>
                </a:lnTo>
                <a:lnTo>
                  <a:pt x="3921531" y="355662"/>
                </a:lnTo>
                <a:lnTo>
                  <a:pt x="3872426" y="382718"/>
                </a:lnTo>
                <a:lnTo>
                  <a:pt x="3813561" y="407417"/>
                </a:lnTo>
                <a:lnTo>
                  <a:pt x="3746750" y="430632"/>
                </a:lnTo>
                <a:lnTo>
                  <a:pt x="3686119" y="449143"/>
                </a:lnTo>
                <a:lnTo>
                  <a:pt x="3636277" y="462999"/>
                </a:lnTo>
                <a:lnTo>
                  <a:pt x="3586170" y="476216"/>
                </a:lnTo>
                <a:lnTo>
                  <a:pt x="3535843" y="488845"/>
                </a:lnTo>
                <a:lnTo>
                  <a:pt x="3485342" y="500937"/>
                </a:lnTo>
                <a:lnTo>
                  <a:pt x="3434712" y="512540"/>
                </a:lnTo>
                <a:lnTo>
                  <a:pt x="3383998" y="523706"/>
                </a:lnTo>
                <a:lnTo>
                  <a:pt x="3333246" y="534485"/>
                </a:lnTo>
                <a:lnTo>
                  <a:pt x="3282501" y="544928"/>
                </a:lnTo>
                <a:lnTo>
                  <a:pt x="3231808" y="555083"/>
                </a:lnTo>
                <a:lnTo>
                  <a:pt x="3152037" y="570667"/>
                </a:lnTo>
                <a:lnTo>
                  <a:pt x="3097417" y="580999"/>
                </a:lnTo>
                <a:lnTo>
                  <a:pt x="3042647" y="591058"/>
                </a:lnTo>
                <a:lnTo>
                  <a:pt x="2987742" y="600836"/>
                </a:lnTo>
                <a:lnTo>
                  <a:pt x="2932714" y="610325"/>
                </a:lnTo>
                <a:lnTo>
                  <a:pt x="2877576" y="619516"/>
                </a:lnTo>
                <a:lnTo>
                  <a:pt x="2822343" y="628402"/>
                </a:lnTo>
                <a:lnTo>
                  <a:pt x="2767026" y="636975"/>
                </a:lnTo>
                <a:lnTo>
                  <a:pt x="2711640" y="645226"/>
                </a:lnTo>
                <a:lnTo>
                  <a:pt x="2656198" y="653148"/>
                </a:lnTo>
                <a:lnTo>
                  <a:pt x="2600713" y="660732"/>
                </a:lnTo>
                <a:lnTo>
                  <a:pt x="2545198" y="667971"/>
                </a:lnTo>
                <a:lnTo>
                  <a:pt x="2489666" y="674855"/>
                </a:lnTo>
                <a:lnTo>
                  <a:pt x="2434131" y="681379"/>
                </a:lnTo>
                <a:lnTo>
                  <a:pt x="2378606" y="687532"/>
                </a:lnTo>
                <a:lnTo>
                  <a:pt x="2323105" y="693307"/>
                </a:lnTo>
                <a:lnTo>
                  <a:pt x="2267639" y="698697"/>
                </a:lnTo>
                <a:lnTo>
                  <a:pt x="2212224" y="703692"/>
                </a:lnTo>
                <a:lnTo>
                  <a:pt x="2156872" y="708286"/>
                </a:lnTo>
                <a:lnTo>
                  <a:pt x="2101596" y="712470"/>
                </a:lnTo>
                <a:lnTo>
                  <a:pt x="2061328" y="715282"/>
                </a:lnTo>
                <a:lnTo>
                  <a:pt x="2021214" y="717707"/>
                </a:lnTo>
                <a:lnTo>
                  <a:pt x="1981240" y="719737"/>
                </a:lnTo>
                <a:lnTo>
                  <a:pt x="1941389" y="721360"/>
                </a:lnTo>
                <a:lnTo>
                  <a:pt x="1901647" y="722568"/>
                </a:lnTo>
                <a:lnTo>
                  <a:pt x="1861876" y="723352"/>
                </a:lnTo>
                <a:lnTo>
                  <a:pt x="1822431" y="723698"/>
                </a:lnTo>
                <a:lnTo>
                  <a:pt x="1782258" y="723593"/>
                </a:lnTo>
                <a:lnTo>
                  <a:pt x="1742551" y="723028"/>
                </a:lnTo>
                <a:lnTo>
                  <a:pt x="1704046" y="722037"/>
                </a:lnTo>
                <a:lnTo>
                  <a:pt x="1664641" y="720550"/>
                </a:lnTo>
                <a:lnTo>
                  <a:pt x="1625241" y="718580"/>
                </a:lnTo>
                <a:lnTo>
                  <a:pt x="1585828" y="716117"/>
                </a:lnTo>
                <a:lnTo>
                  <a:pt x="1546389" y="713151"/>
                </a:lnTo>
                <a:lnTo>
                  <a:pt x="1506909" y="709675"/>
                </a:lnTo>
                <a:lnTo>
                  <a:pt x="1467371" y="705676"/>
                </a:lnTo>
                <a:lnTo>
                  <a:pt x="1427762" y="701147"/>
                </a:lnTo>
                <a:lnTo>
                  <a:pt x="1388066" y="696076"/>
                </a:lnTo>
                <a:lnTo>
                  <a:pt x="1348268" y="690456"/>
                </a:lnTo>
                <a:lnTo>
                  <a:pt x="1308353" y="684276"/>
                </a:lnTo>
                <a:lnTo>
                  <a:pt x="1240782" y="673108"/>
                </a:lnTo>
                <a:lnTo>
                  <a:pt x="1173638" y="660669"/>
                </a:lnTo>
                <a:lnTo>
                  <a:pt x="1106896" y="647021"/>
                </a:lnTo>
                <a:lnTo>
                  <a:pt x="1040532" y="632229"/>
                </a:lnTo>
                <a:lnTo>
                  <a:pt x="974521" y="616356"/>
                </a:lnTo>
                <a:lnTo>
                  <a:pt x="908838" y="599465"/>
                </a:lnTo>
                <a:lnTo>
                  <a:pt x="843459" y="581621"/>
                </a:lnTo>
                <a:lnTo>
                  <a:pt x="778358" y="562886"/>
                </a:lnTo>
                <a:lnTo>
                  <a:pt x="713512" y="543326"/>
                </a:lnTo>
                <a:lnTo>
                  <a:pt x="648895" y="523003"/>
                </a:lnTo>
                <a:lnTo>
                  <a:pt x="584483" y="501981"/>
                </a:lnTo>
                <a:lnTo>
                  <a:pt x="520250" y="480324"/>
                </a:lnTo>
                <a:lnTo>
                  <a:pt x="456173" y="458096"/>
                </a:lnTo>
                <a:lnTo>
                  <a:pt x="392227" y="435359"/>
                </a:lnTo>
                <a:lnTo>
                  <a:pt x="328386" y="412179"/>
                </a:lnTo>
                <a:lnTo>
                  <a:pt x="264627" y="388618"/>
                </a:lnTo>
                <a:lnTo>
                  <a:pt x="200924" y="364741"/>
                </a:lnTo>
                <a:lnTo>
                  <a:pt x="137252" y="340610"/>
                </a:lnTo>
                <a:lnTo>
                  <a:pt x="73588" y="316291"/>
                </a:lnTo>
                <a:lnTo>
                  <a:pt x="9906" y="291846"/>
                </a:lnTo>
                <a:lnTo>
                  <a:pt x="0" y="318516"/>
                </a:lnTo>
                <a:lnTo>
                  <a:pt x="63765" y="342934"/>
                </a:lnTo>
                <a:lnTo>
                  <a:pt x="127572" y="367267"/>
                </a:lnTo>
                <a:lnTo>
                  <a:pt x="191439" y="391445"/>
                </a:lnTo>
                <a:lnTo>
                  <a:pt x="255383" y="415399"/>
                </a:lnTo>
                <a:lnTo>
                  <a:pt x="319423" y="439062"/>
                </a:lnTo>
                <a:lnTo>
                  <a:pt x="383576" y="462365"/>
                </a:lnTo>
                <a:lnTo>
                  <a:pt x="447862" y="485239"/>
                </a:lnTo>
                <a:lnTo>
                  <a:pt x="512297" y="507616"/>
                </a:lnTo>
                <a:lnTo>
                  <a:pt x="576900" y="529428"/>
                </a:lnTo>
                <a:lnTo>
                  <a:pt x="641689" y="550606"/>
                </a:lnTo>
                <a:lnTo>
                  <a:pt x="706682" y="571082"/>
                </a:lnTo>
                <a:lnTo>
                  <a:pt x="771898" y="590787"/>
                </a:lnTo>
                <a:lnTo>
                  <a:pt x="837353" y="609653"/>
                </a:lnTo>
                <a:lnTo>
                  <a:pt x="903067" y="627611"/>
                </a:lnTo>
                <a:lnTo>
                  <a:pt x="969056" y="644594"/>
                </a:lnTo>
                <a:lnTo>
                  <a:pt x="1035340" y="660532"/>
                </a:lnTo>
                <a:lnTo>
                  <a:pt x="1101937" y="675357"/>
                </a:lnTo>
                <a:lnTo>
                  <a:pt x="1168864" y="689000"/>
                </a:lnTo>
                <a:lnTo>
                  <a:pt x="1236139" y="701394"/>
                </a:lnTo>
                <a:lnTo>
                  <a:pt x="1303782" y="712470"/>
                </a:lnTo>
                <a:lnTo>
                  <a:pt x="1344207" y="718774"/>
                </a:lnTo>
                <a:lnTo>
                  <a:pt x="1384461" y="724491"/>
                </a:lnTo>
                <a:lnTo>
                  <a:pt x="1424566" y="729634"/>
                </a:lnTo>
                <a:lnTo>
                  <a:pt x="1464543" y="734214"/>
                </a:lnTo>
                <a:lnTo>
                  <a:pt x="1504412" y="738245"/>
                </a:lnTo>
                <a:lnTo>
                  <a:pt x="1544195" y="741739"/>
                </a:lnTo>
                <a:lnTo>
                  <a:pt x="1583912" y="744709"/>
                </a:lnTo>
                <a:lnTo>
                  <a:pt x="1623586" y="747168"/>
                </a:lnTo>
                <a:lnTo>
                  <a:pt x="1663236" y="749128"/>
                </a:lnTo>
                <a:lnTo>
                  <a:pt x="1702884" y="750603"/>
                </a:lnTo>
                <a:lnTo>
                  <a:pt x="1743469" y="751617"/>
                </a:lnTo>
                <a:lnTo>
                  <a:pt x="1782258" y="752145"/>
                </a:lnTo>
                <a:lnTo>
                  <a:pt x="1822431" y="752235"/>
                </a:lnTo>
                <a:lnTo>
                  <a:pt x="1861999" y="751895"/>
                </a:lnTo>
                <a:lnTo>
                  <a:pt x="1901829" y="751133"/>
                </a:lnTo>
                <a:lnTo>
                  <a:pt x="1941907" y="749960"/>
                </a:lnTo>
                <a:lnTo>
                  <a:pt x="1982130" y="748390"/>
                </a:lnTo>
                <a:lnTo>
                  <a:pt x="2022519" y="746435"/>
                </a:lnTo>
                <a:lnTo>
                  <a:pt x="2063096" y="744110"/>
                </a:lnTo>
                <a:lnTo>
                  <a:pt x="2103882" y="741426"/>
                </a:lnTo>
                <a:lnTo>
                  <a:pt x="2159433" y="737041"/>
                </a:lnTo>
                <a:lnTo>
                  <a:pt x="2215022" y="732282"/>
                </a:lnTo>
                <a:lnTo>
                  <a:pt x="2270641" y="727151"/>
                </a:lnTo>
                <a:lnTo>
                  <a:pt x="2326281" y="721656"/>
                </a:lnTo>
                <a:lnTo>
                  <a:pt x="2381931" y="715801"/>
                </a:lnTo>
                <a:lnTo>
                  <a:pt x="2437583" y="709591"/>
                </a:lnTo>
                <a:lnTo>
                  <a:pt x="2493229" y="703031"/>
                </a:lnTo>
                <a:lnTo>
                  <a:pt x="2548858" y="696126"/>
                </a:lnTo>
                <a:lnTo>
                  <a:pt x="2604461" y="688882"/>
                </a:lnTo>
                <a:lnTo>
                  <a:pt x="2660030" y="681304"/>
                </a:lnTo>
                <a:lnTo>
                  <a:pt x="2715556" y="673396"/>
                </a:lnTo>
                <a:lnTo>
                  <a:pt x="2771029" y="665165"/>
                </a:lnTo>
                <a:lnTo>
                  <a:pt x="2826440" y="656614"/>
                </a:lnTo>
                <a:lnTo>
                  <a:pt x="2881779" y="647750"/>
                </a:lnTo>
                <a:lnTo>
                  <a:pt x="2937039" y="638577"/>
                </a:lnTo>
                <a:lnTo>
                  <a:pt x="2992210" y="629101"/>
                </a:lnTo>
                <a:lnTo>
                  <a:pt x="3047282" y="619326"/>
                </a:lnTo>
                <a:lnTo>
                  <a:pt x="3102247" y="609258"/>
                </a:lnTo>
                <a:lnTo>
                  <a:pt x="3157095" y="598902"/>
                </a:lnTo>
                <a:lnTo>
                  <a:pt x="3211817" y="588263"/>
                </a:lnTo>
                <a:lnTo>
                  <a:pt x="3262606" y="578196"/>
                </a:lnTo>
                <a:lnTo>
                  <a:pt x="3313526" y="567838"/>
                </a:lnTo>
                <a:lnTo>
                  <a:pt x="3364519" y="557147"/>
                </a:lnTo>
                <a:lnTo>
                  <a:pt x="3415526" y="546080"/>
                </a:lnTo>
                <a:lnTo>
                  <a:pt x="3466488" y="534595"/>
                </a:lnTo>
                <a:lnTo>
                  <a:pt x="3517346" y="522648"/>
                </a:lnTo>
                <a:lnTo>
                  <a:pt x="3568041" y="510197"/>
                </a:lnTo>
                <a:lnTo>
                  <a:pt x="3618514" y="497199"/>
                </a:lnTo>
                <a:lnTo>
                  <a:pt x="3668707" y="483611"/>
                </a:lnTo>
                <a:lnTo>
                  <a:pt x="3718559" y="469392"/>
                </a:lnTo>
                <a:lnTo>
                  <a:pt x="3757685" y="457520"/>
                </a:lnTo>
                <a:lnTo>
                  <a:pt x="3794989" y="445147"/>
                </a:lnTo>
                <a:lnTo>
                  <a:pt x="3863241" y="418563"/>
                </a:lnTo>
                <a:lnTo>
                  <a:pt x="3921550" y="388956"/>
                </a:lnTo>
                <a:lnTo>
                  <a:pt x="3968073" y="355692"/>
                </a:lnTo>
                <a:lnTo>
                  <a:pt x="3986382" y="337464"/>
                </a:lnTo>
                <a:lnTo>
                  <a:pt x="3992507" y="329381"/>
                </a:lnTo>
                <a:close/>
              </a:path>
              <a:path w="4021320" h="752235">
                <a:moveTo>
                  <a:pt x="3930396" y="32004"/>
                </a:moveTo>
                <a:lnTo>
                  <a:pt x="3840467" y="0"/>
                </a:lnTo>
                <a:lnTo>
                  <a:pt x="3869436" y="91440"/>
                </a:lnTo>
                <a:lnTo>
                  <a:pt x="3879329" y="81794"/>
                </a:lnTo>
                <a:lnTo>
                  <a:pt x="3879329" y="60960"/>
                </a:lnTo>
                <a:lnTo>
                  <a:pt x="3900665" y="41148"/>
                </a:lnTo>
                <a:lnTo>
                  <a:pt x="3910404" y="51495"/>
                </a:lnTo>
                <a:lnTo>
                  <a:pt x="3930396" y="32004"/>
                </a:lnTo>
                <a:close/>
              </a:path>
              <a:path w="4021320" h="752235">
                <a:moveTo>
                  <a:pt x="3910404" y="51495"/>
                </a:moveTo>
                <a:lnTo>
                  <a:pt x="3900665" y="41148"/>
                </a:lnTo>
                <a:lnTo>
                  <a:pt x="3879329" y="60960"/>
                </a:lnTo>
                <a:lnTo>
                  <a:pt x="3889666" y="71715"/>
                </a:lnTo>
                <a:lnTo>
                  <a:pt x="3910404" y="51495"/>
                </a:lnTo>
                <a:close/>
              </a:path>
              <a:path w="4021320" h="752235">
                <a:moveTo>
                  <a:pt x="3889666" y="71715"/>
                </a:moveTo>
                <a:lnTo>
                  <a:pt x="3879329" y="60960"/>
                </a:lnTo>
                <a:lnTo>
                  <a:pt x="3879329" y="81794"/>
                </a:lnTo>
                <a:lnTo>
                  <a:pt x="3889666" y="71715"/>
                </a:lnTo>
                <a:close/>
              </a:path>
              <a:path w="4021320" h="752235">
                <a:moveTo>
                  <a:pt x="4021320" y="251991"/>
                </a:moveTo>
                <a:lnTo>
                  <a:pt x="4012689" y="200545"/>
                </a:lnTo>
                <a:lnTo>
                  <a:pt x="3984277" y="142399"/>
                </a:lnTo>
                <a:lnTo>
                  <a:pt x="3962095" y="110603"/>
                </a:lnTo>
                <a:lnTo>
                  <a:pt x="3934299" y="76881"/>
                </a:lnTo>
                <a:lnTo>
                  <a:pt x="3910404" y="51495"/>
                </a:lnTo>
                <a:lnTo>
                  <a:pt x="3889666" y="71715"/>
                </a:lnTo>
                <a:lnTo>
                  <a:pt x="3911112" y="94029"/>
                </a:lnTo>
                <a:lnTo>
                  <a:pt x="3937317" y="124960"/>
                </a:lnTo>
                <a:lnTo>
                  <a:pt x="3973885" y="180848"/>
                </a:lnTo>
                <a:lnTo>
                  <a:pt x="3990831" y="229508"/>
                </a:lnTo>
                <a:lnTo>
                  <a:pt x="3992507" y="251403"/>
                </a:lnTo>
                <a:lnTo>
                  <a:pt x="3992507" y="329381"/>
                </a:lnTo>
                <a:lnTo>
                  <a:pt x="4001084" y="318063"/>
                </a:lnTo>
                <a:lnTo>
                  <a:pt x="4011956" y="297407"/>
                </a:lnTo>
                <a:lnTo>
                  <a:pt x="4018776" y="275411"/>
                </a:lnTo>
                <a:lnTo>
                  <a:pt x="4021320" y="2519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32688" y="1770889"/>
            <a:ext cx="1105535" cy="27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lnSpc>
                <a:spcPts val="2140"/>
              </a:lnSpc>
            </a:pPr>
            <a:r>
              <a:rPr dirty="0">
                <a:latin typeface="Arial"/>
                <a:cs typeface="Arial"/>
              </a:rPr>
              <a:t>Symmetric</a:t>
            </a:r>
            <a:endParaRPr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8325" y="4616203"/>
            <a:ext cx="11309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5" dirty="0">
                <a:latin typeface="Arial"/>
                <a:cs typeface="Arial"/>
              </a:rPr>
              <a:t>Separation</a:t>
            </a:r>
            <a:endParaRPr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60584" y="6210301"/>
            <a:ext cx="3220211" cy="457351"/>
          </a:xfrm>
          <a:custGeom>
            <a:avLst/>
            <a:gdLst/>
            <a:ahLst/>
            <a:cxnLst/>
            <a:rect l="l" t="t" r="r" b="b"/>
            <a:pathLst>
              <a:path w="3220211" h="457351">
                <a:moveTo>
                  <a:pt x="3181999" y="197786"/>
                </a:moveTo>
                <a:lnTo>
                  <a:pt x="3144647" y="192991"/>
                </a:lnTo>
                <a:lnTo>
                  <a:pt x="3143574" y="199496"/>
                </a:lnTo>
                <a:lnTo>
                  <a:pt x="3137355" y="223332"/>
                </a:lnTo>
                <a:lnTo>
                  <a:pt x="3119435" y="265544"/>
                </a:lnTo>
                <a:lnTo>
                  <a:pt x="3094927" y="300995"/>
                </a:lnTo>
                <a:lnTo>
                  <a:pt x="3064700" y="330309"/>
                </a:lnTo>
                <a:lnTo>
                  <a:pt x="3029619" y="354110"/>
                </a:lnTo>
                <a:lnTo>
                  <a:pt x="2990553" y="373022"/>
                </a:lnTo>
                <a:lnTo>
                  <a:pt x="2948367" y="387667"/>
                </a:lnTo>
                <a:lnTo>
                  <a:pt x="2903930" y="398669"/>
                </a:lnTo>
                <a:lnTo>
                  <a:pt x="2858107" y="406653"/>
                </a:lnTo>
                <a:lnTo>
                  <a:pt x="2811767" y="412242"/>
                </a:lnTo>
                <a:lnTo>
                  <a:pt x="2772016" y="415402"/>
                </a:lnTo>
                <a:lnTo>
                  <a:pt x="2731831" y="417565"/>
                </a:lnTo>
                <a:lnTo>
                  <a:pt x="2691264" y="418795"/>
                </a:lnTo>
                <a:lnTo>
                  <a:pt x="2650363" y="419153"/>
                </a:lnTo>
                <a:lnTo>
                  <a:pt x="2609180" y="418704"/>
                </a:lnTo>
                <a:lnTo>
                  <a:pt x="2567766" y="417511"/>
                </a:lnTo>
                <a:lnTo>
                  <a:pt x="2526170" y="415637"/>
                </a:lnTo>
                <a:lnTo>
                  <a:pt x="2484443" y="413146"/>
                </a:lnTo>
                <a:lnTo>
                  <a:pt x="2442635" y="410101"/>
                </a:lnTo>
                <a:lnTo>
                  <a:pt x="2400798" y="406565"/>
                </a:lnTo>
                <a:lnTo>
                  <a:pt x="2358981" y="402601"/>
                </a:lnTo>
                <a:lnTo>
                  <a:pt x="2317235" y="398273"/>
                </a:lnTo>
                <a:lnTo>
                  <a:pt x="2275610" y="393644"/>
                </a:lnTo>
                <a:lnTo>
                  <a:pt x="2234156" y="388778"/>
                </a:lnTo>
                <a:lnTo>
                  <a:pt x="2192925" y="383738"/>
                </a:lnTo>
                <a:lnTo>
                  <a:pt x="2151967" y="378587"/>
                </a:lnTo>
                <a:lnTo>
                  <a:pt x="2111331" y="373388"/>
                </a:lnTo>
                <a:lnTo>
                  <a:pt x="2031231" y="363101"/>
                </a:lnTo>
                <a:lnTo>
                  <a:pt x="1991868" y="358140"/>
                </a:lnTo>
                <a:lnTo>
                  <a:pt x="1892230" y="343325"/>
                </a:lnTo>
                <a:lnTo>
                  <a:pt x="1792635" y="327987"/>
                </a:lnTo>
                <a:lnTo>
                  <a:pt x="1693082" y="312158"/>
                </a:lnTo>
                <a:lnTo>
                  <a:pt x="1593569" y="295870"/>
                </a:lnTo>
                <a:lnTo>
                  <a:pt x="1494099" y="279158"/>
                </a:lnTo>
                <a:lnTo>
                  <a:pt x="1394669" y="262053"/>
                </a:lnTo>
                <a:lnTo>
                  <a:pt x="1295280" y="244590"/>
                </a:lnTo>
                <a:lnTo>
                  <a:pt x="1195932" y="226802"/>
                </a:lnTo>
                <a:lnTo>
                  <a:pt x="1096625" y="208721"/>
                </a:lnTo>
                <a:lnTo>
                  <a:pt x="997357" y="190380"/>
                </a:lnTo>
                <a:lnTo>
                  <a:pt x="898130" y="171814"/>
                </a:lnTo>
                <a:lnTo>
                  <a:pt x="798943" y="153054"/>
                </a:lnTo>
                <a:lnTo>
                  <a:pt x="699796" y="134135"/>
                </a:lnTo>
                <a:lnTo>
                  <a:pt x="600687" y="115088"/>
                </a:lnTo>
                <a:lnTo>
                  <a:pt x="501619" y="95948"/>
                </a:lnTo>
                <a:lnTo>
                  <a:pt x="204646" y="38296"/>
                </a:lnTo>
                <a:lnTo>
                  <a:pt x="105733" y="19112"/>
                </a:lnTo>
                <a:lnTo>
                  <a:pt x="6858" y="0"/>
                </a:lnTo>
                <a:lnTo>
                  <a:pt x="0" y="37337"/>
                </a:lnTo>
                <a:lnTo>
                  <a:pt x="102572" y="57194"/>
                </a:lnTo>
                <a:lnTo>
                  <a:pt x="205193" y="77134"/>
                </a:lnTo>
                <a:lnTo>
                  <a:pt x="410581" y="117107"/>
                </a:lnTo>
                <a:lnTo>
                  <a:pt x="513347" y="137064"/>
                </a:lnTo>
                <a:lnTo>
                  <a:pt x="616161" y="156948"/>
                </a:lnTo>
                <a:lnTo>
                  <a:pt x="719022" y="176722"/>
                </a:lnTo>
                <a:lnTo>
                  <a:pt x="821931" y="196347"/>
                </a:lnTo>
                <a:lnTo>
                  <a:pt x="924887" y="215785"/>
                </a:lnTo>
                <a:lnTo>
                  <a:pt x="1027890" y="234996"/>
                </a:lnTo>
                <a:lnTo>
                  <a:pt x="1130939" y="253941"/>
                </a:lnTo>
                <a:lnTo>
                  <a:pt x="1234035" y="272583"/>
                </a:lnTo>
                <a:lnTo>
                  <a:pt x="1337178" y="290883"/>
                </a:lnTo>
                <a:lnTo>
                  <a:pt x="1440366" y="308802"/>
                </a:lnTo>
                <a:lnTo>
                  <a:pt x="1543600" y="326300"/>
                </a:lnTo>
                <a:lnTo>
                  <a:pt x="1646879" y="343341"/>
                </a:lnTo>
                <a:lnTo>
                  <a:pt x="1750204" y="359884"/>
                </a:lnTo>
                <a:lnTo>
                  <a:pt x="1853574" y="375892"/>
                </a:lnTo>
                <a:lnTo>
                  <a:pt x="1956988" y="391325"/>
                </a:lnTo>
                <a:lnTo>
                  <a:pt x="2060448" y="406146"/>
                </a:lnTo>
                <a:lnTo>
                  <a:pt x="2097092" y="410568"/>
                </a:lnTo>
                <a:lnTo>
                  <a:pt x="2171295" y="419607"/>
                </a:lnTo>
                <a:lnTo>
                  <a:pt x="2246497" y="428553"/>
                </a:lnTo>
                <a:lnTo>
                  <a:pt x="2284389" y="432860"/>
                </a:lnTo>
                <a:lnTo>
                  <a:pt x="2322432" y="436987"/>
                </a:lnTo>
                <a:lnTo>
                  <a:pt x="2360592" y="440881"/>
                </a:lnTo>
                <a:lnTo>
                  <a:pt x="2398836" y="444490"/>
                </a:lnTo>
                <a:lnTo>
                  <a:pt x="2437131" y="447760"/>
                </a:lnTo>
                <a:lnTo>
                  <a:pt x="2475443" y="450641"/>
                </a:lnTo>
                <a:lnTo>
                  <a:pt x="2513740" y="453078"/>
                </a:lnTo>
                <a:lnTo>
                  <a:pt x="2551988" y="455020"/>
                </a:lnTo>
                <a:lnTo>
                  <a:pt x="2590155" y="456415"/>
                </a:lnTo>
                <a:lnTo>
                  <a:pt x="2666109" y="457351"/>
                </a:lnTo>
                <a:lnTo>
                  <a:pt x="2703831" y="456787"/>
                </a:lnTo>
                <a:lnTo>
                  <a:pt x="2778598" y="453335"/>
                </a:lnTo>
                <a:lnTo>
                  <a:pt x="2841760" y="447398"/>
                </a:lnTo>
                <a:lnTo>
                  <a:pt x="2893459" y="439527"/>
                </a:lnTo>
                <a:lnTo>
                  <a:pt x="2943574" y="428476"/>
                </a:lnTo>
                <a:lnTo>
                  <a:pt x="2991275" y="413598"/>
                </a:lnTo>
                <a:lnTo>
                  <a:pt x="3035732" y="394248"/>
                </a:lnTo>
                <a:lnTo>
                  <a:pt x="3076115" y="369782"/>
                </a:lnTo>
                <a:lnTo>
                  <a:pt x="3111593" y="339554"/>
                </a:lnTo>
                <a:lnTo>
                  <a:pt x="3141337" y="302920"/>
                </a:lnTo>
                <a:lnTo>
                  <a:pt x="3164516" y="259233"/>
                </a:lnTo>
                <a:lnTo>
                  <a:pt x="3180300" y="207849"/>
                </a:lnTo>
                <a:lnTo>
                  <a:pt x="3181999" y="197786"/>
                </a:lnTo>
                <a:close/>
              </a:path>
              <a:path w="3220211" h="457351">
                <a:moveTo>
                  <a:pt x="3220212" y="202691"/>
                </a:moveTo>
                <a:lnTo>
                  <a:pt x="3178289" y="82295"/>
                </a:lnTo>
                <a:lnTo>
                  <a:pt x="3107435" y="188213"/>
                </a:lnTo>
                <a:lnTo>
                  <a:pt x="3144647" y="192991"/>
                </a:lnTo>
                <a:lnTo>
                  <a:pt x="3147821" y="173735"/>
                </a:lnTo>
                <a:lnTo>
                  <a:pt x="3185159" y="179069"/>
                </a:lnTo>
                <a:lnTo>
                  <a:pt x="3185159" y="198192"/>
                </a:lnTo>
                <a:lnTo>
                  <a:pt x="3220212" y="202691"/>
                </a:lnTo>
                <a:close/>
              </a:path>
              <a:path w="3220211" h="457351">
                <a:moveTo>
                  <a:pt x="3185159" y="179069"/>
                </a:moveTo>
                <a:lnTo>
                  <a:pt x="3147821" y="173735"/>
                </a:lnTo>
                <a:lnTo>
                  <a:pt x="3144647" y="192991"/>
                </a:lnTo>
                <a:lnTo>
                  <a:pt x="3181999" y="197786"/>
                </a:lnTo>
                <a:lnTo>
                  <a:pt x="3185159" y="179069"/>
                </a:lnTo>
                <a:close/>
              </a:path>
              <a:path w="3220211" h="457351">
                <a:moveTo>
                  <a:pt x="3185159" y="198192"/>
                </a:moveTo>
                <a:lnTo>
                  <a:pt x="3185159" y="179069"/>
                </a:lnTo>
                <a:lnTo>
                  <a:pt x="3181999" y="197786"/>
                </a:lnTo>
                <a:lnTo>
                  <a:pt x="3185159" y="198192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37487" y="6419087"/>
            <a:ext cx="6102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Wake</a:t>
            </a:r>
            <a:endParaRPr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7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25397" algn="l" rtl="0"/>
              <a:t>27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408" rtl="0"/>
            <a:r>
              <a:rPr b="1" spc="-21" dirty="0">
                <a:latin typeface="Arial"/>
                <a:cs typeface="Arial"/>
              </a:rPr>
              <a:t>Externa</a:t>
            </a:r>
            <a:r>
              <a:rPr b="1" spc="-10" dirty="0">
                <a:latin typeface="Arial"/>
                <a:cs typeface="Arial"/>
              </a:rPr>
              <a:t>l </a:t>
            </a:r>
            <a:r>
              <a:rPr b="1" spc="-21" dirty="0">
                <a:latin typeface="Arial"/>
                <a:cs typeface="Arial"/>
              </a:rPr>
              <a:t>Flows</a:t>
            </a:r>
            <a:r>
              <a:rPr b="1" spc="-10" dirty="0">
                <a:latin typeface="Arial"/>
                <a:cs typeface="Arial"/>
              </a:rPr>
              <a:t>: </a:t>
            </a:r>
            <a:r>
              <a:rPr b="1" spc="-21" dirty="0">
                <a:solidFill>
                  <a:srgbClr val="FF00FF"/>
                </a:solidFill>
                <a:latin typeface="Arial"/>
                <a:cs typeface="Arial"/>
              </a:rPr>
              <a:t>Dra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g </a:t>
            </a:r>
            <a:r>
              <a:rPr b="1" spc="-21" dirty="0">
                <a:solidFill>
                  <a:srgbClr val="FF00FF"/>
                </a:solidFill>
                <a:latin typeface="Arial"/>
                <a:cs typeface="Arial"/>
              </a:rPr>
              <a:t>o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n </a:t>
            </a:r>
            <a:r>
              <a:rPr b="1" spc="-21" dirty="0">
                <a:solidFill>
                  <a:srgbClr val="FF00FF"/>
                </a:solidFill>
                <a:latin typeface="Arial"/>
                <a:cs typeface="Arial"/>
              </a:rPr>
              <a:t>Immerse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d </a:t>
            </a:r>
            <a:r>
              <a:rPr b="1" spc="-21" dirty="0">
                <a:solidFill>
                  <a:srgbClr val="FF00FF"/>
                </a:solidFill>
                <a:latin typeface="Arial"/>
                <a:cs typeface="Arial"/>
              </a:rPr>
              <a:t>Objects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78281" y="1456945"/>
            <a:ext cx="1162050" cy="672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34986" y="2151065"/>
            <a:ext cx="7937500" cy="2381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97" marR="824163" algn="l" rtl="0">
              <a:lnSpc>
                <a:spcPct val="100299"/>
              </a:lnSpc>
            </a:pPr>
            <a:r>
              <a:rPr spc="-10"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f ther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wer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no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viscou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effect</a:t>
            </a:r>
            <a:r>
              <a:rPr spc="-10"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actin</a:t>
            </a:r>
            <a:r>
              <a:rPr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 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a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objec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ther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woul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b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no </a:t>
            </a:r>
            <a:r>
              <a:rPr dirty="0">
                <a:latin typeface="Arial"/>
                <a:cs typeface="Arial"/>
              </a:rPr>
              <a:t>friction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drag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nor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pressure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drag.</a:t>
            </a:r>
            <a:endParaRPr>
              <a:latin typeface="Arial"/>
              <a:cs typeface="Arial"/>
            </a:endParaRPr>
          </a:p>
          <a:p>
            <a:pPr marL="88893" marR="953058" indent="-76193" algn="l" rtl="0">
              <a:lnSpc>
                <a:spcPts val="3299"/>
              </a:lnSpc>
              <a:spcBef>
                <a:spcPts val="135"/>
              </a:spcBef>
            </a:pPr>
            <a:r>
              <a:rPr spc="-5" dirty="0">
                <a:latin typeface="Arial"/>
                <a:cs typeface="Arial"/>
              </a:rPr>
              <a:t>Viscosit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cause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frictio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an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separatio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whic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cause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pressur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drag. Frictio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Drag</a:t>
            </a:r>
            <a:r>
              <a:rPr dirty="0">
                <a:latin typeface="Arial"/>
                <a:cs typeface="Arial"/>
              </a:rPr>
              <a:t>: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par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dra</a:t>
            </a:r>
            <a:r>
              <a:rPr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 du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directl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shea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stress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37"/>
              </a:spcBef>
            </a:pPr>
            <a:endParaRPr sz="900"/>
          </a:p>
          <a:p>
            <a:pPr marL="76193" algn="l" rtl="0"/>
            <a:r>
              <a:rPr spc="-5" dirty="0">
                <a:latin typeface="Arial"/>
                <a:cs typeface="Arial"/>
              </a:rPr>
              <a:t>Pressur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Drag/For</a:t>
            </a:r>
            <a:r>
              <a:rPr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 Drag</a:t>
            </a:r>
            <a:r>
              <a:rPr dirty="0">
                <a:latin typeface="Arial"/>
                <a:cs typeface="Arial"/>
              </a:rPr>
              <a:t>: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par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dra</a:t>
            </a:r>
            <a:r>
              <a:rPr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 du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directl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pressure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300"/>
              </a:lnSpc>
              <a:spcBef>
                <a:spcPts val="39"/>
              </a:spcBef>
            </a:pPr>
            <a:endParaRPr sz="1300"/>
          </a:p>
          <a:p>
            <a:pPr marL="12699" algn="l" rtl="0"/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Drag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Coefficient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highly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dependent </a:t>
            </a:r>
            <a:r>
              <a:rPr spc="-5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shap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an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Reynold</a:t>
            </a:r>
            <a:r>
              <a:rPr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Number: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23929" y="4841747"/>
            <a:ext cx="2095499" cy="819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6035" y="4617720"/>
            <a:ext cx="4591049" cy="1190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09835" y="5797297"/>
            <a:ext cx="825246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21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sam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Reynold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number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abov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shape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hav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sam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amoun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drag.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7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25397" algn="l" rtl="0"/>
              <a:t>28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52181" rtl="0"/>
            <a:r>
              <a:rPr b="1" spc="-21" dirty="0">
                <a:latin typeface="Arial"/>
                <a:cs typeface="Arial"/>
              </a:rPr>
              <a:t>Externa</a:t>
            </a:r>
            <a:r>
              <a:rPr b="1" spc="-10" dirty="0">
                <a:latin typeface="Arial"/>
                <a:cs typeface="Arial"/>
              </a:rPr>
              <a:t>l </a:t>
            </a:r>
            <a:r>
              <a:rPr b="1" spc="-21" dirty="0">
                <a:latin typeface="Arial"/>
                <a:cs typeface="Arial"/>
              </a:rPr>
              <a:t>Flows</a:t>
            </a:r>
            <a:r>
              <a:rPr b="1" spc="-10" dirty="0">
                <a:latin typeface="Arial"/>
                <a:cs typeface="Arial"/>
              </a:rPr>
              <a:t>: 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Separation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3038" y="1899665"/>
            <a:ext cx="3048000" cy="384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5563" y="2029694"/>
            <a:ext cx="4672331" cy="3580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just" rtl="0">
              <a:lnSpc>
                <a:spcPct val="100099"/>
              </a:lnSpc>
            </a:pPr>
            <a:r>
              <a:rPr spc="-10" dirty="0">
                <a:latin typeface="Arial"/>
                <a:cs typeface="Arial"/>
              </a:rPr>
              <a:t>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situation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where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pressure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increases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down </a:t>
            </a:r>
            <a:r>
              <a:rPr spc="-5" dirty="0">
                <a:latin typeface="Arial"/>
                <a:cs typeface="Arial"/>
              </a:rPr>
              <a:t>strea</a:t>
            </a:r>
            <a:r>
              <a:rPr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flui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particle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ca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mov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u</a:t>
            </a:r>
            <a:r>
              <a:rPr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 against i</a:t>
            </a:r>
            <a:r>
              <a:rPr dirty="0">
                <a:latin typeface="Arial"/>
                <a:cs typeface="Arial"/>
              </a:rPr>
              <a:t>t </a:t>
            </a:r>
            <a:r>
              <a:rPr spc="-5" dirty="0">
                <a:latin typeface="Arial"/>
                <a:cs typeface="Arial"/>
              </a:rPr>
              <a:t> b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virtu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it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kineti</a:t>
            </a: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 energy.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100"/>
              </a:lnSpc>
              <a:spcBef>
                <a:spcPts val="63"/>
              </a:spcBef>
            </a:pPr>
            <a:endParaRPr sz="1100"/>
          </a:p>
          <a:p>
            <a:pPr marL="12699" marR="49526" algn="l" rtl="0">
              <a:lnSpc>
                <a:spcPct val="100099"/>
              </a:lnSpc>
            </a:pPr>
            <a:r>
              <a:rPr dirty="0">
                <a:latin typeface="Arial"/>
                <a:cs typeface="Arial"/>
              </a:rPr>
              <a:t>Inside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boundary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layer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velocity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 </a:t>
            </a:r>
            <a:r>
              <a:rPr spc="-5" dirty="0">
                <a:latin typeface="Arial"/>
                <a:cs typeface="Arial"/>
              </a:rPr>
              <a:t>laye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coul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reduc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s</a:t>
            </a:r>
            <a:r>
              <a:rPr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 muc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tha</a:t>
            </a:r>
            <a:r>
              <a:rPr spc="-5" dirty="0">
                <a:latin typeface="Arial"/>
                <a:cs typeface="Arial"/>
              </a:rPr>
              <a:t>t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kinetic energ</a:t>
            </a:r>
            <a:r>
              <a:rPr dirty="0">
                <a:latin typeface="Arial"/>
                <a:cs typeface="Arial"/>
              </a:rPr>
              <a:t>y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flui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particle</a:t>
            </a:r>
            <a:r>
              <a:rPr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n</a:t>
            </a:r>
            <a:r>
              <a:rPr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 longer adequat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mov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particle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agains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the pressur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gradient</a:t>
            </a:r>
            <a:r>
              <a:rPr dirty="0">
                <a:latin typeface="Arial"/>
                <a:cs typeface="Arial"/>
              </a:rPr>
              <a:t>.</a:t>
            </a:r>
            <a:r>
              <a:rPr spc="-5" dirty="0">
                <a:latin typeface="Arial"/>
                <a:cs typeface="Arial"/>
              </a:rPr>
              <a:t> Thi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lead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flo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reversal.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100"/>
              </a:lnSpc>
              <a:spcBef>
                <a:spcPts val="63"/>
              </a:spcBef>
            </a:pPr>
            <a:endParaRPr sz="1100"/>
          </a:p>
          <a:p>
            <a:pPr marL="12699" marR="226042" algn="l" rtl="0">
              <a:lnSpc>
                <a:spcPct val="100099"/>
              </a:lnSpc>
            </a:pPr>
            <a:r>
              <a:rPr dirty="0">
                <a:latin typeface="Arial"/>
                <a:cs typeface="Arial"/>
              </a:rPr>
              <a:t>Since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fluid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layer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higher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up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still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have energy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mover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forward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rolling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fluid streams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occurs,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which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called </a:t>
            </a:r>
            <a:r>
              <a:rPr b="1" u="heavy" spc="-5" dirty="0">
                <a:latin typeface="Arial"/>
                <a:cs typeface="Arial"/>
              </a:rPr>
              <a:t>separation</a:t>
            </a:r>
            <a:r>
              <a:rPr spc="-5" dirty="0">
                <a:latin typeface="Arial"/>
                <a:cs typeface="Arial"/>
              </a:rPr>
              <a:t>.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2928" y="6154674"/>
            <a:ext cx="512825" cy="537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7547" y="5913121"/>
            <a:ext cx="1189481" cy="838200"/>
          </a:xfrm>
          <a:custGeom>
            <a:avLst/>
            <a:gdLst/>
            <a:ahLst/>
            <a:cxnLst/>
            <a:rect l="l" t="t" r="r" b="b"/>
            <a:pathLst>
              <a:path w="1189481" h="838200">
                <a:moveTo>
                  <a:pt x="0" y="0"/>
                </a:moveTo>
                <a:lnTo>
                  <a:pt x="0" y="838200"/>
                </a:lnTo>
                <a:lnTo>
                  <a:pt x="1189481" y="838200"/>
                </a:lnTo>
                <a:lnTo>
                  <a:pt x="1189481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31157" y="5951221"/>
            <a:ext cx="96456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300" b="1" spc="-5" dirty="0">
                <a:latin typeface="Arial"/>
                <a:cs typeface="Arial"/>
              </a:rPr>
              <a:t>“Separation”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7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25397" algn="l" rtl="0"/>
              <a:t>29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9309" rIns="0" bIns="0" rtlCol="0">
            <a:noAutofit/>
          </a:bodyPr>
          <a:lstStyle/>
          <a:p>
            <a:pPr marL="2789330">
              <a:lnSpc>
                <a:spcPts val="4760"/>
              </a:lnSpc>
            </a:pPr>
            <a:r>
              <a:rPr sz="4000" spc="-5" dirty="0">
                <a:latin typeface="Arial"/>
                <a:cs typeface="Arial"/>
              </a:rPr>
              <a:t>Outline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986" y="2103374"/>
            <a:ext cx="5338445" cy="3242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36" indent="-342872" algn="l" rtl="0">
              <a:buFont typeface="Arial"/>
              <a:buChar char="•"/>
              <a:tabLst>
                <a:tab pos="354936" algn="l"/>
              </a:tabLst>
            </a:pPr>
            <a:r>
              <a:rPr sz="2900" spc="-5" dirty="0">
                <a:latin typeface="Arial"/>
                <a:cs typeface="Arial"/>
              </a:rPr>
              <a:t>R</a:t>
            </a:r>
            <a:r>
              <a:rPr sz="2900" dirty="0">
                <a:latin typeface="Arial"/>
                <a:cs typeface="Arial"/>
              </a:rPr>
              <a:t>eview of Viscous Pipe Flow</a:t>
            </a:r>
          </a:p>
          <a:p>
            <a:pPr marL="354936" indent="-342872" algn="l" rtl="0">
              <a:spcBef>
                <a:spcPts val="336"/>
              </a:spcBef>
              <a:buFont typeface="Arial"/>
              <a:buChar char="•"/>
              <a:tabLst>
                <a:tab pos="354936" algn="l"/>
              </a:tabLst>
            </a:pPr>
            <a:r>
              <a:rPr sz="2900" dirty="0">
                <a:latin typeface="Arial"/>
                <a:cs typeface="Arial"/>
              </a:rPr>
              <a:t>Laminar Pipe Flow</a:t>
            </a:r>
          </a:p>
          <a:p>
            <a:pPr marL="354936" indent="-342872" algn="l" rtl="0">
              <a:spcBef>
                <a:spcPts val="340"/>
              </a:spcBef>
              <a:buFont typeface="Arial"/>
              <a:buChar char="•"/>
              <a:tabLst>
                <a:tab pos="354936" algn="l"/>
              </a:tabLst>
            </a:pPr>
            <a:r>
              <a:rPr sz="2900" spc="-5" dirty="0">
                <a:latin typeface="Arial"/>
                <a:cs typeface="Arial"/>
              </a:rPr>
              <a:t>O</a:t>
            </a:r>
            <a:r>
              <a:rPr sz="2900" dirty="0">
                <a:latin typeface="Arial"/>
                <a:cs typeface="Arial"/>
              </a:rPr>
              <a:t>verview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of External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Flows</a:t>
            </a:r>
          </a:p>
          <a:p>
            <a:pPr marL="354936" indent="-342872" algn="l" rtl="0">
              <a:spcBef>
                <a:spcPts val="340"/>
              </a:spcBef>
              <a:buFont typeface="Arial"/>
              <a:buChar char="•"/>
              <a:tabLst>
                <a:tab pos="354936" algn="l"/>
              </a:tabLst>
            </a:pP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urbulent Pipe Flow</a:t>
            </a:r>
          </a:p>
          <a:p>
            <a:pPr marL="354936" indent="-342872" algn="l" rtl="0">
              <a:spcBef>
                <a:spcPts val="336"/>
              </a:spcBef>
              <a:buFont typeface="Arial"/>
              <a:buChar char="•"/>
              <a:tabLst>
                <a:tab pos="354936" algn="l"/>
              </a:tabLst>
            </a:pPr>
            <a:r>
              <a:rPr sz="2900" spc="-5" dirty="0">
                <a:latin typeface="Arial"/>
                <a:cs typeface="Arial"/>
              </a:rPr>
              <a:t>B</a:t>
            </a:r>
            <a:r>
              <a:rPr sz="2900" dirty="0">
                <a:latin typeface="Arial"/>
                <a:cs typeface="Arial"/>
              </a:rPr>
              <a:t>oundary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Layer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Characteristics</a:t>
            </a:r>
          </a:p>
          <a:p>
            <a:pPr marL="354936" indent="-342872" algn="l" rtl="0">
              <a:spcBef>
                <a:spcPts val="340"/>
              </a:spcBef>
              <a:buFont typeface="Arial"/>
              <a:buChar char="•"/>
              <a:tabLst>
                <a:tab pos="354936" algn="l"/>
              </a:tabLst>
            </a:pPr>
            <a:r>
              <a:rPr sz="2900" spc="-5" dirty="0">
                <a:latin typeface="Arial"/>
                <a:cs typeface="Arial"/>
              </a:rPr>
              <a:t>P</a:t>
            </a:r>
            <a:r>
              <a:rPr sz="2900" dirty="0">
                <a:latin typeface="Arial"/>
                <a:cs typeface="Arial"/>
              </a:rPr>
              <a:t>ressure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Gradients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Effects</a:t>
            </a:r>
          </a:p>
          <a:p>
            <a:pPr marL="354936" indent="-342872" algn="l" rtl="0">
              <a:lnSpc>
                <a:spcPts val="3329"/>
              </a:lnSpc>
              <a:spcBef>
                <a:spcPts val="340"/>
              </a:spcBef>
              <a:buFont typeface="Arial"/>
              <a:buChar char="•"/>
              <a:tabLst>
                <a:tab pos="354936" algn="l"/>
              </a:tabLst>
            </a:pPr>
            <a:r>
              <a:rPr sz="2900" dirty="0">
                <a:latin typeface="Arial"/>
                <a:cs typeface="Arial"/>
              </a:rPr>
              <a:t>Lift and Drag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179"/>
            <a:fld id="{81D60167-4931-47E6-BA6A-407CBD079E47}" type="slidenum">
              <a:rPr sz="1400" spc="-10" dirty="0">
                <a:latin typeface="Arial"/>
                <a:cs typeface="Arial"/>
              </a:rPr>
              <a:pPr marL="123179"/>
              <a:t>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0312" y="6633718"/>
            <a:ext cx="4933950" cy="249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44786" algn="l" rtl="0"/>
            <a:r>
              <a:rPr sz="1400" spc="-15" dirty="0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52181" rtl="0">
              <a:lnSpc>
                <a:spcPts val="2379"/>
              </a:lnSpc>
            </a:pPr>
            <a:r>
              <a:rPr b="1" spc="-21" dirty="0">
                <a:latin typeface="Arial"/>
                <a:cs typeface="Arial"/>
              </a:rPr>
              <a:t>Externa</a:t>
            </a:r>
            <a:r>
              <a:rPr b="1" spc="-10" dirty="0">
                <a:latin typeface="Arial"/>
                <a:cs typeface="Arial"/>
              </a:rPr>
              <a:t>l </a:t>
            </a:r>
            <a:r>
              <a:rPr b="1" spc="-21" dirty="0">
                <a:latin typeface="Arial"/>
                <a:cs typeface="Arial"/>
              </a:rPr>
              <a:t>Flows</a:t>
            </a:r>
            <a:r>
              <a:rPr b="1" spc="-10" dirty="0">
                <a:latin typeface="Arial"/>
                <a:cs typeface="Arial"/>
              </a:rPr>
              <a:t>: 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Separation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80312" y="1530096"/>
            <a:ext cx="4933950" cy="535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2735" y="1693865"/>
            <a:ext cx="4037965" cy="522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492719" algn="l" rtl="0">
              <a:lnSpc>
                <a:spcPct val="100299"/>
              </a:lnSpc>
            </a:pPr>
            <a:r>
              <a:rPr dirty="0">
                <a:latin typeface="Arial"/>
                <a:cs typeface="Arial"/>
              </a:rPr>
              <a:t>Separation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starts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with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zero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velocity </a:t>
            </a:r>
            <a:r>
              <a:rPr spc="-5" dirty="0">
                <a:latin typeface="Arial"/>
                <a:cs typeface="Arial"/>
              </a:rPr>
              <a:t>gradien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wall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100"/>
              </a:lnSpc>
              <a:spcBef>
                <a:spcPts val="65"/>
              </a:spcBef>
            </a:pPr>
            <a:endParaRPr sz="1100"/>
          </a:p>
          <a:p>
            <a:pPr marL="12699" marR="633044" algn="l" rtl="0"/>
            <a:r>
              <a:rPr dirty="0">
                <a:latin typeface="Arial"/>
                <a:cs typeface="Arial"/>
              </a:rPr>
              <a:t>Flow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reversal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takes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place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beyond </a:t>
            </a:r>
            <a:r>
              <a:rPr spc="-5" dirty="0">
                <a:latin typeface="Arial"/>
                <a:cs typeface="Arial"/>
              </a:rPr>
              <a:t>separatio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point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100"/>
              </a:lnSpc>
              <a:spcBef>
                <a:spcPts val="65"/>
              </a:spcBef>
            </a:pPr>
            <a:endParaRPr sz="1100"/>
          </a:p>
          <a:p>
            <a:pPr marL="12699" marR="12699" algn="l" rtl="0"/>
            <a:r>
              <a:rPr spc="-5" dirty="0">
                <a:latin typeface="Arial"/>
                <a:cs typeface="Arial"/>
              </a:rPr>
              <a:t>Advers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pressur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gradien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necessary </a:t>
            </a:r>
            <a:r>
              <a:rPr spc="-10" dirty="0">
                <a:latin typeface="Arial"/>
                <a:cs typeface="Arial"/>
              </a:rPr>
              <a:t>for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separation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</a:t>
            </a:r>
            <a:r>
              <a:rPr i="1" dirty="0">
                <a:latin typeface="Arial"/>
                <a:cs typeface="Arial"/>
              </a:rPr>
              <a:t>dp/dx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&gt;0)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100"/>
              </a:lnSpc>
              <a:spcBef>
                <a:spcPts val="63"/>
              </a:spcBef>
            </a:pPr>
            <a:endParaRPr sz="1100"/>
          </a:p>
          <a:p>
            <a:pPr marL="12699" marR="598122" algn="l" rtl="0">
              <a:lnSpc>
                <a:spcPct val="100099"/>
              </a:lnSpc>
            </a:pPr>
            <a:r>
              <a:rPr spc="-5" dirty="0">
                <a:latin typeface="Arial"/>
                <a:cs typeface="Arial"/>
              </a:rPr>
              <a:t>Ther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n</a:t>
            </a:r>
            <a:r>
              <a:rPr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 pressur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chang</a:t>
            </a:r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after</a:t>
            </a:r>
            <a:r>
              <a:rPr spc="-10" dirty="0">
                <a:latin typeface="Arial"/>
                <a:cs typeface="Arial"/>
              </a:rPr>
              <a:t> separatio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21" dirty="0">
                <a:latin typeface="Arial"/>
                <a:cs typeface="Arial"/>
              </a:rPr>
              <a:t>So</a:t>
            </a:r>
            <a:r>
              <a:rPr spc="-5" dirty="0">
                <a:latin typeface="Arial"/>
                <a:cs typeface="Arial"/>
              </a:rPr>
              <a:t>, pressur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the separate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regio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constant.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100"/>
              </a:lnSpc>
              <a:spcBef>
                <a:spcPts val="63"/>
              </a:spcBef>
            </a:pPr>
            <a:endParaRPr sz="1100"/>
          </a:p>
          <a:p>
            <a:pPr marL="12699" marR="175881" algn="l" rtl="0">
              <a:lnSpc>
                <a:spcPct val="100099"/>
              </a:lnSpc>
            </a:pPr>
            <a:r>
              <a:rPr spc="-5" dirty="0">
                <a:latin typeface="Arial"/>
                <a:cs typeface="Arial"/>
              </a:rPr>
              <a:t>Flui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turbulen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boundar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laye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has appreciabl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mor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momentu</a:t>
            </a:r>
            <a:r>
              <a:rPr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 tha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the </a:t>
            </a:r>
            <a:r>
              <a:rPr dirty="0">
                <a:latin typeface="Arial"/>
                <a:cs typeface="Arial"/>
              </a:rPr>
              <a:t>flow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laminar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B.L.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Thus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turbulent</a:t>
            </a:r>
            <a:endParaRPr>
              <a:latin typeface="Arial"/>
              <a:cs typeface="Arial"/>
            </a:endParaRPr>
          </a:p>
          <a:p>
            <a:pPr marL="12699" marR="583518" algn="l" rtl="0">
              <a:lnSpc>
                <a:spcPts val="2169"/>
              </a:lnSpc>
              <a:spcBef>
                <a:spcPts val="65"/>
              </a:spcBef>
            </a:pPr>
            <a:r>
              <a:rPr spc="-15" dirty="0">
                <a:latin typeface="Arial"/>
                <a:cs typeface="Arial"/>
              </a:rPr>
              <a:t>B.</a:t>
            </a:r>
            <a:r>
              <a:rPr spc="-10"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ca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penetrat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furthe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int</a:t>
            </a:r>
            <a:r>
              <a:rPr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 an advers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pressur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gradien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without</a:t>
            </a:r>
            <a:endParaRPr>
              <a:latin typeface="Arial"/>
              <a:cs typeface="Arial"/>
            </a:endParaRPr>
          </a:p>
          <a:p>
            <a:pPr marL="12699" algn="l" rtl="0">
              <a:lnSpc>
                <a:spcPts val="2085"/>
              </a:lnSpc>
            </a:pPr>
            <a:r>
              <a:rPr dirty="0">
                <a:latin typeface="Arial"/>
                <a:cs typeface="Arial"/>
              </a:rPr>
              <a:t>separation.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52181" rtl="0"/>
            <a:r>
              <a:rPr b="1" spc="-21" dirty="0">
                <a:latin typeface="Arial"/>
                <a:cs typeface="Arial"/>
              </a:rPr>
              <a:t>Externa</a:t>
            </a:r>
            <a:r>
              <a:rPr b="1" spc="-10" dirty="0">
                <a:latin typeface="Arial"/>
                <a:cs typeface="Arial"/>
              </a:rPr>
              <a:t>l </a:t>
            </a:r>
            <a:r>
              <a:rPr b="1" spc="-21" dirty="0">
                <a:latin typeface="Arial"/>
                <a:cs typeface="Arial"/>
              </a:rPr>
              <a:t>Flows</a:t>
            </a:r>
            <a:r>
              <a:rPr b="1" spc="-10" dirty="0">
                <a:latin typeface="Arial"/>
                <a:cs typeface="Arial"/>
              </a:rPr>
              <a:t>: 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Separation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46789" y="1525526"/>
            <a:ext cx="6973823" cy="4105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1283" y="5158739"/>
            <a:ext cx="4334256" cy="2010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7" algn="l" rtl="0"/>
            <a:r>
              <a:rPr sz="1400" spc="-10" dirty="0">
                <a:latin typeface="Arial"/>
                <a:cs typeface="Arial"/>
              </a:rPr>
              <a:t>2</a:t>
            </a:r>
            <a:r>
              <a:rPr sz="1400" spc="-15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52181" rtl="0">
              <a:lnSpc>
                <a:spcPts val="2379"/>
              </a:lnSpc>
            </a:pPr>
            <a:r>
              <a:rPr b="1" spc="-21" dirty="0">
                <a:latin typeface="Arial"/>
                <a:cs typeface="Arial"/>
              </a:rPr>
              <a:t>Externa</a:t>
            </a:r>
            <a:r>
              <a:rPr b="1" spc="-10" dirty="0">
                <a:latin typeface="Arial"/>
                <a:cs typeface="Arial"/>
              </a:rPr>
              <a:t>l </a:t>
            </a:r>
            <a:r>
              <a:rPr b="1" spc="-21" dirty="0">
                <a:latin typeface="Arial"/>
                <a:cs typeface="Arial"/>
              </a:rPr>
              <a:t>Flows</a:t>
            </a:r>
            <a:r>
              <a:rPr b="1" spc="-10" dirty="0">
                <a:latin typeface="Arial"/>
                <a:cs typeface="Arial"/>
              </a:rPr>
              <a:t>: 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Separation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4436" y="1701546"/>
            <a:ext cx="7225030" cy="2481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00957" algn="l" rtl="0"/>
            <a:r>
              <a:rPr spc="-5" dirty="0">
                <a:latin typeface="Arial"/>
                <a:cs typeface="Arial"/>
              </a:rPr>
              <a:t>Streamlinin</a:t>
            </a:r>
            <a:r>
              <a:rPr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 reduce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advers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pressur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gradien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beyon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maximum </a:t>
            </a:r>
            <a:r>
              <a:rPr dirty="0">
                <a:latin typeface="Arial"/>
                <a:cs typeface="Arial"/>
              </a:rPr>
              <a:t>thickness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delays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separation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100"/>
              </a:lnSpc>
              <a:spcBef>
                <a:spcPts val="65"/>
              </a:spcBef>
            </a:pPr>
            <a:endParaRPr sz="1100"/>
          </a:p>
          <a:p>
            <a:pPr marL="12699" marR="216518" algn="l" rtl="0"/>
            <a:r>
              <a:rPr spc="-5" dirty="0">
                <a:latin typeface="Arial"/>
                <a:cs typeface="Arial"/>
              </a:rPr>
              <a:t>Flui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particle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los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kineti</a:t>
            </a: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 energ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nea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separatio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point</a:t>
            </a:r>
            <a:r>
              <a:rPr dirty="0">
                <a:latin typeface="Arial"/>
                <a:cs typeface="Arial"/>
              </a:rPr>
              <a:t>.</a:t>
            </a:r>
            <a:r>
              <a:rPr spc="-5" dirty="0">
                <a:latin typeface="Arial"/>
                <a:cs typeface="Arial"/>
              </a:rPr>
              <a:t> S</a:t>
            </a:r>
            <a:r>
              <a:rPr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 thes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are eithe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remove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b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suctio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o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highe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energy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100"/>
              </a:lnSpc>
              <a:spcBef>
                <a:spcPts val="65"/>
              </a:spcBef>
            </a:pPr>
            <a:endParaRPr sz="1100"/>
          </a:p>
          <a:p>
            <a:pPr marL="12699" algn="l" rtl="0"/>
            <a:r>
              <a:rPr dirty="0">
                <a:latin typeface="Arial"/>
                <a:cs typeface="Arial"/>
              </a:rPr>
              <a:t>High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energy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fluid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blown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near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separation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point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100"/>
              </a:lnSpc>
              <a:spcBef>
                <a:spcPts val="65"/>
              </a:spcBef>
            </a:pPr>
            <a:endParaRPr sz="1100"/>
          </a:p>
          <a:p>
            <a:pPr marL="12699" algn="l" rtl="0"/>
            <a:r>
              <a:rPr spc="-5" dirty="0">
                <a:latin typeface="Arial"/>
                <a:cs typeface="Arial"/>
              </a:rPr>
              <a:t>Roughenin</a:t>
            </a:r>
            <a:r>
              <a:rPr dirty="0">
                <a:latin typeface="Arial"/>
                <a:cs typeface="Arial"/>
              </a:rPr>
              <a:t>g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surfac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forc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earl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transitio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turbulen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boundar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layer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55933" y="4265676"/>
            <a:ext cx="6553199" cy="1433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7" algn="l" rtl="0"/>
            <a:r>
              <a:rPr sz="1400" spc="-10" dirty="0">
                <a:latin typeface="Arial"/>
                <a:cs typeface="Arial"/>
              </a:rPr>
              <a:t>3</a:t>
            </a:r>
            <a:r>
              <a:rPr sz="1400" spc="-15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0134" y="6633719"/>
            <a:ext cx="222251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400" spc="-15" dirty="0"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72454" rtl="0"/>
            <a:r>
              <a:rPr b="1" spc="-21" dirty="0">
                <a:latin typeface="Arial"/>
                <a:cs typeface="Arial"/>
              </a:rPr>
              <a:t>Externa</a:t>
            </a:r>
            <a:r>
              <a:rPr b="1" spc="-10" dirty="0">
                <a:latin typeface="Arial"/>
                <a:cs typeface="Arial"/>
              </a:rPr>
              <a:t>l </a:t>
            </a:r>
            <a:r>
              <a:rPr b="1" spc="-21" dirty="0">
                <a:latin typeface="Arial"/>
                <a:cs typeface="Arial"/>
              </a:rPr>
              <a:t>Flows</a:t>
            </a:r>
            <a:r>
              <a:rPr b="1" spc="-10" dirty="0">
                <a:latin typeface="Arial"/>
                <a:cs typeface="Arial"/>
              </a:rPr>
              <a:t>: 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Drag on Immersed </a:t>
            </a:r>
            <a:r>
              <a:rPr b="1" spc="-10" dirty="0">
                <a:solidFill>
                  <a:srgbClr val="FF00FF"/>
                </a:solidFill>
                <a:latin typeface="Arial"/>
                <a:cs typeface="Arial"/>
              </a:rPr>
              <a:t>cylinder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9942" y="1522477"/>
            <a:ext cx="4743450" cy="3833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84680" y="1726416"/>
            <a:ext cx="8096250" cy="49758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82435" marR="69209" algn="l" rtl="0">
              <a:lnSpc>
                <a:spcPct val="100099"/>
              </a:lnSpc>
            </a:pP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 ver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smal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velocitie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(Re&lt;0.5)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fluid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sticks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cylinder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all </a:t>
            </a:r>
            <a:r>
              <a:rPr spc="-5" dirty="0">
                <a:latin typeface="Arial"/>
                <a:cs typeface="Arial"/>
              </a:rPr>
              <a:t>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wa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roun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an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never separat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fro</a:t>
            </a:r>
            <a:r>
              <a:rPr dirty="0">
                <a:latin typeface="Arial"/>
                <a:cs typeface="Arial"/>
              </a:rPr>
              <a:t>m </a:t>
            </a:r>
            <a:r>
              <a:rPr spc="-5" dirty="0">
                <a:latin typeface="Arial"/>
                <a:cs typeface="Arial"/>
              </a:rPr>
              <a:t> cylinder</a:t>
            </a:r>
            <a:r>
              <a:rPr dirty="0">
                <a:latin typeface="Arial"/>
                <a:cs typeface="Arial"/>
              </a:rPr>
              <a:t>.</a:t>
            </a:r>
            <a:r>
              <a:rPr spc="-5" dirty="0">
                <a:latin typeface="Arial"/>
                <a:cs typeface="Arial"/>
              </a:rPr>
              <a:t> This produce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streamlin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pattern </a:t>
            </a:r>
            <a:r>
              <a:rPr dirty="0">
                <a:latin typeface="Arial"/>
                <a:cs typeface="Arial"/>
              </a:rPr>
              <a:t>similar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that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ideal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fluid.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100"/>
              </a:lnSpc>
              <a:spcBef>
                <a:spcPts val="63"/>
              </a:spcBef>
            </a:pPr>
            <a:endParaRPr sz="1100"/>
          </a:p>
          <a:p>
            <a:pPr marL="4782435" marR="12699" algn="l" rtl="0">
              <a:lnSpc>
                <a:spcPct val="100099"/>
              </a:lnSpc>
            </a:pPr>
            <a:r>
              <a:rPr dirty="0">
                <a:latin typeface="Arial"/>
                <a:cs typeface="Arial"/>
              </a:rPr>
              <a:t>as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velocity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increases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boundar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laye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break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awa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and </a:t>
            </a:r>
            <a:r>
              <a:rPr dirty="0">
                <a:latin typeface="Arial"/>
                <a:cs typeface="Arial"/>
              </a:rPr>
              <a:t>eddies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formed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behind. Further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increases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velocity cause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eddies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elongate.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  <a:spcBef>
                <a:spcPts val="65"/>
              </a:spcBef>
            </a:pPr>
            <a:endParaRPr sz="1000"/>
          </a:p>
          <a:p>
            <a:pPr marL="12699" marR="297792" algn="just" rtl="0"/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 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numbe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aroun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9</a:t>
            </a:r>
            <a:r>
              <a:rPr dirty="0">
                <a:latin typeface="Arial"/>
                <a:cs typeface="Arial"/>
              </a:rPr>
              <a:t>0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vortice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brea</a:t>
            </a:r>
            <a:r>
              <a:rPr dirty="0">
                <a:latin typeface="Arial"/>
                <a:cs typeface="Arial"/>
              </a:rPr>
              <a:t>k</a:t>
            </a:r>
            <a:r>
              <a:rPr spc="-5" dirty="0">
                <a:latin typeface="Arial"/>
                <a:cs typeface="Arial"/>
              </a:rPr>
              <a:t> awa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alternativel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for</a:t>
            </a:r>
            <a:r>
              <a:rPr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top </a:t>
            </a:r>
            <a:r>
              <a:rPr dirty="0">
                <a:latin typeface="Arial"/>
                <a:cs typeface="Arial"/>
              </a:rPr>
              <a:t>and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bottom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cylinder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producing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vort</a:t>
            </a:r>
            <a:r>
              <a:rPr spc="-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x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stree</a:t>
            </a:r>
            <a:r>
              <a:rPr spc="-5" dirty="0">
                <a:latin typeface="Arial"/>
                <a:cs typeface="Arial"/>
              </a:rPr>
              <a:t>t i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wak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regio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called </a:t>
            </a:r>
            <a:r>
              <a:rPr b="1" spc="-5" dirty="0">
                <a:solidFill>
                  <a:srgbClr val="33339A"/>
                </a:solidFill>
                <a:latin typeface="Arial"/>
                <a:cs typeface="Arial"/>
              </a:rPr>
              <a:t>Karma</a:t>
            </a:r>
            <a:r>
              <a:rPr b="1" dirty="0">
                <a:solidFill>
                  <a:srgbClr val="33339A"/>
                </a:solidFill>
                <a:latin typeface="Arial"/>
                <a:cs typeface="Arial"/>
              </a:rPr>
              <a:t>n</a:t>
            </a:r>
            <a:r>
              <a:rPr b="1" spc="-5" dirty="0">
                <a:solidFill>
                  <a:srgbClr val="33339A"/>
                </a:solidFill>
                <a:latin typeface="Arial"/>
                <a:cs typeface="Arial"/>
              </a:rPr>
              <a:t> vorte</a:t>
            </a:r>
            <a:r>
              <a:rPr b="1" dirty="0">
                <a:solidFill>
                  <a:srgbClr val="33339A"/>
                </a:solidFill>
                <a:latin typeface="Arial"/>
                <a:cs typeface="Arial"/>
              </a:rPr>
              <a:t>x</a:t>
            </a:r>
            <a:r>
              <a:rPr b="1" spc="-5" dirty="0">
                <a:solidFill>
                  <a:srgbClr val="33339A"/>
                </a:solidFill>
                <a:latin typeface="Arial"/>
                <a:cs typeface="Arial"/>
              </a:rPr>
              <a:t> stree</a:t>
            </a:r>
            <a:r>
              <a:rPr b="1" spc="10" dirty="0">
                <a:solidFill>
                  <a:srgbClr val="33339A"/>
                </a:solidFill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.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400"/>
              </a:lnSpc>
              <a:spcBef>
                <a:spcPts val="40"/>
              </a:spcBef>
            </a:pPr>
            <a:endParaRPr sz="1400"/>
          </a:p>
          <a:p>
            <a:pPr marL="12699" marR="186675" algn="just" rtl="0"/>
            <a:r>
              <a:rPr b="1" u="heavy" dirty="0">
                <a:latin typeface="Arial"/>
                <a:cs typeface="Arial"/>
              </a:rPr>
              <a:t>Note: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lamina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flo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a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numbe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increases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separatio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poin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moves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4694" y="6692638"/>
            <a:ext cx="8001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front.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0134" y="6633719"/>
            <a:ext cx="222251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400" spc="-15" dirty="0"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8009" y="1537716"/>
            <a:ext cx="4706874" cy="1598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9983" y="3160014"/>
            <a:ext cx="6497572" cy="2200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72454" rtl="0"/>
            <a:r>
              <a:rPr b="1" spc="-21" dirty="0">
                <a:latin typeface="Arial"/>
                <a:cs typeface="Arial"/>
              </a:rPr>
              <a:t>Externa</a:t>
            </a:r>
            <a:r>
              <a:rPr b="1" spc="-10" dirty="0">
                <a:latin typeface="Arial"/>
                <a:cs typeface="Arial"/>
              </a:rPr>
              <a:t>l </a:t>
            </a:r>
            <a:r>
              <a:rPr b="1" spc="-21" dirty="0">
                <a:latin typeface="Arial"/>
                <a:cs typeface="Arial"/>
              </a:rPr>
              <a:t>Flows</a:t>
            </a:r>
            <a:r>
              <a:rPr b="1" spc="-10" dirty="0">
                <a:latin typeface="Arial"/>
                <a:cs typeface="Arial"/>
              </a:rPr>
              <a:t>: 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Drag on Immersed </a:t>
            </a:r>
            <a:r>
              <a:rPr b="1" spc="-10" dirty="0">
                <a:solidFill>
                  <a:srgbClr val="FF00FF"/>
                </a:solidFill>
                <a:latin typeface="Arial"/>
                <a:cs typeface="Arial"/>
              </a:rPr>
              <a:t>cylinder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3436" y="5364967"/>
            <a:ext cx="7911465" cy="834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l" rtl="0">
              <a:lnSpc>
                <a:spcPct val="100099"/>
              </a:lnSpc>
            </a:pP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flo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withi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boundar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late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becom</a:t>
            </a:r>
            <a:r>
              <a:rPr spc="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turbulent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poin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separation </a:t>
            </a:r>
            <a:r>
              <a:rPr dirty="0">
                <a:latin typeface="Arial"/>
                <a:cs typeface="Arial"/>
              </a:rPr>
              <a:t>moves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back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producing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narrow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wake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sin</a:t>
            </a:r>
            <a:r>
              <a:rPr spc="-10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fluid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particles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have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kinetic </a:t>
            </a:r>
            <a:r>
              <a:rPr spc="-5" dirty="0">
                <a:latin typeface="Arial"/>
                <a:cs typeface="Arial"/>
              </a:rPr>
              <a:t>energ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(momentum</a:t>
            </a:r>
            <a:r>
              <a:rPr dirty="0">
                <a:latin typeface="Arial"/>
                <a:cs typeface="Arial"/>
              </a:rPr>
              <a:t>)</a:t>
            </a:r>
            <a:r>
              <a:rPr spc="-5" dirty="0">
                <a:latin typeface="Arial"/>
                <a:cs typeface="Arial"/>
              </a:rPr>
              <a:t> du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natur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turbulen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flo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(eddie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existence).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3435" y="6464031"/>
            <a:ext cx="7085329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l" rtl="0"/>
            <a:r>
              <a:rPr spc="-5" dirty="0">
                <a:latin typeface="Arial"/>
                <a:cs typeface="Arial"/>
              </a:rPr>
              <a:t>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frictio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dra</a:t>
            </a:r>
            <a:r>
              <a:rPr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highe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turbulen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flow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bu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sinc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pressur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drag dominates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ne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resul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significan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reductio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tota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drag.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72454" rtl="0">
              <a:lnSpc>
                <a:spcPts val="2379"/>
              </a:lnSpc>
            </a:pPr>
            <a:r>
              <a:rPr b="1" spc="-21" dirty="0">
                <a:latin typeface="Arial"/>
                <a:cs typeface="Arial"/>
              </a:rPr>
              <a:t>Externa</a:t>
            </a:r>
            <a:r>
              <a:rPr b="1" spc="-10" dirty="0">
                <a:latin typeface="Arial"/>
                <a:cs typeface="Arial"/>
              </a:rPr>
              <a:t>l </a:t>
            </a:r>
            <a:r>
              <a:rPr b="1" spc="-21" dirty="0">
                <a:latin typeface="Arial"/>
                <a:cs typeface="Arial"/>
              </a:rPr>
              <a:t>Flows</a:t>
            </a:r>
            <a:r>
              <a:rPr b="1" spc="-10" dirty="0">
                <a:latin typeface="Arial"/>
                <a:cs typeface="Arial"/>
              </a:rPr>
              <a:t>: 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Drag on Immersed </a:t>
            </a:r>
            <a:r>
              <a:rPr b="1" spc="-10" dirty="0">
                <a:solidFill>
                  <a:srgbClr val="FF00FF"/>
                </a:solidFill>
                <a:latin typeface="Arial"/>
                <a:cs typeface="Arial"/>
              </a:rPr>
              <a:t>cylinder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4585" y="1690116"/>
            <a:ext cx="2045970" cy="27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lnSpc>
                <a:spcPts val="2140"/>
              </a:lnSpc>
            </a:pPr>
            <a:r>
              <a:rPr b="1" dirty="0">
                <a:solidFill>
                  <a:srgbClr val="33339A"/>
                </a:solidFill>
                <a:latin typeface="Arial"/>
                <a:cs typeface="Arial"/>
              </a:rPr>
              <a:t>Roughness</a:t>
            </a:r>
            <a:r>
              <a:rPr b="1" spc="-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3339A"/>
                </a:solidFill>
                <a:latin typeface="Arial"/>
                <a:cs typeface="Arial"/>
              </a:rPr>
              <a:t>Effect: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3739" y="4598662"/>
            <a:ext cx="18669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b="1" dirty="0">
                <a:solidFill>
                  <a:srgbClr val="FF00FF"/>
                </a:solidFill>
                <a:latin typeface="Arial"/>
                <a:cs typeface="Arial"/>
              </a:rPr>
              <a:t>Wire</a:t>
            </a:r>
            <a:r>
              <a:rPr b="1" spc="-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FF"/>
                </a:solidFill>
                <a:latin typeface="Arial"/>
                <a:cs typeface="Arial"/>
              </a:rPr>
              <a:t>Ring</a:t>
            </a:r>
            <a:r>
              <a:rPr b="1" spc="-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FF"/>
                </a:solidFill>
                <a:latin typeface="Arial"/>
                <a:cs typeface="Arial"/>
              </a:rPr>
              <a:t>Effect: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81864" y="1604772"/>
            <a:ext cx="2155697" cy="2545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74009" y="1644395"/>
            <a:ext cx="2124455" cy="2442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57021" y="4110991"/>
            <a:ext cx="11938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5" dirty="0">
                <a:latin typeface="Arial"/>
                <a:cs typeface="Arial"/>
              </a:rPr>
              <a:t>smoot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ball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4903" y="4098806"/>
            <a:ext cx="24015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rough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ball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(et.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Golf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ball)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13339" y="4578097"/>
            <a:ext cx="4239762" cy="2473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7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25397" algn="l" rtl="0"/>
              <a:t>35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89661" y="1622298"/>
            <a:ext cx="3590543" cy="3600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44831" rtl="0"/>
            <a:r>
              <a:rPr b="1" spc="-21" dirty="0">
                <a:latin typeface="Arial"/>
                <a:cs typeface="Arial"/>
              </a:rPr>
              <a:t>Externa</a:t>
            </a:r>
            <a:r>
              <a:rPr b="1" spc="-10" dirty="0">
                <a:latin typeface="Arial"/>
                <a:cs typeface="Arial"/>
              </a:rPr>
              <a:t>l </a:t>
            </a:r>
            <a:r>
              <a:rPr b="1" spc="-21" dirty="0">
                <a:latin typeface="Arial"/>
                <a:cs typeface="Arial"/>
              </a:rPr>
              <a:t>Flows</a:t>
            </a:r>
            <a:r>
              <a:rPr b="1" spc="-10" dirty="0">
                <a:latin typeface="Arial"/>
                <a:cs typeface="Arial"/>
              </a:rPr>
              <a:t>: 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Drag on Immersed </a:t>
            </a:r>
            <a:r>
              <a:rPr b="1" spc="-10" dirty="0">
                <a:solidFill>
                  <a:srgbClr val="FF00FF"/>
                </a:solidFill>
                <a:latin typeface="Arial"/>
                <a:cs typeface="Arial"/>
              </a:rPr>
              <a:t>cylinder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7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25397" algn="l" rtl="0"/>
              <a:t>36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1932" y="5254692"/>
            <a:ext cx="7452995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l" rtl="0">
              <a:lnSpc>
                <a:spcPct val="100299"/>
              </a:lnSpc>
            </a:pPr>
            <a:r>
              <a:rPr spc="-5" dirty="0">
                <a:latin typeface="Arial"/>
                <a:cs typeface="Arial"/>
              </a:rPr>
              <a:t>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fron</a:t>
            </a:r>
            <a:r>
              <a:rPr spc="-5" dirty="0">
                <a:latin typeface="Arial"/>
                <a:cs typeface="Arial"/>
              </a:rPr>
              <a:t>t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rea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pressur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differenc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greate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fo</a:t>
            </a:r>
            <a:r>
              <a:rPr spc="-10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lamina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flow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thu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grater </a:t>
            </a:r>
            <a:r>
              <a:rPr dirty="0">
                <a:latin typeface="Arial"/>
                <a:cs typeface="Arial"/>
              </a:rPr>
              <a:t>drag.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0134" y="6633719"/>
            <a:ext cx="222251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400" spc="-15" dirty="0"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3408" rtl="0">
              <a:lnSpc>
                <a:spcPts val="2379"/>
              </a:lnSpc>
            </a:pPr>
            <a:r>
              <a:rPr b="1" spc="-21" dirty="0">
                <a:latin typeface="Arial"/>
                <a:cs typeface="Arial"/>
              </a:rPr>
              <a:t>Externa</a:t>
            </a:r>
            <a:r>
              <a:rPr b="1" spc="-10" dirty="0">
                <a:latin typeface="Arial"/>
                <a:cs typeface="Arial"/>
              </a:rPr>
              <a:t>l </a:t>
            </a:r>
            <a:r>
              <a:rPr b="1" spc="-21" dirty="0">
                <a:latin typeface="Arial"/>
                <a:cs typeface="Arial"/>
              </a:rPr>
              <a:t>Flows</a:t>
            </a:r>
            <a:r>
              <a:rPr b="1" spc="-10" dirty="0">
                <a:latin typeface="Arial"/>
                <a:cs typeface="Arial"/>
              </a:rPr>
              <a:t>: </a:t>
            </a:r>
            <a:r>
              <a:rPr b="1" spc="-21" dirty="0">
                <a:solidFill>
                  <a:srgbClr val="FF00FF"/>
                </a:solidFill>
                <a:latin typeface="Arial"/>
                <a:cs typeface="Arial"/>
              </a:rPr>
              <a:t>Dra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g </a:t>
            </a:r>
            <a:r>
              <a:rPr b="1" spc="-21" dirty="0">
                <a:solidFill>
                  <a:srgbClr val="FF00FF"/>
                </a:solidFill>
                <a:latin typeface="Arial"/>
                <a:cs typeface="Arial"/>
              </a:rPr>
              <a:t>o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n </a:t>
            </a:r>
            <a:r>
              <a:rPr b="1" spc="-21" dirty="0">
                <a:solidFill>
                  <a:srgbClr val="FF00FF"/>
                </a:solidFill>
                <a:latin typeface="Arial"/>
                <a:cs typeface="Arial"/>
              </a:rPr>
              <a:t>Immerse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d </a:t>
            </a:r>
            <a:r>
              <a:rPr b="1" spc="-21" dirty="0">
                <a:solidFill>
                  <a:srgbClr val="FF00FF"/>
                </a:solidFill>
                <a:latin typeface="Arial"/>
                <a:cs typeface="Arial"/>
              </a:rPr>
              <a:t>Objects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29086" y="2088641"/>
            <a:ext cx="6438899" cy="3365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1334" y="1656589"/>
            <a:ext cx="4090035" cy="27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lnSpc>
                <a:spcPts val="2140"/>
              </a:lnSpc>
            </a:pPr>
            <a:r>
              <a:rPr dirty="0">
                <a:latin typeface="Arial"/>
                <a:cs typeface="Arial"/>
              </a:rPr>
              <a:t>Drag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Smooth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Sphere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Cylinder: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34197" y="1892045"/>
            <a:ext cx="7226046" cy="3870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41333" y="3663697"/>
            <a:ext cx="673607" cy="482345"/>
          </a:xfrm>
          <a:custGeom>
            <a:avLst/>
            <a:gdLst/>
            <a:ahLst/>
            <a:cxnLst/>
            <a:rect l="l" t="t" r="r" b="b"/>
            <a:pathLst>
              <a:path w="673607" h="482345">
                <a:moveTo>
                  <a:pt x="336804" y="0"/>
                </a:moveTo>
                <a:lnTo>
                  <a:pt x="282192" y="3163"/>
                </a:lnTo>
                <a:lnTo>
                  <a:pt x="230380" y="12320"/>
                </a:lnTo>
                <a:lnTo>
                  <a:pt x="182060" y="26972"/>
                </a:lnTo>
                <a:lnTo>
                  <a:pt x="137928" y="46622"/>
                </a:lnTo>
                <a:lnTo>
                  <a:pt x="98679" y="70770"/>
                </a:lnTo>
                <a:lnTo>
                  <a:pt x="65007" y="98919"/>
                </a:lnTo>
                <a:lnTo>
                  <a:pt x="37609" y="130570"/>
                </a:lnTo>
                <a:lnTo>
                  <a:pt x="17178" y="165225"/>
                </a:lnTo>
                <a:lnTo>
                  <a:pt x="4410" y="202386"/>
                </a:lnTo>
                <a:lnTo>
                  <a:pt x="0" y="241553"/>
                </a:lnTo>
                <a:lnTo>
                  <a:pt x="1117" y="261351"/>
                </a:lnTo>
                <a:lnTo>
                  <a:pt x="9793" y="299537"/>
                </a:lnTo>
                <a:lnTo>
                  <a:pt x="26479" y="335434"/>
                </a:lnTo>
                <a:lnTo>
                  <a:pt x="50480" y="368554"/>
                </a:lnTo>
                <a:lnTo>
                  <a:pt x="81102" y="398407"/>
                </a:lnTo>
                <a:lnTo>
                  <a:pt x="117649" y="424504"/>
                </a:lnTo>
                <a:lnTo>
                  <a:pt x="159427" y="446356"/>
                </a:lnTo>
                <a:lnTo>
                  <a:pt x="205739" y="463474"/>
                </a:lnTo>
                <a:lnTo>
                  <a:pt x="255893" y="475368"/>
                </a:lnTo>
                <a:lnTo>
                  <a:pt x="309192" y="481550"/>
                </a:lnTo>
                <a:lnTo>
                  <a:pt x="336804" y="482345"/>
                </a:lnTo>
                <a:lnTo>
                  <a:pt x="364415" y="481550"/>
                </a:lnTo>
                <a:lnTo>
                  <a:pt x="417714" y="475368"/>
                </a:lnTo>
                <a:lnTo>
                  <a:pt x="467868" y="463474"/>
                </a:lnTo>
                <a:lnTo>
                  <a:pt x="514180" y="446356"/>
                </a:lnTo>
                <a:lnTo>
                  <a:pt x="555958" y="424504"/>
                </a:lnTo>
                <a:lnTo>
                  <a:pt x="592505" y="398407"/>
                </a:lnTo>
                <a:lnTo>
                  <a:pt x="623127" y="368554"/>
                </a:lnTo>
                <a:lnTo>
                  <a:pt x="647128" y="335434"/>
                </a:lnTo>
                <a:lnTo>
                  <a:pt x="663814" y="299537"/>
                </a:lnTo>
                <a:lnTo>
                  <a:pt x="672490" y="261351"/>
                </a:lnTo>
                <a:lnTo>
                  <a:pt x="673607" y="241553"/>
                </a:lnTo>
                <a:lnTo>
                  <a:pt x="672490" y="221750"/>
                </a:lnTo>
                <a:lnTo>
                  <a:pt x="663814" y="183524"/>
                </a:lnTo>
                <a:lnTo>
                  <a:pt x="647128" y="147554"/>
                </a:lnTo>
                <a:lnTo>
                  <a:pt x="623127" y="114338"/>
                </a:lnTo>
                <a:lnTo>
                  <a:pt x="592505" y="84376"/>
                </a:lnTo>
                <a:lnTo>
                  <a:pt x="555958" y="58165"/>
                </a:lnTo>
                <a:lnTo>
                  <a:pt x="514180" y="36203"/>
                </a:lnTo>
                <a:lnTo>
                  <a:pt x="467868" y="18990"/>
                </a:lnTo>
                <a:lnTo>
                  <a:pt x="417714" y="7023"/>
                </a:lnTo>
                <a:lnTo>
                  <a:pt x="364415" y="801"/>
                </a:lnTo>
                <a:lnTo>
                  <a:pt x="336804" y="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3059" y="5970271"/>
            <a:ext cx="8063231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l" rtl="0"/>
            <a:r>
              <a:rPr spc="-10" dirty="0">
                <a:latin typeface="Arial"/>
                <a:cs typeface="Arial"/>
              </a:rPr>
              <a:t>at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Re&lt;0.5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drag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coefficient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its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highest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mainly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due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skin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friction. </a:t>
            </a: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boundar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laye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become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turbulent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pronounce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dro</a:t>
            </a:r>
            <a:r>
              <a:rPr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dra</a:t>
            </a:r>
            <a:r>
              <a:rPr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 coefficient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3060" y="6519664"/>
            <a:ext cx="12706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produced.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0134" y="6633719"/>
            <a:ext cx="222251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400" spc="-15" dirty="0"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86745" rtl="0"/>
            <a:r>
              <a:rPr b="1" spc="-21" dirty="0">
                <a:latin typeface="Arial"/>
                <a:cs typeface="Arial"/>
              </a:rPr>
              <a:t>Externa</a:t>
            </a:r>
            <a:r>
              <a:rPr b="1" spc="-10" dirty="0">
                <a:latin typeface="Arial"/>
                <a:cs typeface="Arial"/>
              </a:rPr>
              <a:t>l </a:t>
            </a:r>
            <a:r>
              <a:rPr b="1" spc="-21" dirty="0">
                <a:latin typeface="Arial"/>
                <a:cs typeface="Arial"/>
              </a:rPr>
              <a:t>Flows</a:t>
            </a:r>
            <a:r>
              <a:rPr b="1" spc="-10" dirty="0">
                <a:latin typeface="Arial"/>
                <a:cs typeface="Arial"/>
              </a:rPr>
              <a:t>: 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Lif</a:t>
            </a:r>
            <a:r>
              <a:rPr b="1" spc="-10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r>
              <a:rPr b="1" spc="-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b="1" spc="-21" dirty="0">
                <a:solidFill>
                  <a:srgbClr val="FF00FF"/>
                </a:solidFill>
                <a:latin typeface="Arial"/>
                <a:cs typeface="Arial"/>
              </a:rPr>
              <a:t>o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n</a:t>
            </a:r>
            <a:r>
              <a:rPr b="1" spc="-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b="1" spc="-21" dirty="0">
                <a:solidFill>
                  <a:srgbClr val="FF00FF"/>
                </a:solidFill>
                <a:latin typeface="Arial"/>
                <a:cs typeface="Arial"/>
              </a:rPr>
              <a:t>Immerse</a:t>
            </a:r>
            <a:r>
              <a:rPr b="1" spc="-15" dirty="0">
                <a:solidFill>
                  <a:srgbClr val="FF00FF"/>
                </a:solidFill>
                <a:latin typeface="Arial"/>
                <a:cs typeface="Arial"/>
              </a:rPr>
              <a:t>d</a:t>
            </a:r>
            <a:r>
              <a:rPr b="1" spc="-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b="1" spc="-21" dirty="0">
                <a:solidFill>
                  <a:srgbClr val="FF00FF"/>
                </a:solidFill>
                <a:latin typeface="Arial"/>
                <a:cs typeface="Arial"/>
              </a:rPr>
              <a:t>Objects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45209" y="1666493"/>
            <a:ext cx="1162049" cy="618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2715" y="2264573"/>
            <a:ext cx="7636508" cy="2061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336" marR="1248310" indent="-41271" algn="l" rtl="0">
              <a:lnSpc>
                <a:spcPct val="151700"/>
              </a:lnSpc>
            </a:pPr>
            <a:r>
              <a:rPr spc="-10" dirty="0">
                <a:latin typeface="Arial"/>
                <a:cs typeface="Arial"/>
              </a:rPr>
              <a:t>Most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all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lift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comes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from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pressure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forces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not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viscous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forces. Most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lift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generating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devices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not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symmetrical.</a:t>
            </a:r>
            <a:endParaRPr>
              <a:latin typeface="Arial"/>
              <a:cs typeface="Arial"/>
            </a:endParaRPr>
          </a:p>
          <a:p>
            <a:pPr marL="69845" marR="721302" algn="l" rtl="0">
              <a:lnSpc>
                <a:spcPts val="3170"/>
              </a:lnSpc>
              <a:spcBef>
                <a:spcPts val="265"/>
              </a:spcBef>
            </a:pPr>
            <a:r>
              <a:rPr spc="-15" dirty="0">
                <a:latin typeface="Arial"/>
                <a:cs typeface="Arial"/>
              </a:rPr>
              <a:t>Lif</a:t>
            </a:r>
            <a:r>
              <a:rPr spc="-5" dirty="0">
                <a:latin typeface="Arial"/>
                <a:cs typeface="Arial"/>
              </a:rPr>
              <a:t>t ca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b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generate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b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adjustin</a:t>
            </a:r>
            <a:r>
              <a:rPr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ange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</a:t>
            </a:r>
            <a:r>
              <a:rPr spc="-15" dirty="0">
                <a:latin typeface="Arial"/>
                <a:cs typeface="Arial"/>
              </a:rPr>
              <a:t>attac</a:t>
            </a:r>
            <a:r>
              <a:rPr spc="-10" dirty="0">
                <a:latin typeface="Arial"/>
                <a:cs typeface="Arial"/>
              </a:rPr>
              <a:t>k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object. </a:t>
            </a:r>
            <a:r>
              <a:rPr spc="-15" dirty="0">
                <a:latin typeface="Arial"/>
                <a:cs typeface="Arial"/>
              </a:rPr>
              <a:t>Lif</a:t>
            </a:r>
            <a:r>
              <a:rPr spc="-5" dirty="0">
                <a:latin typeface="Arial"/>
                <a:cs typeface="Arial"/>
              </a:rPr>
              <a:t>t an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dra</a:t>
            </a:r>
            <a:r>
              <a:rPr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 coefficient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wing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ar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dependen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angl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</a:t>
            </a:r>
            <a:r>
              <a:rPr spc="-15" dirty="0">
                <a:latin typeface="Arial"/>
                <a:cs typeface="Arial"/>
              </a:rPr>
              <a:t>attack.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800"/>
              </a:lnSpc>
              <a:spcBef>
                <a:spcPts val="29"/>
              </a:spcBef>
            </a:pPr>
            <a:endParaRPr sz="800"/>
          </a:p>
          <a:p>
            <a:pPr marL="80004" algn="l" rtl="0"/>
            <a:r>
              <a:rPr spc="-21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 larg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angle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</a:t>
            </a:r>
            <a:r>
              <a:rPr spc="-15" dirty="0">
                <a:latin typeface="Arial"/>
                <a:cs typeface="Arial"/>
              </a:rPr>
              <a:t>attack</a:t>
            </a:r>
            <a:r>
              <a:rPr spc="-5" dirty="0">
                <a:latin typeface="Arial"/>
                <a:cs typeface="Arial"/>
              </a:rPr>
              <a:t>,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boundar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laye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separate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an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win</a:t>
            </a:r>
            <a:r>
              <a:rPr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 stalls.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11253" y="4484370"/>
            <a:ext cx="4945381" cy="1973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193" rIns="0" bIns="0" rtlCol="0">
            <a:noAutofit/>
          </a:bodyPr>
          <a:lstStyle/>
          <a:p>
            <a:pPr marL="2325818" rtl="0">
              <a:lnSpc>
                <a:spcPts val="2855"/>
              </a:lnSpc>
            </a:pPr>
            <a:r>
              <a:rPr sz="2400" b="1" spc="-5" dirty="0">
                <a:latin typeface="Arial"/>
                <a:cs typeface="Arial"/>
              </a:rPr>
              <a:t>Viscou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Pip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Flow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Review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6833" y="2787397"/>
            <a:ext cx="2209799" cy="111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13433" y="2634995"/>
            <a:ext cx="2590799" cy="1190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87735" y="1577248"/>
            <a:ext cx="3721100" cy="9251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087" marR="12699" indent="-152388" algn="l" rtl="0">
              <a:lnSpc>
                <a:spcPct val="166700"/>
              </a:lnSpc>
            </a:pPr>
            <a:r>
              <a:rPr spc="-5" dirty="0">
                <a:latin typeface="Arial"/>
                <a:cs typeface="Arial"/>
              </a:rPr>
              <a:t>Pip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flo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versu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Open-channe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flow: </a:t>
            </a:r>
            <a:r>
              <a:rPr dirty="0">
                <a:latin typeface="Arial"/>
                <a:cs typeface="Arial"/>
              </a:rPr>
              <a:t>Pipe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Flow: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928" y="2065012"/>
            <a:ext cx="21202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5" dirty="0">
                <a:latin typeface="Arial"/>
                <a:cs typeface="Arial"/>
              </a:rPr>
              <a:t>Open-Channe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Flow: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134" y="4311395"/>
            <a:ext cx="3432809" cy="834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•Pipe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completely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filled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with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fluid</a:t>
            </a:r>
            <a:endParaRPr>
              <a:latin typeface="Arial"/>
              <a:cs typeface="Arial"/>
            </a:endParaRPr>
          </a:p>
          <a:p>
            <a:pPr marL="12699" algn="l" rtl="0"/>
            <a:r>
              <a:rPr spc="-5" dirty="0">
                <a:latin typeface="Arial"/>
                <a:cs typeface="Arial"/>
              </a:rPr>
              <a:t>•Pressur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gradient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driv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flow</a:t>
            </a:r>
            <a:endParaRPr>
              <a:latin typeface="Arial"/>
              <a:cs typeface="Arial"/>
            </a:endParaRPr>
          </a:p>
          <a:p>
            <a:pPr marL="12699" algn="l" rtl="0">
              <a:spcBef>
                <a:spcPts val="5"/>
              </a:spcBef>
            </a:pPr>
            <a:r>
              <a:rPr spc="-5" dirty="0">
                <a:latin typeface="Arial"/>
                <a:cs typeface="Arial"/>
              </a:rPr>
              <a:t>•Gravit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ca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als</a:t>
            </a:r>
            <a:r>
              <a:rPr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 b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important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4935" y="4235181"/>
            <a:ext cx="3594100" cy="1391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2384" algn="l" rtl="0"/>
            <a:r>
              <a:rPr spc="-5" dirty="0">
                <a:latin typeface="Arial"/>
                <a:cs typeface="Arial"/>
              </a:rPr>
              <a:t>•Pip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no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ful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fluids</a:t>
            </a:r>
            <a:endParaRPr>
              <a:latin typeface="Arial"/>
              <a:cs typeface="Arial"/>
            </a:endParaRPr>
          </a:p>
          <a:p>
            <a:pPr marL="72384" algn="l" rtl="0"/>
            <a:r>
              <a:rPr spc="-5" dirty="0">
                <a:latin typeface="Arial"/>
                <a:cs typeface="Arial"/>
              </a:rPr>
              <a:t>•Pressur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gradien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constant</a:t>
            </a:r>
            <a:endParaRPr>
              <a:latin typeface="Arial"/>
              <a:cs typeface="Arial"/>
            </a:endParaRPr>
          </a:p>
          <a:p>
            <a:pPr marL="72384" algn="l" rtl="0">
              <a:spcBef>
                <a:spcPts val="5"/>
              </a:spcBef>
            </a:pPr>
            <a:r>
              <a:rPr spc="-5" dirty="0">
                <a:latin typeface="Arial"/>
                <a:cs typeface="Arial"/>
              </a:rPr>
              <a:t>•Gravit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drivin</a:t>
            </a:r>
            <a:r>
              <a:rPr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 force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199"/>
              </a:lnSpc>
              <a:spcBef>
                <a:spcPts val="26"/>
              </a:spcBef>
            </a:pPr>
            <a:endParaRPr sz="1300"/>
          </a:p>
          <a:p>
            <a:pPr marL="12699" algn="l" rtl="0"/>
            <a:r>
              <a:rPr dirty="0">
                <a:latin typeface="Arial"/>
                <a:cs typeface="Arial"/>
              </a:rPr>
              <a:t>i.</a:t>
            </a:r>
            <a:r>
              <a:rPr spc="-5" dirty="0">
                <a:latin typeface="Arial"/>
                <a:cs typeface="Arial"/>
              </a:rPr>
              <a:t>e., </a:t>
            </a:r>
            <a:r>
              <a:rPr dirty="0">
                <a:latin typeface="Arial"/>
                <a:cs typeface="Arial"/>
              </a:rPr>
              <a:t>flow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down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concrete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spill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way.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04233" y="2406396"/>
            <a:ext cx="2353056" cy="1619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179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123179" algn="l" rtl="0"/>
              <a:t>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32034" y="2101596"/>
            <a:ext cx="2517647" cy="1609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2034" y="4158997"/>
            <a:ext cx="2895908" cy="2271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2034" y="2101595"/>
            <a:ext cx="3124199" cy="1591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2034" y="3777995"/>
            <a:ext cx="3124199" cy="15445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2034" y="5378196"/>
            <a:ext cx="3124199" cy="1591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1434" y="3549396"/>
            <a:ext cx="512825" cy="5379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0920" y="3320797"/>
            <a:ext cx="1188719" cy="838200"/>
          </a:xfrm>
          <a:custGeom>
            <a:avLst/>
            <a:gdLst/>
            <a:ahLst/>
            <a:cxnLst/>
            <a:rect l="l" t="t" r="r" b="b"/>
            <a:pathLst>
              <a:path w="1188719" h="838200">
                <a:moveTo>
                  <a:pt x="0" y="0"/>
                </a:moveTo>
                <a:lnTo>
                  <a:pt x="0" y="838200"/>
                </a:lnTo>
                <a:lnTo>
                  <a:pt x="1188719" y="838200"/>
                </a:lnTo>
                <a:lnTo>
                  <a:pt x="1188719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95958" rtl="0">
              <a:lnSpc>
                <a:spcPts val="2864"/>
              </a:lnSpc>
            </a:pPr>
            <a:r>
              <a:rPr sz="2400" b="1" spc="-5" dirty="0">
                <a:latin typeface="Arial"/>
                <a:cs typeface="Arial"/>
              </a:rPr>
              <a:t>Viscou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Pip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Flow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Flo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Regime</a:t>
            </a:r>
            <a:endParaRPr sz="2400">
              <a:latin typeface="Arial"/>
              <a:cs typeface="Arial"/>
            </a:endParaRPr>
          </a:p>
          <a:p>
            <a:pPr marL="12699" marR="12699" rtl="0">
              <a:lnSpc>
                <a:spcPts val="2160"/>
              </a:lnSpc>
              <a:spcBef>
                <a:spcPts val="55"/>
              </a:spcBef>
            </a:pPr>
            <a:r>
              <a:rPr spc="-5" dirty="0">
                <a:latin typeface="Arial"/>
                <a:cs typeface="Arial"/>
              </a:rPr>
              <a:t>Osborn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Reynold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Experimen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sho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thre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regime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Laminar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Transitional, </a:t>
            </a:r>
            <a:r>
              <a:rPr dirty="0">
                <a:latin typeface="Arial"/>
                <a:cs typeface="Arial"/>
              </a:rPr>
              <a:t>or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Turbulent: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179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123179" algn="l" rtl="0"/>
              <a:t>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5934" y="2634997"/>
            <a:ext cx="850264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pc="-5" dirty="0">
                <a:latin typeface="Arial"/>
                <a:cs typeface="Arial"/>
              </a:rPr>
              <a:t>Laminar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05934" y="4235196"/>
            <a:ext cx="1207134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Transitional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82125" y="5987804"/>
            <a:ext cx="9912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Turbulent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6134" y="3363467"/>
            <a:ext cx="105664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300" b="1" spc="-5" dirty="0">
                <a:latin typeface="Arial"/>
                <a:cs typeface="Arial"/>
              </a:rPr>
              <a:t>“Experiment”: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13101" rtl="0">
              <a:lnSpc>
                <a:spcPts val="2855"/>
              </a:lnSpc>
            </a:pPr>
            <a:r>
              <a:rPr sz="2400" b="1" spc="-5" dirty="0">
                <a:latin typeface="Arial"/>
                <a:cs typeface="Arial"/>
              </a:rPr>
              <a:t>Viscou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Pip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Flow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Flo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Regime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134" y="1720597"/>
            <a:ext cx="7731759" cy="27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>
              <a:lnSpc>
                <a:spcPts val="2140"/>
              </a:lnSpc>
            </a:pPr>
            <a:r>
              <a:rPr spc="-10"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f w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measur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velocit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 an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give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poin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wit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respec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tim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pipe: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3034" y="2177795"/>
            <a:ext cx="1828799" cy="744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70434" y="2025396"/>
            <a:ext cx="4114799" cy="2557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85034" y="5606795"/>
            <a:ext cx="914399" cy="361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40135" y="4579621"/>
            <a:ext cx="7734300" cy="2083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36" indent="-342872" algn="l" rtl="0">
              <a:buFont typeface="Arial"/>
              <a:buAutoNum type="arabicPeriod"/>
              <a:tabLst>
                <a:tab pos="354936" algn="l"/>
              </a:tabLst>
            </a:pPr>
            <a:r>
              <a:rPr spc="-5" dirty="0">
                <a:latin typeface="Arial"/>
                <a:cs typeface="Arial"/>
              </a:rPr>
              <a:t>Turbulenc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characterize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b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rando</a:t>
            </a:r>
            <a:r>
              <a:rPr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 fluctuations.</a:t>
            </a:r>
            <a:endParaRPr>
              <a:latin typeface="Arial"/>
              <a:cs typeface="Arial"/>
            </a:endParaRPr>
          </a:p>
          <a:p>
            <a:pPr marL="354936" indent="-342872" algn="l" rtl="0">
              <a:buFont typeface="Arial"/>
              <a:buAutoNum type="arabicPeriod"/>
              <a:tabLst>
                <a:tab pos="354936" algn="l"/>
              </a:tabLst>
            </a:pPr>
            <a:r>
              <a:rPr dirty="0">
                <a:latin typeface="Arial"/>
                <a:cs typeface="Arial"/>
              </a:rPr>
              <a:t>Transitional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relatively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ead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accompanie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b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occasiona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burst.</a:t>
            </a:r>
            <a:endParaRPr>
              <a:latin typeface="Arial"/>
              <a:cs typeface="Arial"/>
            </a:endParaRPr>
          </a:p>
          <a:p>
            <a:pPr marL="354936" indent="-342872" algn="l" rtl="0">
              <a:spcBef>
                <a:spcPts val="5"/>
              </a:spcBef>
              <a:buFont typeface="Arial"/>
              <a:buAutoNum type="arabicPeriod"/>
              <a:tabLst>
                <a:tab pos="354936" algn="l"/>
              </a:tabLst>
            </a:pPr>
            <a:r>
              <a:rPr spc="-5" dirty="0">
                <a:latin typeface="Arial"/>
                <a:cs typeface="Arial"/>
              </a:rPr>
              <a:t>Lamina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flo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relativel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steady.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13"/>
              </a:spcBef>
            </a:pPr>
            <a:endParaRPr sz="9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88893" algn="l" rtl="0"/>
            <a:r>
              <a:rPr dirty="0">
                <a:latin typeface="Arial"/>
                <a:cs typeface="Arial"/>
              </a:rPr>
              <a:t>For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laminar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only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direction: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1400"/>
              </a:lnSpc>
              <a:spcBef>
                <a:spcPts val="40"/>
              </a:spcBef>
            </a:pPr>
            <a:endParaRPr sz="1400"/>
          </a:p>
          <a:p>
            <a:pPr marL="12699" marR="737811" algn="l" rtl="0"/>
            <a:r>
              <a:rPr spc="-5" dirty="0">
                <a:latin typeface="Arial"/>
                <a:cs typeface="Arial"/>
              </a:rPr>
              <a:t>Fo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turbulen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flow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ther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predominat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flo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direction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bu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ther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are </a:t>
            </a:r>
            <a:r>
              <a:rPr dirty="0">
                <a:latin typeface="Arial"/>
                <a:cs typeface="Arial"/>
              </a:rPr>
              <a:t>random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components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normal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direction: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66034" y="6368796"/>
            <a:ext cx="2333244" cy="371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68735" y="2988056"/>
            <a:ext cx="1543050" cy="4292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12699" algn="l" rtl="0">
              <a:lnSpc>
                <a:spcPts val="1670"/>
              </a:lnSpc>
            </a:pPr>
            <a:r>
              <a:rPr sz="1400" b="1" spc="-15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30" dirty="0">
                <a:latin typeface="Arial"/>
                <a:cs typeface="Arial"/>
              </a:rPr>
              <a:t>y</a:t>
            </a:r>
            <a:r>
              <a:rPr sz="1400" b="1" spc="-15" dirty="0">
                <a:latin typeface="Arial"/>
                <a:cs typeface="Arial"/>
              </a:rPr>
              <a:t>nold</a:t>
            </a:r>
            <a:r>
              <a:rPr sz="1400" b="1" spc="-10" dirty="0">
                <a:latin typeface="Arial"/>
                <a:cs typeface="Arial"/>
              </a:rPr>
              <a:t>s </a:t>
            </a:r>
            <a:r>
              <a:rPr sz="1400" b="1" spc="-15" dirty="0">
                <a:latin typeface="Arial"/>
                <a:cs typeface="Arial"/>
              </a:rPr>
              <a:t>Number Dependenc</a:t>
            </a:r>
            <a:r>
              <a:rPr sz="1400" b="1" spc="-30" dirty="0">
                <a:latin typeface="Arial"/>
                <a:cs typeface="Arial"/>
              </a:rPr>
              <a:t>y</a:t>
            </a:r>
            <a:r>
              <a:rPr sz="1400" b="1" spc="-5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41634" y="3549396"/>
            <a:ext cx="1609343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45735" y="2372868"/>
            <a:ext cx="73152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300" b="1" spc="-5" dirty="0">
                <a:latin typeface="Arial"/>
                <a:cs typeface="Arial"/>
              </a:rPr>
              <a:t>R</a:t>
            </a:r>
            <a:r>
              <a:rPr sz="1300" b="1" dirty="0">
                <a:latin typeface="Arial"/>
                <a:cs typeface="Arial"/>
              </a:rPr>
              <a:t>e &gt; </a:t>
            </a:r>
            <a:r>
              <a:rPr sz="1300" b="1" spc="-5" dirty="0">
                <a:latin typeface="Arial"/>
                <a:cs typeface="Arial"/>
              </a:rPr>
              <a:t>4000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69536" y="3668267"/>
            <a:ext cx="73025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300" b="1" spc="-5" dirty="0">
                <a:latin typeface="Arial"/>
                <a:cs typeface="Arial"/>
              </a:rPr>
              <a:t>R</a:t>
            </a:r>
            <a:r>
              <a:rPr sz="1300" b="1" dirty="0">
                <a:latin typeface="Arial"/>
                <a:cs typeface="Arial"/>
              </a:rPr>
              <a:t>e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&lt; </a:t>
            </a:r>
            <a:r>
              <a:rPr sz="1300" b="1" spc="-5" dirty="0">
                <a:latin typeface="Arial"/>
                <a:cs typeface="Arial"/>
              </a:rPr>
              <a:t>2100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21935" y="3211068"/>
            <a:ext cx="1199516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300" b="1" spc="-5" dirty="0">
                <a:latin typeface="Arial"/>
                <a:cs typeface="Arial"/>
              </a:rPr>
              <a:t>2</a:t>
            </a:r>
            <a:r>
              <a:rPr sz="1300" b="1" spc="-10" dirty="0">
                <a:latin typeface="Arial"/>
                <a:cs typeface="Arial"/>
              </a:rPr>
              <a:t>1</a:t>
            </a:r>
            <a:r>
              <a:rPr sz="1300" b="1" spc="-5" dirty="0">
                <a:latin typeface="Arial"/>
                <a:cs typeface="Arial"/>
              </a:rPr>
              <a:t>0</a:t>
            </a:r>
            <a:r>
              <a:rPr sz="1300" b="1" spc="-10" dirty="0">
                <a:latin typeface="Arial"/>
                <a:cs typeface="Arial"/>
              </a:rPr>
              <a:t>0</a:t>
            </a:r>
            <a:r>
              <a:rPr sz="1300" b="1" dirty="0">
                <a:latin typeface="Arial"/>
                <a:cs typeface="Arial"/>
              </a:rPr>
              <a:t>&lt;</a:t>
            </a:r>
            <a:r>
              <a:rPr sz="1300" b="1" spc="-5" dirty="0">
                <a:latin typeface="Arial"/>
                <a:cs typeface="Arial"/>
              </a:rPr>
              <a:t> R</a:t>
            </a:r>
            <a:r>
              <a:rPr sz="1300" b="1" dirty="0">
                <a:latin typeface="Arial"/>
                <a:cs typeface="Arial"/>
              </a:rPr>
              <a:t>e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&lt;</a:t>
            </a:r>
            <a:r>
              <a:rPr sz="1300" b="1" spc="-5" dirty="0">
                <a:latin typeface="Arial"/>
                <a:cs typeface="Arial"/>
              </a:rPr>
              <a:t> 4</a:t>
            </a:r>
            <a:r>
              <a:rPr sz="1300" b="1" spc="-10" dirty="0">
                <a:latin typeface="Arial"/>
                <a:cs typeface="Arial"/>
              </a:rPr>
              <a:t>0</a:t>
            </a:r>
            <a:r>
              <a:rPr sz="1300" b="1" spc="-5" dirty="0">
                <a:latin typeface="Arial"/>
                <a:cs typeface="Arial"/>
              </a:rPr>
              <a:t>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09027" y="2444495"/>
            <a:ext cx="381000" cy="114300"/>
          </a:xfrm>
          <a:custGeom>
            <a:avLst/>
            <a:gdLst/>
            <a:ahLst/>
            <a:cxnLst/>
            <a:rect l="l" t="t" r="r" b="b"/>
            <a:pathLst>
              <a:path w="381000" h="114300">
                <a:moveTo>
                  <a:pt x="285750" y="76200"/>
                </a:moveTo>
                <a:lnTo>
                  <a:pt x="285750" y="0"/>
                </a:lnTo>
                <a:lnTo>
                  <a:pt x="0" y="0"/>
                </a:lnTo>
                <a:lnTo>
                  <a:pt x="0" y="76200"/>
                </a:lnTo>
                <a:lnTo>
                  <a:pt x="285750" y="76200"/>
                </a:lnTo>
                <a:close/>
              </a:path>
              <a:path w="381000" h="114300">
                <a:moveTo>
                  <a:pt x="381000" y="38100"/>
                </a:moveTo>
                <a:lnTo>
                  <a:pt x="285750" y="-38100"/>
                </a:lnTo>
                <a:lnTo>
                  <a:pt x="285750" y="114300"/>
                </a:lnTo>
                <a:lnTo>
                  <a:pt x="381000" y="3810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09027" y="2406396"/>
            <a:ext cx="381000" cy="152401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285750" y="0"/>
                </a:moveTo>
                <a:lnTo>
                  <a:pt x="28575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285750" y="114300"/>
                </a:lnTo>
                <a:lnTo>
                  <a:pt x="285750" y="152400"/>
                </a:lnTo>
                <a:lnTo>
                  <a:pt x="381000" y="76200"/>
                </a:lnTo>
                <a:lnTo>
                  <a:pt x="2857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09027" y="3282696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400050" y="76200"/>
                </a:moveTo>
                <a:lnTo>
                  <a:pt x="400050" y="0"/>
                </a:lnTo>
                <a:lnTo>
                  <a:pt x="0" y="0"/>
                </a:lnTo>
                <a:lnTo>
                  <a:pt x="0" y="76200"/>
                </a:lnTo>
                <a:lnTo>
                  <a:pt x="400050" y="76200"/>
                </a:lnTo>
                <a:close/>
              </a:path>
              <a:path w="533400" h="114300">
                <a:moveTo>
                  <a:pt x="533400" y="38100"/>
                </a:moveTo>
                <a:lnTo>
                  <a:pt x="400050" y="-38100"/>
                </a:lnTo>
                <a:lnTo>
                  <a:pt x="400050" y="114300"/>
                </a:lnTo>
                <a:lnTo>
                  <a:pt x="533400" y="3810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09027" y="3244595"/>
            <a:ext cx="533400" cy="152401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400050" y="0"/>
                </a:moveTo>
                <a:lnTo>
                  <a:pt x="40005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400050" y="114300"/>
                </a:lnTo>
                <a:lnTo>
                  <a:pt x="400050" y="152400"/>
                </a:lnTo>
                <a:lnTo>
                  <a:pt x="533400" y="76200"/>
                </a:lnTo>
                <a:lnTo>
                  <a:pt x="4000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56627" y="3739896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400050" y="76200"/>
                </a:moveTo>
                <a:lnTo>
                  <a:pt x="400050" y="0"/>
                </a:lnTo>
                <a:lnTo>
                  <a:pt x="0" y="0"/>
                </a:lnTo>
                <a:lnTo>
                  <a:pt x="0" y="76200"/>
                </a:lnTo>
                <a:lnTo>
                  <a:pt x="400050" y="76200"/>
                </a:lnTo>
                <a:close/>
              </a:path>
              <a:path w="533400" h="114300">
                <a:moveTo>
                  <a:pt x="533400" y="38100"/>
                </a:moveTo>
                <a:lnTo>
                  <a:pt x="400050" y="-38100"/>
                </a:lnTo>
                <a:lnTo>
                  <a:pt x="400050" y="114300"/>
                </a:lnTo>
                <a:lnTo>
                  <a:pt x="533400" y="3810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56627" y="3701796"/>
            <a:ext cx="533400" cy="152401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400050" y="0"/>
                </a:moveTo>
                <a:lnTo>
                  <a:pt x="40005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400050" y="114300"/>
                </a:lnTo>
                <a:lnTo>
                  <a:pt x="400050" y="152400"/>
                </a:lnTo>
                <a:lnTo>
                  <a:pt x="533400" y="76200"/>
                </a:lnTo>
                <a:lnTo>
                  <a:pt x="4000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179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123179" algn="l" rtl="0"/>
              <a:t>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77490" rtl="0">
              <a:lnSpc>
                <a:spcPts val="2855"/>
              </a:lnSpc>
            </a:pPr>
            <a:r>
              <a:rPr sz="2400" b="1" spc="-5" dirty="0">
                <a:latin typeface="Arial"/>
                <a:cs typeface="Arial"/>
              </a:rPr>
              <a:t>Viscou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Pip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Flow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Entranc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an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Full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 Developed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6866" y="2898649"/>
            <a:ext cx="5791200" cy="2941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58830" y="1542289"/>
            <a:ext cx="6398895" cy="1191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1774" marR="240009" indent="-619710" algn="l" rtl="0">
              <a:lnSpc>
                <a:spcPct val="117500"/>
              </a:lnSpc>
            </a:pPr>
            <a:r>
              <a:rPr spc="-5" dirty="0">
                <a:latin typeface="Arial"/>
                <a:cs typeface="Arial"/>
              </a:rPr>
              <a:t>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entranc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regio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pip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flo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i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quit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comple</a:t>
            </a:r>
            <a:r>
              <a:rPr dirty="0">
                <a:latin typeface="Arial"/>
                <a:cs typeface="Arial"/>
              </a:rPr>
              <a:t>x</a:t>
            </a:r>
            <a:r>
              <a:rPr spc="-5" dirty="0">
                <a:latin typeface="Arial"/>
                <a:cs typeface="Arial"/>
              </a:rPr>
              <a:t> (1</a:t>
            </a:r>
            <a:r>
              <a:rPr dirty="0">
                <a:latin typeface="Arial"/>
                <a:cs typeface="Arial"/>
              </a:rPr>
              <a:t>)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(2):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flui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enter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pip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wit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nearl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unifor</a:t>
            </a:r>
            <a:r>
              <a:rPr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 flow.</a:t>
            </a:r>
            <a:endParaRPr>
              <a:latin typeface="Arial"/>
              <a:cs typeface="Arial"/>
            </a:endParaRPr>
          </a:p>
          <a:p>
            <a:pPr marL="631774" marR="12699" algn="l" rtl="0">
              <a:lnSpc>
                <a:spcPts val="2169"/>
              </a:lnSpc>
              <a:spcBef>
                <a:spcPts val="65"/>
              </a:spcBef>
            </a:pP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viscous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effects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create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boundary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layer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that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merges. When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merge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fully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developed.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2884" y="3766564"/>
            <a:ext cx="2187702" cy="67818"/>
          </a:xfrm>
          <a:custGeom>
            <a:avLst/>
            <a:gdLst/>
            <a:ahLst/>
            <a:cxnLst/>
            <a:rect l="l" t="t" r="r" b="b"/>
            <a:pathLst>
              <a:path w="2187702" h="67818">
                <a:moveTo>
                  <a:pt x="2116836" y="10668"/>
                </a:moveTo>
                <a:lnTo>
                  <a:pt x="762" y="0"/>
                </a:lnTo>
                <a:lnTo>
                  <a:pt x="0" y="28956"/>
                </a:lnTo>
                <a:lnTo>
                  <a:pt x="2116074" y="39624"/>
                </a:lnTo>
                <a:lnTo>
                  <a:pt x="2116836" y="10668"/>
                </a:lnTo>
                <a:close/>
              </a:path>
              <a:path w="2187702" h="67818">
                <a:moveTo>
                  <a:pt x="2187702" y="25908"/>
                </a:moveTo>
                <a:lnTo>
                  <a:pt x="2102358" y="-17525"/>
                </a:lnTo>
                <a:lnTo>
                  <a:pt x="2102358" y="10595"/>
                </a:lnTo>
                <a:lnTo>
                  <a:pt x="2116836" y="10668"/>
                </a:lnTo>
                <a:lnTo>
                  <a:pt x="2116836" y="60708"/>
                </a:lnTo>
                <a:lnTo>
                  <a:pt x="2187702" y="25908"/>
                </a:lnTo>
                <a:close/>
              </a:path>
              <a:path w="2187702" h="67818">
                <a:moveTo>
                  <a:pt x="2116836" y="60708"/>
                </a:moveTo>
                <a:lnTo>
                  <a:pt x="2116836" y="10668"/>
                </a:lnTo>
                <a:lnTo>
                  <a:pt x="2116074" y="39624"/>
                </a:lnTo>
                <a:lnTo>
                  <a:pt x="2102358" y="39554"/>
                </a:lnTo>
                <a:lnTo>
                  <a:pt x="2102358" y="67818"/>
                </a:lnTo>
                <a:lnTo>
                  <a:pt x="2116836" y="607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70867" y="2846071"/>
            <a:ext cx="2082533" cy="1459229"/>
          </a:xfrm>
          <a:custGeom>
            <a:avLst/>
            <a:gdLst/>
            <a:ahLst/>
            <a:cxnLst/>
            <a:rect l="l" t="t" r="r" b="b"/>
            <a:pathLst>
              <a:path w="2082533" h="1459229">
                <a:moveTo>
                  <a:pt x="1040879" y="0"/>
                </a:moveTo>
                <a:lnTo>
                  <a:pt x="955555" y="2420"/>
                </a:lnTo>
                <a:lnTo>
                  <a:pt x="872122" y="9555"/>
                </a:lnTo>
                <a:lnTo>
                  <a:pt x="790850" y="21216"/>
                </a:lnTo>
                <a:lnTo>
                  <a:pt x="712006" y="37216"/>
                </a:lnTo>
                <a:lnTo>
                  <a:pt x="635859" y="57364"/>
                </a:lnTo>
                <a:lnTo>
                  <a:pt x="562679" y="81473"/>
                </a:lnTo>
                <a:lnTo>
                  <a:pt x="492733" y="109353"/>
                </a:lnTo>
                <a:lnTo>
                  <a:pt x="426290" y="140817"/>
                </a:lnTo>
                <a:lnTo>
                  <a:pt x="363619" y="175676"/>
                </a:lnTo>
                <a:lnTo>
                  <a:pt x="304988" y="213741"/>
                </a:lnTo>
                <a:lnTo>
                  <a:pt x="250667" y="254823"/>
                </a:lnTo>
                <a:lnTo>
                  <a:pt x="200923" y="298734"/>
                </a:lnTo>
                <a:lnTo>
                  <a:pt x="156025" y="345286"/>
                </a:lnTo>
                <a:lnTo>
                  <a:pt x="116242" y="394289"/>
                </a:lnTo>
                <a:lnTo>
                  <a:pt x="81843" y="445555"/>
                </a:lnTo>
                <a:lnTo>
                  <a:pt x="53096" y="498896"/>
                </a:lnTo>
                <a:lnTo>
                  <a:pt x="30269" y="554123"/>
                </a:lnTo>
                <a:lnTo>
                  <a:pt x="13632" y="611047"/>
                </a:lnTo>
                <a:lnTo>
                  <a:pt x="3452" y="669480"/>
                </a:lnTo>
                <a:lnTo>
                  <a:pt x="0" y="729234"/>
                </a:lnTo>
                <a:lnTo>
                  <a:pt x="3452" y="789095"/>
                </a:lnTo>
                <a:lnTo>
                  <a:pt x="13632" y="847626"/>
                </a:lnTo>
                <a:lnTo>
                  <a:pt x="30269" y="904638"/>
                </a:lnTo>
                <a:lnTo>
                  <a:pt x="53096" y="959943"/>
                </a:lnTo>
                <a:lnTo>
                  <a:pt x="81843" y="1013352"/>
                </a:lnTo>
                <a:lnTo>
                  <a:pt x="116242" y="1064679"/>
                </a:lnTo>
                <a:lnTo>
                  <a:pt x="156025" y="1113734"/>
                </a:lnTo>
                <a:lnTo>
                  <a:pt x="200923" y="1160330"/>
                </a:lnTo>
                <a:lnTo>
                  <a:pt x="250667" y="1204279"/>
                </a:lnTo>
                <a:lnTo>
                  <a:pt x="304988" y="1245393"/>
                </a:lnTo>
                <a:lnTo>
                  <a:pt x="363619" y="1283484"/>
                </a:lnTo>
                <a:lnTo>
                  <a:pt x="426290" y="1318363"/>
                </a:lnTo>
                <a:lnTo>
                  <a:pt x="492733" y="1349843"/>
                </a:lnTo>
                <a:lnTo>
                  <a:pt x="562679" y="1377736"/>
                </a:lnTo>
                <a:lnTo>
                  <a:pt x="635859" y="1401853"/>
                </a:lnTo>
                <a:lnTo>
                  <a:pt x="712006" y="1422007"/>
                </a:lnTo>
                <a:lnTo>
                  <a:pt x="790850" y="1438010"/>
                </a:lnTo>
                <a:lnTo>
                  <a:pt x="872122" y="1449673"/>
                </a:lnTo>
                <a:lnTo>
                  <a:pt x="955555" y="1456809"/>
                </a:lnTo>
                <a:lnTo>
                  <a:pt x="1040879" y="1459229"/>
                </a:lnTo>
                <a:lnTo>
                  <a:pt x="1126315" y="1456809"/>
                </a:lnTo>
                <a:lnTo>
                  <a:pt x="1209849" y="1449673"/>
                </a:lnTo>
                <a:lnTo>
                  <a:pt x="1291211" y="1438010"/>
                </a:lnTo>
                <a:lnTo>
                  <a:pt x="1370135" y="1422007"/>
                </a:lnTo>
                <a:lnTo>
                  <a:pt x="1446352" y="1401853"/>
                </a:lnTo>
                <a:lnTo>
                  <a:pt x="1519593" y="1377736"/>
                </a:lnTo>
                <a:lnTo>
                  <a:pt x="1589592" y="1349843"/>
                </a:lnTo>
                <a:lnTo>
                  <a:pt x="1656080" y="1318363"/>
                </a:lnTo>
                <a:lnTo>
                  <a:pt x="1718790" y="1283484"/>
                </a:lnTo>
                <a:lnTo>
                  <a:pt x="1777452" y="1245393"/>
                </a:lnTo>
                <a:lnTo>
                  <a:pt x="1831799" y="1204279"/>
                </a:lnTo>
                <a:lnTo>
                  <a:pt x="1881564" y="1160330"/>
                </a:lnTo>
                <a:lnTo>
                  <a:pt x="1926477" y="1113734"/>
                </a:lnTo>
                <a:lnTo>
                  <a:pt x="1966272" y="1064679"/>
                </a:lnTo>
                <a:lnTo>
                  <a:pt x="2000679" y="1013352"/>
                </a:lnTo>
                <a:lnTo>
                  <a:pt x="2029432" y="959943"/>
                </a:lnTo>
                <a:lnTo>
                  <a:pt x="2052261" y="904638"/>
                </a:lnTo>
                <a:lnTo>
                  <a:pt x="2068900" y="847626"/>
                </a:lnTo>
                <a:lnTo>
                  <a:pt x="2079080" y="789095"/>
                </a:lnTo>
                <a:lnTo>
                  <a:pt x="2082533" y="729233"/>
                </a:lnTo>
                <a:lnTo>
                  <a:pt x="2079080" y="669480"/>
                </a:lnTo>
                <a:lnTo>
                  <a:pt x="2068900" y="611047"/>
                </a:lnTo>
                <a:lnTo>
                  <a:pt x="2052261" y="554123"/>
                </a:lnTo>
                <a:lnTo>
                  <a:pt x="2029432" y="498896"/>
                </a:lnTo>
                <a:lnTo>
                  <a:pt x="2000679" y="445555"/>
                </a:lnTo>
                <a:lnTo>
                  <a:pt x="1966272" y="394289"/>
                </a:lnTo>
                <a:lnTo>
                  <a:pt x="1926477" y="345286"/>
                </a:lnTo>
                <a:lnTo>
                  <a:pt x="1881564" y="298734"/>
                </a:lnTo>
                <a:lnTo>
                  <a:pt x="1831799" y="254823"/>
                </a:lnTo>
                <a:lnTo>
                  <a:pt x="1777452" y="213740"/>
                </a:lnTo>
                <a:lnTo>
                  <a:pt x="1718790" y="175676"/>
                </a:lnTo>
                <a:lnTo>
                  <a:pt x="1656080" y="140817"/>
                </a:lnTo>
                <a:lnTo>
                  <a:pt x="1589592" y="109353"/>
                </a:lnTo>
                <a:lnTo>
                  <a:pt x="1519593" y="81473"/>
                </a:lnTo>
                <a:lnTo>
                  <a:pt x="1446352" y="57364"/>
                </a:lnTo>
                <a:lnTo>
                  <a:pt x="1370135" y="37216"/>
                </a:lnTo>
                <a:lnTo>
                  <a:pt x="1291211" y="21216"/>
                </a:lnTo>
                <a:lnTo>
                  <a:pt x="1209849" y="9555"/>
                </a:lnTo>
                <a:lnTo>
                  <a:pt x="1126315" y="2420"/>
                </a:lnTo>
                <a:lnTo>
                  <a:pt x="1040879" y="0"/>
                </a:lnTo>
                <a:close/>
              </a:path>
            </a:pathLst>
          </a:custGeom>
          <a:ln w="19050">
            <a:solidFill>
              <a:srgbClr val="333399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6383" y="5926074"/>
            <a:ext cx="3031998" cy="688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92357" y="5595366"/>
            <a:ext cx="7137400" cy="774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There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estimates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for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determining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entrance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length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for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pipe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flows: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650"/>
              </a:lnSpc>
              <a:spcBef>
                <a:spcPts val="41"/>
              </a:spcBef>
            </a:pPr>
            <a:endParaRPr sz="700"/>
          </a:p>
          <a:p>
            <a:pPr algn="l" rtl="0">
              <a:lnSpc>
                <a:spcPts val="1000"/>
              </a:lnSpc>
            </a:pPr>
            <a:endParaRPr sz="1000"/>
          </a:p>
          <a:p>
            <a:pPr marR="557485" algn="ctr" rtl="0"/>
            <a:r>
              <a:rPr dirty="0">
                <a:latin typeface="Arial"/>
                <a:cs typeface="Arial"/>
              </a:rPr>
              <a:t>and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41906" y="5894069"/>
            <a:ext cx="3446525" cy="638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179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123179" algn="l" rtl="0"/>
              <a:t>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35029" rtl="0">
              <a:lnSpc>
                <a:spcPts val="2855"/>
              </a:lnSpc>
            </a:pPr>
            <a:r>
              <a:rPr sz="2400" b="1" spc="-5" dirty="0">
                <a:latin typeface="Arial"/>
                <a:cs typeface="Arial"/>
              </a:rPr>
              <a:t>Externa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Flows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Overview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3356" y="1582928"/>
            <a:ext cx="7537450" cy="26066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685" marR="1190530" indent="15874" algn="just" rtl="0">
              <a:lnSpc>
                <a:spcPts val="3650"/>
              </a:lnSpc>
            </a:pPr>
            <a:r>
              <a:rPr spc="-5" dirty="0">
                <a:latin typeface="Arial"/>
                <a:cs typeface="Arial"/>
              </a:rPr>
              <a:t>If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body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immersed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flow,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call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external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flow. External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involving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air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typically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termed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aerodynamics.</a:t>
            </a:r>
          </a:p>
          <a:p>
            <a:pPr algn="just" rtl="0">
              <a:lnSpc>
                <a:spcPts val="800"/>
              </a:lnSpc>
              <a:spcBef>
                <a:spcPts val="48"/>
              </a:spcBef>
            </a:pPr>
            <a:endParaRPr sz="800" dirty="0"/>
          </a:p>
          <a:p>
            <a:pPr marL="12699" marR="96512" algn="just" rtl="0"/>
            <a:r>
              <a:rPr spc="-5" dirty="0">
                <a:latin typeface="Arial"/>
                <a:cs typeface="Arial"/>
              </a:rPr>
              <a:t>Som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importan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externa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flow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includ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airplanes</a:t>
            </a:r>
            <a:r>
              <a:rPr dirty="0">
                <a:latin typeface="Arial"/>
                <a:cs typeface="Arial"/>
              </a:rPr>
              <a:t>,</a:t>
            </a:r>
            <a:r>
              <a:rPr spc="-5" dirty="0">
                <a:latin typeface="Arial"/>
                <a:cs typeface="Arial"/>
              </a:rPr>
              <a:t> moto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vehicles</a:t>
            </a:r>
            <a:r>
              <a:rPr dirty="0">
                <a:latin typeface="Arial"/>
                <a:cs typeface="Arial"/>
              </a:rPr>
              <a:t>,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flow </a:t>
            </a:r>
            <a:r>
              <a:rPr dirty="0">
                <a:latin typeface="Arial"/>
                <a:cs typeface="Arial"/>
              </a:rPr>
              <a:t>around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buildings.</a:t>
            </a:r>
          </a:p>
          <a:p>
            <a:pPr marL="43812" algn="just" rtl="0">
              <a:spcBef>
                <a:spcPts val="290"/>
              </a:spcBef>
            </a:pPr>
            <a:r>
              <a:rPr spc="-5" dirty="0">
                <a:latin typeface="Arial"/>
                <a:cs typeface="Arial"/>
              </a:rPr>
              <a:t>Typica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quantitie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interes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ar</a:t>
            </a:r>
            <a:r>
              <a:rPr dirty="0">
                <a:latin typeface="Arial"/>
                <a:cs typeface="Arial"/>
              </a:rPr>
              <a:t>e </a:t>
            </a:r>
            <a:r>
              <a:rPr b="1" spc="-5" dirty="0">
                <a:latin typeface="Arial"/>
                <a:cs typeface="Arial"/>
              </a:rPr>
              <a:t>lif</a:t>
            </a:r>
            <a:r>
              <a:rPr b="1" dirty="0">
                <a:latin typeface="Arial"/>
                <a:cs typeface="Arial"/>
              </a:rPr>
              <a:t>t </a:t>
            </a:r>
            <a:r>
              <a:rPr dirty="0">
                <a:latin typeface="Arial"/>
                <a:cs typeface="Arial"/>
              </a:rPr>
              <a:t>and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dra</a:t>
            </a:r>
            <a:r>
              <a:rPr b="1" dirty="0">
                <a:latin typeface="Arial"/>
                <a:cs typeface="Arial"/>
              </a:rPr>
              <a:t>g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acting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these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objects.</a:t>
            </a:r>
          </a:p>
          <a:p>
            <a:pPr algn="just" rtl="0">
              <a:lnSpc>
                <a:spcPts val="1199"/>
              </a:lnSpc>
            </a:pPr>
            <a:endParaRPr sz="1300" dirty="0"/>
          </a:p>
          <a:p>
            <a:pPr marL="20318" marR="12699" algn="just" rtl="0"/>
            <a:r>
              <a:rPr spc="-10" dirty="0">
                <a:latin typeface="Arial"/>
                <a:cs typeface="Arial"/>
              </a:rPr>
              <a:t>Often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modeling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used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determine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flow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fields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wind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tunnel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or water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tank.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30532" y="4100323"/>
            <a:ext cx="5036819" cy="2539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7610" y="4535425"/>
            <a:ext cx="512825" cy="537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6321" y="4306824"/>
            <a:ext cx="1189481" cy="838200"/>
          </a:xfrm>
          <a:custGeom>
            <a:avLst/>
            <a:gdLst/>
            <a:ahLst/>
            <a:cxnLst/>
            <a:rect l="l" t="t" r="r" b="b"/>
            <a:pathLst>
              <a:path w="1189481" h="838200">
                <a:moveTo>
                  <a:pt x="0" y="0"/>
                </a:moveTo>
                <a:lnTo>
                  <a:pt x="0" y="838200"/>
                </a:lnTo>
                <a:lnTo>
                  <a:pt x="1189481" y="838200"/>
                </a:lnTo>
                <a:lnTo>
                  <a:pt x="1189481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45556" y="4349495"/>
            <a:ext cx="85598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300" b="1" dirty="0">
                <a:latin typeface="Arial"/>
                <a:cs typeface="Arial"/>
              </a:rPr>
              <a:t>“Lift/Drag”: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179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123179" algn="l" rtl="0"/>
              <a:t>8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35029" rtl="0"/>
            <a:r>
              <a:rPr sz="2400" b="1" spc="-5" dirty="0">
                <a:latin typeface="Arial"/>
                <a:cs typeface="Arial"/>
              </a:rPr>
              <a:t>Externa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Flows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Overview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6834" y="2176271"/>
            <a:ext cx="1671827" cy="112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3213" y="3349751"/>
            <a:ext cx="2024735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6709" y="4509516"/>
            <a:ext cx="2275470" cy="1006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32287" y="1885188"/>
            <a:ext cx="7860030" cy="4204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3827" algn="l" rtl="0"/>
            <a:r>
              <a:rPr spc="-5" dirty="0">
                <a:latin typeface="Arial"/>
                <a:cs typeface="Arial"/>
              </a:rPr>
              <a:t>Type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Externa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Flows: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600"/>
              </a:lnSpc>
              <a:spcBef>
                <a:spcPts val="45"/>
              </a:spcBef>
            </a:pPr>
            <a:endParaRPr sz="6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2412806" marR="1331488" algn="l" rtl="0"/>
            <a:r>
              <a:rPr b="1" spc="-5" dirty="0">
                <a:latin typeface="Arial"/>
                <a:cs typeface="Arial"/>
              </a:rPr>
              <a:t>Two-Dimensional</a:t>
            </a:r>
            <a:r>
              <a:rPr b="1" dirty="0">
                <a:latin typeface="Arial"/>
                <a:cs typeface="Arial"/>
              </a:rPr>
              <a:t>: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infinitely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long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constan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cross-sectiona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siz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an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shape.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650"/>
              </a:lnSpc>
              <a:spcBef>
                <a:spcPts val="30"/>
              </a:spcBef>
            </a:pPr>
            <a:endParaRPr sz="7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2475666" marR="709238" algn="l" rtl="0"/>
            <a:r>
              <a:rPr b="1" dirty="0">
                <a:latin typeface="Arial"/>
                <a:cs typeface="Arial"/>
              </a:rPr>
              <a:t>Axisymmetr</a:t>
            </a:r>
            <a:r>
              <a:rPr b="1" spc="-10" dirty="0">
                <a:latin typeface="Arial"/>
                <a:cs typeface="Arial"/>
              </a:rPr>
              <a:t>i</a:t>
            </a:r>
            <a:r>
              <a:rPr b="1" dirty="0">
                <a:latin typeface="Arial"/>
                <a:cs typeface="Arial"/>
              </a:rPr>
              <a:t>c: </a:t>
            </a:r>
            <a:r>
              <a:rPr dirty="0">
                <a:latin typeface="Arial"/>
                <a:cs typeface="Arial"/>
              </a:rPr>
              <a:t>formed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rotating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their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cross- sectional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shape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about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axis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symmetry.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650"/>
              </a:lnSpc>
              <a:spcBef>
                <a:spcPts val="30"/>
              </a:spcBef>
            </a:pPr>
            <a:endParaRPr sz="7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2577258" marR="417161" algn="l" rtl="0"/>
            <a:r>
              <a:rPr b="1" spc="-5" dirty="0">
                <a:latin typeface="Arial"/>
                <a:cs typeface="Arial"/>
              </a:rPr>
              <a:t>Three-Dimensional</a:t>
            </a:r>
            <a:r>
              <a:rPr b="1" dirty="0">
                <a:latin typeface="Arial"/>
                <a:cs typeface="Arial"/>
              </a:rPr>
              <a:t>: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not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possess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 </a:t>
            </a:r>
            <a:r>
              <a:rPr spc="-5" dirty="0">
                <a:latin typeface="Arial"/>
                <a:cs typeface="Arial"/>
              </a:rPr>
              <a:t>lin</a:t>
            </a:r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symmetry.</a:t>
            </a:r>
            <a:endParaRPr>
              <a:latin typeface="Arial"/>
              <a:cs typeface="Arial"/>
            </a:endParaRPr>
          </a:p>
          <a:p>
            <a:pPr algn="l" rtl="0">
              <a:lnSpc>
                <a:spcPts val="550"/>
              </a:lnSpc>
              <a:spcBef>
                <a:spcPts val="29"/>
              </a:spcBef>
            </a:pPr>
            <a:endParaRPr sz="6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12699" marR="12699" algn="l" rtl="0"/>
            <a:r>
              <a:rPr spc="-5" dirty="0">
                <a:latin typeface="Arial"/>
                <a:cs typeface="Arial"/>
              </a:rPr>
              <a:t>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bodie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ca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b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classifie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a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streamline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o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blunt</a:t>
            </a:r>
            <a:r>
              <a:rPr dirty="0">
                <a:latin typeface="Arial"/>
                <a:cs typeface="Arial"/>
              </a:rPr>
              <a:t>. 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flo</a:t>
            </a:r>
            <a:r>
              <a:rPr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 characteristics depen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strongl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 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th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amoun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f </a:t>
            </a:r>
            <a:r>
              <a:rPr spc="-15" dirty="0">
                <a:latin typeface="Arial"/>
                <a:cs typeface="Arial"/>
              </a:rPr>
              <a:t>st</a:t>
            </a:r>
            <a:r>
              <a:rPr spc="-5" dirty="0">
                <a:latin typeface="Arial"/>
                <a:cs typeface="Arial"/>
              </a:rPr>
              <a:t>reamlinin</a:t>
            </a:r>
            <a:r>
              <a:rPr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 present</a:t>
            </a:r>
            <a:r>
              <a:rPr dirty="0">
                <a:latin typeface="Arial"/>
                <a:cs typeface="Arial"/>
              </a:rPr>
              <a:t>. 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Streamline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object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2287" y="6079983"/>
            <a:ext cx="42672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dirty="0">
                <a:latin typeface="Arial"/>
                <a:cs typeface="Arial"/>
              </a:rPr>
              <a:t>typically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move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easily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through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fluid.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41955" y="6339078"/>
            <a:ext cx="512825" cy="5379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6588" y="6135623"/>
            <a:ext cx="1189481" cy="838200"/>
          </a:xfrm>
          <a:custGeom>
            <a:avLst/>
            <a:gdLst/>
            <a:ahLst/>
            <a:cxnLst/>
            <a:rect l="l" t="t" r="r" b="b"/>
            <a:pathLst>
              <a:path w="1189481" h="838200">
                <a:moveTo>
                  <a:pt x="0" y="0"/>
                </a:moveTo>
                <a:lnTo>
                  <a:pt x="0" y="838200"/>
                </a:lnTo>
                <a:lnTo>
                  <a:pt x="1189481" y="838200"/>
                </a:lnTo>
                <a:lnTo>
                  <a:pt x="1189481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92858" y="6178295"/>
            <a:ext cx="77025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algn="l" rtl="0"/>
            <a:r>
              <a:rPr sz="1300" b="1" spc="-5" dirty="0">
                <a:latin typeface="Arial"/>
                <a:cs typeface="Arial"/>
              </a:rPr>
              <a:t>“Shapes”: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179" algn="l" rtl="0"/>
            <a:fld id="{81D60167-4931-47E6-BA6A-407CBD079E47}" type="slidenum">
              <a:rPr sz="1400" spc="-10" dirty="0">
                <a:latin typeface="Arial"/>
                <a:cs typeface="Arial"/>
              </a:rPr>
              <a:pPr marL="123179" algn="l" rtl="0"/>
              <a:t>9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2108</Words>
  <Application>Microsoft Office PowerPoint</Application>
  <PresentationFormat>Custom</PresentationFormat>
  <Paragraphs>388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1_Office Theme</vt:lpstr>
      <vt:lpstr>Lecture- 9 External Flows</vt:lpstr>
      <vt:lpstr>Learning Objectives</vt:lpstr>
      <vt:lpstr>Outline</vt:lpstr>
      <vt:lpstr>Viscous Pipe Flow: Review</vt:lpstr>
      <vt:lpstr>Viscous Pipe Flow: Flow Regime Osborne Reynolds Experiment to show the three regimes Laminar, Transitional, or Turbulent:</vt:lpstr>
      <vt:lpstr>Viscous Pipe Flow: Flow Regime</vt:lpstr>
      <vt:lpstr>Viscous Pipe Flow: Entrance and Fully Developed</vt:lpstr>
      <vt:lpstr>External Flows: Overview</vt:lpstr>
      <vt:lpstr>External Flows: Overview</vt:lpstr>
      <vt:lpstr>External Flows: Drag and Lift</vt:lpstr>
      <vt:lpstr>External Flows: Friction and Pressure Coefficient</vt:lpstr>
      <vt:lpstr>PowerPoint Presentation</vt:lpstr>
      <vt:lpstr>External Flows: Boundary Layers Development of a Boundary Layer:</vt:lpstr>
      <vt:lpstr>External Flows: Boundary Layers</vt:lpstr>
      <vt:lpstr>External Flows: Boundary Layers</vt:lpstr>
      <vt:lpstr>External Flows: Boundary Layers</vt:lpstr>
      <vt:lpstr>External Flows: Laminar Boundary Layers</vt:lpstr>
      <vt:lpstr>External Flows: Laminar Boundary Layers</vt:lpstr>
      <vt:lpstr>External Flows: Laminar Boundary Layers</vt:lpstr>
      <vt:lpstr>External Flows: Transitional and Turbulent Boundary Layers</vt:lpstr>
      <vt:lpstr>Fully Developed Turbulent Flow: Overview</vt:lpstr>
      <vt:lpstr>Fully Developed Turbulent Flow: Overview</vt:lpstr>
      <vt:lpstr>Fully Developed Turbulent Flow: Overview</vt:lpstr>
      <vt:lpstr>Fully Developed Turbulent Flow: Overview</vt:lpstr>
      <vt:lpstr>External Turbulent Flow: Velocity Profile</vt:lpstr>
      <vt:lpstr>External Flows: Flow Past Objects</vt:lpstr>
      <vt:lpstr>External Flows: Flow Past Objects</vt:lpstr>
      <vt:lpstr>External Flows: Drag on Immersed Objects</vt:lpstr>
      <vt:lpstr>External Flows: Separation</vt:lpstr>
      <vt:lpstr>External Flows: Separation</vt:lpstr>
      <vt:lpstr>External Flows: Separation</vt:lpstr>
      <vt:lpstr>External Flows: Separation</vt:lpstr>
      <vt:lpstr>External Flows: Drag on Immersed cylinder</vt:lpstr>
      <vt:lpstr>External Flows: Drag on Immersed cylinder</vt:lpstr>
      <vt:lpstr>External Flows: Drag on Immersed cylinder</vt:lpstr>
      <vt:lpstr>External Flows: Drag on Immersed cylinder</vt:lpstr>
      <vt:lpstr>External Flows: Drag on Immersed Objects</vt:lpstr>
      <vt:lpstr>External Flows: Lift on Immersed Objects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Lecture10Modified.ppt</dc:title>
  <dc:creator>Mohammad</dc:creator>
  <cp:lastModifiedBy>dell</cp:lastModifiedBy>
  <cp:revision>4</cp:revision>
  <cp:lastPrinted>2015-04-02T06:07:01Z</cp:lastPrinted>
  <dcterms:created xsi:type="dcterms:W3CDTF">2015-03-26T10:07:24Z</dcterms:created>
  <dcterms:modified xsi:type="dcterms:W3CDTF">2015-04-02T06:14:49Z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2011-01-02T00:00:00Z</vt:filetime>
  </property>
  <property fmtid="{D5CDD505-2E9C-101B-9397-08002B2CF9AE}" pid="3" name="LastSaved">
    <vt:filetime>2015-03-26T00:00:00Z</vt:filetime>
  </property>
</Properties>
</file>