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79" r:id="rId11"/>
    <p:sldId id="280" r:id="rId12"/>
    <p:sldId id="281" r:id="rId13"/>
    <p:sldId id="268" r:id="rId14"/>
    <p:sldId id="282" r:id="rId15"/>
    <p:sldId id="283" r:id="rId16"/>
    <p:sldId id="284" r:id="rId17"/>
    <p:sldId id="269" r:id="rId18"/>
    <p:sldId id="270" r:id="rId19"/>
    <p:sldId id="271" r:id="rId20"/>
    <p:sldId id="272" r:id="rId21"/>
    <p:sldId id="276" r:id="rId22"/>
    <p:sldId id="273" r:id="rId23"/>
    <p:sldId id="274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rgbClr val="FFFF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rgbClr val="FFFF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rgbClr val="FFFF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rgbClr val="FFFF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rgbClr val="FFFF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rgbClr val="FFFF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rgbClr val="FFFF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rgbClr val="FFFF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rgbClr val="FFFF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A"/>
    <a:srgbClr val="990033"/>
    <a:srgbClr val="000096"/>
    <a:srgbClr val="0033CC"/>
    <a:srgbClr val="CC0000"/>
    <a:srgbClr val="00FFFF"/>
    <a:srgbClr val="FFFF99"/>
    <a:srgbClr val="FF3300"/>
    <a:srgbClr val="F8F8F8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7" autoAdjust="0"/>
    <p:restoredTop sz="86412" autoAdjust="0"/>
  </p:normalViewPr>
  <p:slideViewPr>
    <p:cSldViewPr snapToGrid="0"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918"/>
    </p:cViewPr>
  </p:sorterViewPr>
  <p:notesViewPr>
    <p:cSldViewPr snapToGrid="0"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</a:defRPr>
            </a:lvl1pPr>
          </a:lstStyle>
          <a:p>
            <a:fld id="{1665635D-0C6D-413F-AD18-2B96F99CF4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24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82F8D6-35A6-4E94-A947-2656950DECF4}" type="slidenum">
              <a:rPr lang="en-US" sz="1200" b="0" i="0">
                <a:solidFill>
                  <a:schemeClr val="tx1"/>
                </a:solidFill>
              </a:rPr>
              <a:pPr eaLnBrk="1" hangingPunct="1"/>
              <a:t>2</a:t>
            </a:fld>
            <a:endParaRPr lang="en-US" sz="1200" b="0" i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Answers:</a:t>
            </a:r>
          </a:p>
          <a:p>
            <a:r>
              <a:rPr lang="en-US" smtClean="0"/>
              <a:t>1.  B</a:t>
            </a:r>
          </a:p>
          <a:p>
            <a:r>
              <a:rPr lang="en-US" smtClean="0"/>
              <a:t>2.  D</a:t>
            </a:r>
          </a:p>
        </p:txBody>
      </p:sp>
    </p:spTree>
    <p:extLst>
      <p:ext uri="{BB962C8B-B14F-4D97-AF65-F5344CB8AC3E}">
        <p14:creationId xmlns:p14="http://schemas.microsoft.com/office/powerpoint/2010/main" val="1984543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FA0252-7256-44F6-8641-EDCDC54CA0B8}" type="slidenum">
              <a:rPr lang="en-US" sz="1200" b="0" i="0">
                <a:solidFill>
                  <a:schemeClr val="tx1"/>
                </a:solidFill>
              </a:rPr>
              <a:pPr eaLnBrk="1" hangingPunct="1"/>
              <a:t>20</a:t>
            </a:fld>
            <a:endParaRPr lang="en-US" sz="12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62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E54949B-0561-4EDF-A374-A6DE846516BD}" type="slidenum">
              <a:rPr lang="en-US" sz="1200" b="0" i="0">
                <a:solidFill>
                  <a:schemeClr val="tx1"/>
                </a:solidFill>
              </a:rPr>
              <a:pPr eaLnBrk="1" hangingPunct="1"/>
              <a:t>22</a:t>
            </a:fld>
            <a:endParaRPr lang="en-US" sz="1200" b="0" i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Answers:</a:t>
            </a:r>
          </a:p>
          <a:p>
            <a:r>
              <a:rPr lang="en-US" dirty="0" smtClean="0"/>
              <a:t>1.  B</a:t>
            </a:r>
          </a:p>
          <a:p>
            <a:r>
              <a:rPr lang="en-US" dirty="0" smtClean="0"/>
              <a:t>2.  C</a:t>
            </a:r>
          </a:p>
        </p:txBody>
      </p:sp>
    </p:spTree>
    <p:extLst>
      <p:ext uri="{BB962C8B-B14F-4D97-AF65-F5344CB8AC3E}">
        <p14:creationId xmlns:p14="http://schemas.microsoft.com/office/powerpoint/2010/main" val="342587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: F13-11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635D-0C6D-413F-AD18-2B96F99CF4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3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A411DE-3193-41B1-B74F-4E7C79DC1323}" type="slidenum">
              <a:rPr lang="en-US" sz="1200" b="0" i="0">
                <a:solidFill>
                  <a:schemeClr val="tx1"/>
                </a:solidFill>
              </a:rPr>
              <a:pPr eaLnBrk="1" hangingPunct="1"/>
              <a:t>11</a:t>
            </a:fld>
            <a:endParaRPr lang="en-US" sz="12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84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A978C5-5CBE-41CD-BAB7-02BAB295FFE8}" type="slidenum">
              <a:rPr lang="en-US" sz="1200" b="0" i="0">
                <a:solidFill>
                  <a:schemeClr val="tx1"/>
                </a:solidFill>
              </a:rPr>
              <a:pPr eaLnBrk="1" hangingPunct="1"/>
              <a:t>13</a:t>
            </a:fld>
            <a:endParaRPr lang="en-US" sz="1200" b="0" i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Answers:</a:t>
            </a:r>
          </a:p>
          <a:p>
            <a:r>
              <a:rPr lang="en-US" smtClean="0"/>
              <a:t>1. D </a:t>
            </a:r>
          </a:p>
          <a:p>
            <a:r>
              <a:rPr lang="en-US" smtClean="0"/>
              <a:t>2. C</a:t>
            </a:r>
          </a:p>
        </p:txBody>
      </p:sp>
    </p:spTree>
    <p:extLst>
      <p:ext uri="{BB962C8B-B14F-4D97-AF65-F5344CB8AC3E}">
        <p14:creationId xmlns:p14="http://schemas.microsoft.com/office/powerpoint/2010/main" val="342751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: P13-60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635D-0C6D-413F-AD18-2B96F99CF4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37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635D-0C6D-413F-AD18-2B96F99CF4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36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635D-0C6D-413F-AD18-2B96F99CF4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36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: P13-69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635D-0C6D-413F-AD18-2B96F99CF4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22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635D-0C6D-413F-AD18-2B96F99CF4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3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4FE-6BB6-44A5-B4B4-727298AF26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09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ACB8-DD77-47DC-A72E-BE2780D32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C71A-FF8F-4F24-801C-3D155B54A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7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C81-148C-41F5-8E96-A92C188A98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2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E406-2061-4562-884E-D1532A3354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0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F9C1-5AED-4E79-A6D9-272A2D9419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82EC-0966-48AD-924B-DBCD8C0B6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0DCD-F70A-445E-BF90-799BD584E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8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0E49-F856-4681-A9DB-69AD7BA97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6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D722-5977-443A-AB00-8316D6DA1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3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0B2-47AC-4CB2-8FED-3E11A6291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8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400C-0085-44DA-9813-346D1FB4FD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b="0" i="1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Dynamics</a:t>
            </a:r>
            <a:r>
              <a:rPr lang="en-US" sz="900" b="0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Fourteenth Edition</a:t>
            </a:r>
          </a:p>
          <a:p>
            <a:pPr>
              <a:defRPr/>
            </a:pPr>
            <a:r>
              <a:rPr lang="en-US" sz="900" b="0" i="0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R.C. </a:t>
            </a:r>
            <a:r>
              <a:rPr lang="en-US" sz="900" b="0" i="0" dirty="0" err="1" smtClean="0">
                <a:solidFill>
                  <a:schemeClr val="bg1"/>
                </a:solidFill>
                <a:latin typeface="Verdana" charset="0"/>
                <a:cs typeface="Arial" charset="0"/>
              </a:rPr>
              <a:t>Hibbeler</a:t>
            </a:r>
            <a:endParaRPr lang="en-US" sz="900" b="0" i="0" dirty="0" smtClean="0">
              <a:solidFill>
                <a:schemeClr val="bg1"/>
              </a:solidFill>
              <a:latin typeface="Verdana" charset="0"/>
              <a:cs typeface="Arial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 b="0" i="0" dirty="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 b="0" i="0" dirty="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4997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533400" y="1314450"/>
            <a:ext cx="39624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i="0" u="sng" dirty="0">
                <a:solidFill>
                  <a:schemeClr val="tx1"/>
                </a:solidFill>
              </a:rPr>
              <a:t>Today’s Objectives</a:t>
            </a:r>
            <a:r>
              <a:rPr lang="en-US" sz="2200" i="0" dirty="0">
                <a:solidFill>
                  <a:schemeClr val="tx1"/>
                </a:solidFill>
              </a:rPr>
              <a:t>:</a:t>
            </a:r>
          </a:p>
          <a:p>
            <a:pPr eaLnBrk="1" hangingPunct="1"/>
            <a:r>
              <a:rPr lang="en-US" sz="2200" b="0" i="0" dirty="0">
                <a:solidFill>
                  <a:schemeClr val="tx1"/>
                </a:solidFill>
              </a:rPr>
              <a:t>Students will be able to:</a:t>
            </a:r>
          </a:p>
          <a:p>
            <a:pPr eaLnBrk="1" hangingPunct="1">
              <a:buFontTx/>
              <a:buAutoNum type="arabicPeriod"/>
            </a:pPr>
            <a:r>
              <a:rPr lang="en-US" sz="2200" b="0" i="0" dirty="0">
                <a:solidFill>
                  <a:schemeClr val="tx1"/>
                </a:solidFill>
              </a:rPr>
              <a:t>Apply the equation of motion using normal and tangential coordinates</a:t>
            </a:r>
            <a:r>
              <a:rPr lang="en-US" b="0" i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447242" y="2212975"/>
            <a:ext cx="3544358" cy="34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6213" indent="-176213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i="0" u="sng" dirty="0">
                <a:solidFill>
                  <a:schemeClr val="tx1"/>
                </a:solidFill>
              </a:rPr>
              <a:t>In-Class Activities</a:t>
            </a:r>
            <a:r>
              <a:rPr lang="en-US" sz="2200" i="0" dirty="0">
                <a:solidFill>
                  <a:schemeClr val="tx1"/>
                </a:solidFill>
              </a:rPr>
              <a:t>:</a:t>
            </a:r>
            <a:endParaRPr lang="en-US" sz="2200" b="0" i="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b="0" i="0" dirty="0" smtClean="0">
                <a:solidFill>
                  <a:schemeClr val="tx1"/>
                </a:solidFill>
                <a:cs typeface="Times New Roman" pitchFamily="18" charset="0"/>
              </a:rPr>
              <a:t>Check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Homework</a:t>
            </a:r>
          </a:p>
          <a:p>
            <a:pPr marL="342900" indent="-342900" eaLnBrk="1" hangingPunct="1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b="0" i="0" dirty="0" smtClean="0">
                <a:solidFill>
                  <a:schemeClr val="tx1"/>
                </a:solidFill>
                <a:cs typeface="Times New Roman" pitchFamily="18" charset="0"/>
              </a:rPr>
              <a:t>Reading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Quiz</a:t>
            </a:r>
          </a:p>
          <a:p>
            <a:pPr marL="342900" indent="-342900" eaLnBrk="1" hangingPunct="1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b="0" i="0" dirty="0" smtClean="0">
                <a:solidFill>
                  <a:schemeClr val="tx1"/>
                </a:solidFill>
                <a:cs typeface="Times New Roman" pitchFamily="18" charset="0"/>
              </a:rPr>
              <a:t>Applications</a:t>
            </a:r>
            <a:endParaRPr lang="en-US" sz="2200" b="0" i="0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eaLnBrk="1" hangingPunct="1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b="0" i="0" dirty="0" smtClean="0">
                <a:solidFill>
                  <a:srgbClr val="0000FA"/>
                </a:solidFill>
                <a:cs typeface="Times New Roman" pitchFamily="18" charset="0"/>
              </a:rPr>
              <a:t>Equation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of  Motion </a:t>
            </a:r>
            <a:r>
              <a:rPr lang="en-US" sz="2200" b="0" i="0" dirty="0" smtClean="0">
                <a:solidFill>
                  <a:srgbClr val="0000FA"/>
                </a:solidFill>
                <a:cs typeface="Times New Roman" pitchFamily="18" charset="0"/>
              </a:rPr>
              <a:t>using</a:t>
            </a:r>
            <a:br>
              <a:rPr lang="en-US" sz="2200" b="0" i="0" dirty="0" smtClean="0">
                <a:solidFill>
                  <a:srgbClr val="0000FA"/>
                </a:solidFill>
                <a:cs typeface="Times New Roman" pitchFamily="18" charset="0"/>
              </a:rPr>
            </a:br>
            <a:r>
              <a:rPr lang="en-US" sz="2200" b="0" i="0" dirty="0" smtClean="0">
                <a:solidFill>
                  <a:srgbClr val="0000FA"/>
                </a:solidFill>
                <a:cs typeface="Times New Roman" pitchFamily="18" charset="0"/>
              </a:rPr>
              <a:t>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n-t Coordinates</a:t>
            </a:r>
          </a:p>
          <a:p>
            <a:pPr marL="342900" indent="-342900" eaLnBrk="1" hangingPunct="1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b="0" i="0" dirty="0" smtClean="0">
                <a:solidFill>
                  <a:schemeClr val="tx1"/>
                </a:solidFill>
                <a:cs typeface="Times New Roman" pitchFamily="18" charset="0"/>
              </a:rPr>
              <a:t>Concept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Quiz</a:t>
            </a:r>
          </a:p>
          <a:p>
            <a:pPr marL="342900" indent="-342900" eaLnBrk="1" hangingPunct="1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b="0" i="0" dirty="0" smtClean="0">
                <a:solidFill>
                  <a:schemeClr val="tx1"/>
                </a:solidFill>
                <a:cs typeface="Times New Roman" pitchFamily="18" charset="0"/>
              </a:rPr>
              <a:t>Group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Problem Solving</a:t>
            </a:r>
          </a:p>
          <a:p>
            <a:pPr marL="342900" indent="-342900" eaLnBrk="1" hangingPunct="1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b="0" i="0" dirty="0" smtClean="0">
                <a:solidFill>
                  <a:schemeClr val="tx1"/>
                </a:solidFill>
                <a:cs typeface="Times New Roman" pitchFamily="18" charset="0"/>
              </a:rPr>
              <a:t>Attention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Quiz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4503738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i="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EQUATIONS OF MOTION:</a:t>
            </a:r>
            <a:br>
              <a:rPr lang="en-US" sz="2400" b="1" i="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US" sz="2400" b="1" i="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NORMAL AND TANGENTIAL COORDINATES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6554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89968" y="1040586"/>
            <a:ext cx="51335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8050" indent="-90805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0" dirty="0">
                <a:solidFill>
                  <a:srgbClr val="990033"/>
                </a:solidFill>
              </a:rPr>
              <a:t>Given:</a:t>
            </a:r>
            <a:r>
              <a:rPr lang="en-US" b="0" i="0" dirty="0">
                <a:solidFill>
                  <a:srgbClr val="990033"/>
                </a:solidFill>
              </a:rPr>
              <a:t>	</a:t>
            </a:r>
            <a:r>
              <a:rPr lang="en-US" b="0" i="0" dirty="0">
                <a:solidFill>
                  <a:schemeClr val="tx1"/>
                </a:solidFill>
              </a:rPr>
              <a:t>T</a:t>
            </a:r>
            <a:r>
              <a:rPr lang="en-US" b="0" i="0" dirty="0" smtClean="0">
                <a:solidFill>
                  <a:schemeClr val="tx1"/>
                </a:solidFill>
              </a:rPr>
              <a:t>he 10-kg ball has a velocity of 3 m/s when it is at A, along the vertical path.</a:t>
            </a:r>
            <a:endParaRPr lang="en-US" b="0" i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61832" y="2655260"/>
            <a:ext cx="525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8050" indent="-9080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0" dirty="0">
                <a:solidFill>
                  <a:srgbClr val="990033"/>
                </a:solidFill>
              </a:rPr>
              <a:t>Find:</a:t>
            </a:r>
            <a:r>
              <a:rPr lang="en-US" b="0" i="0" dirty="0">
                <a:solidFill>
                  <a:srgbClr val="FF0000"/>
                </a:solidFill>
              </a:rPr>
              <a:t>	</a:t>
            </a:r>
            <a:r>
              <a:rPr lang="en-US" b="0" i="0" dirty="0">
                <a:solidFill>
                  <a:schemeClr val="tx1"/>
                </a:solidFill>
              </a:rPr>
              <a:t>T</a:t>
            </a:r>
            <a:r>
              <a:rPr lang="en-US" b="0" i="0" dirty="0" smtClean="0">
                <a:solidFill>
                  <a:schemeClr val="tx1"/>
                </a:solidFill>
              </a:rPr>
              <a:t>he tension in the cord and the increase in the speed of the ball.</a:t>
            </a:r>
            <a:endParaRPr lang="en-US" b="0" i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1137579" y="4046306"/>
            <a:ext cx="74968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1638" indent="-401638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defTabSz="114617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defTabSz="114617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defTabSz="114617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defTabSz="114617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1)	Since the problem involves a curved path and requires finding the force perpendicular to the path, use</a:t>
            </a:r>
            <a:r>
              <a:rPr lang="en-US" b="0" i="0" dirty="0">
                <a:solidFill>
                  <a:srgbClr val="0000FA"/>
                </a:solidFill>
              </a:rPr>
              <a:t> n-t coordinates</a:t>
            </a:r>
            <a:r>
              <a:rPr lang="en-US" b="0" i="0" dirty="0">
                <a:solidFill>
                  <a:schemeClr val="tx1"/>
                </a:solidFill>
              </a:rPr>
              <a:t>.  Draw the </a:t>
            </a:r>
            <a:r>
              <a:rPr lang="en-US" b="0" i="0" dirty="0" smtClean="0">
                <a:solidFill>
                  <a:schemeClr val="tx1"/>
                </a:solidFill>
              </a:rPr>
              <a:t>ball’s </a:t>
            </a:r>
            <a:r>
              <a:rPr lang="en-US" b="0" i="0" dirty="0">
                <a:solidFill>
                  <a:schemeClr val="tx1"/>
                </a:solidFill>
              </a:rPr>
              <a:t>free-body and kinetic diagrams.</a:t>
            </a:r>
          </a:p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2)	Apply the equation of motion in the n-t directions.</a:t>
            </a:r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381000" y="4024532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0" dirty="0">
                <a:solidFill>
                  <a:srgbClr val="990033"/>
                </a:solidFill>
              </a:rPr>
              <a:t>Plan: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10" y="1078025"/>
            <a:ext cx="290512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EXAMPLE</a:t>
            </a:r>
            <a:endParaRPr lang="en-US" dirty="0">
              <a:solidFill>
                <a:srgbClr val="0000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5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1382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0" u="sng" dirty="0">
                <a:solidFill>
                  <a:srgbClr val="990033"/>
                </a:solidFill>
              </a:rPr>
              <a:t>Solution: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46704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1638" indent="-401638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marL="457200" indent="-457200" eaLnBrk="1" hangingPunct="1">
              <a:buAutoNum type="arabicParenR"/>
            </a:pPr>
            <a:r>
              <a:rPr lang="en-US" b="0" i="0" dirty="0" smtClean="0">
                <a:solidFill>
                  <a:schemeClr val="tx1"/>
                </a:solidFill>
              </a:rPr>
              <a:t>The </a:t>
            </a:r>
            <a:r>
              <a:rPr lang="en-US" b="0" i="0" dirty="0">
                <a:solidFill>
                  <a:schemeClr val="tx1"/>
                </a:solidFill>
              </a:rPr>
              <a:t>n-t coordinate system can be established on the </a:t>
            </a:r>
            <a:r>
              <a:rPr lang="en-US" b="0" i="0" dirty="0" smtClean="0">
                <a:solidFill>
                  <a:schemeClr val="tx1"/>
                </a:solidFill>
              </a:rPr>
              <a:t>ball </a:t>
            </a:r>
            <a:r>
              <a:rPr lang="en-US" b="0" i="0" dirty="0">
                <a:solidFill>
                  <a:schemeClr val="tx1"/>
                </a:solidFill>
              </a:rPr>
              <a:t>at </a:t>
            </a:r>
            <a:r>
              <a:rPr lang="en-US" b="0" i="0" dirty="0" smtClean="0">
                <a:solidFill>
                  <a:schemeClr val="tx1"/>
                </a:solidFill>
              </a:rPr>
              <a:t>Point A, thus at an angle of </a:t>
            </a:r>
            <a:r>
              <a:rPr lang="en-US" b="0" i="0" dirty="0" smtClean="0">
                <a:solidFill>
                  <a:schemeClr val="tx1"/>
                </a:solidFill>
                <a:latin typeface="Symbol" pitchFamily="18" charset="2"/>
              </a:rPr>
              <a:t>45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</a:rPr>
              <a:t>°</a:t>
            </a:r>
            <a:r>
              <a:rPr lang="en-US" b="0" i="0" dirty="0">
                <a:solidFill>
                  <a:schemeClr val="tx1"/>
                </a:solidFill>
              </a:rPr>
              <a:t>. </a:t>
            </a:r>
            <a:br>
              <a:rPr lang="en-US" b="0" i="0" dirty="0">
                <a:solidFill>
                  <a:schemeClr val="tx1"/>
                </a:solidFill>
              </a:rPr>
            </a:br>
            <a:r>
              <a:rPr lang="en-US" b="0" i="0" dirty="0" smtClean="0">
                <a:solidFill>
                  <a:schemeClr val="tx1"/>
                </a:solidFill>
              </a:rPr>
              <a:t>Draw the </a:t>
            </a:r>
            <a:r>
              <a:rPr lang="en-US" b="0" i="0" dirty="0">
                <a:solidFill>
                  <a:schemeClr val="tx1"/>
                </a:solidFill>
              </a:rPr>
              <a:t>free-body and kinetic diagrams </a:t>
            </a:r>
            <a:r>
              <a:rPr lang="en-US" b="0" i="0" dirty="0" smtClean="0">
                <a:solidFill>
                  <a:schemeClr val="tx1"/>
                </a:solidFill>
              </a:rPr>
              <a:t>of the ball.</a:t>
            </a:r>
            <a:endParaRPr lang="en-US" b="0" i="0" dirty="0">
              <a:solidFill>
                <a:schemeClr val="tx1"/>
              </a:solidFill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106988" y="3595688"/>
            <a:ext cx="2152650" cy="2613025"/>
            <a:chOff x="2552" y="1744"/>
            <a:chExt cx="1356" cy="1646"/>
          </a:xfrm>
        </p:grpSpPr>
        <p:grpSp>
          <p:nvGrpSpPr>
            <p:cNvPr id="13341" name="Group 39"/>
            <p:cNvGrpSpPr>
              <a:grpSpLocks/>
            </p:cNvGrpSpPr>
            <p:nvPr/>
          </p:nvGrpSpPr>
          <p:grpSpPr bwMode="auto">
            <a:xfrm>
              <a:off x="2720" y="2032"/>
              <a:ext cx="875" cy="1358"/>
              <a:chOff x="2720" y="1744"/>
              <a:chExt cx="875" cy="1358"/>
            </a:xfrm>
          </p:grpSpPr>
          <p:sp>
            <p:nvSpPr>
              <p:cNvPr id="13343" name="Oval 22"/>
              <p:cNvSpPr>
                <a:spLocks noChangeArrowheads="1"/>
              </p:cNvSpPr>
              <p:nvPr/>
            </p:nvSpPr>
            <p:spPr bwMode="auto">
              <a:xfrm>
                <a:off x="3353" y="2421"/>
                <a:ext cx="144" cy="14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Line 25"/>
              <p:cNvSpPr>
                <a:spLocks noChangeShapeType="1"/>
              </p:cNvSpPr>
              <p:nvPr/>
            </p:nvSpPr>
            <p:spPr bwMode="auto">
              <a:xfrm>
                <a:off x="2859" y="1927"/>
                <a:ext cx="57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5" name="Line 24"/>
              <p:cNvSpPr>
                <a:spLocks noChangeShapeType="1"/>
              </p:cNvSpPr>
              <p:nvPr/>
            </p:nvSpPr>
            <p:spPr bwMode="auto">
              <a:xfrm flipV="1">
                <a:off x="2795" y="2478"/>
                <a:ext cx="624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6" name="Line 27"/>
              <p:cNvSpPr>
                <a:spLocks noChangeShapeType="1"/>
              </p:cNvSpPr>
              <p:nvPr/>
            </p:nvSpPr>
            <p:spPr bwMode="auto">
              <a:xfrm>
                <a:off x="3141" y="2202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7" name="Line 23"/>
              <p:cNvSpPr>
                <a:spLocks noChangeShapeType="1"/>
              </p:cNvSpPr>
              <p:nvPr/>
            </p:nvSpPr>
            <p:spPr bwMode="auto">
              <a:xfrm flipV="1">
                <a:off x="3168" y="2488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8" name="Rectangle 35"/>
              <p:cNvSpPr>
                <a:spLocks noChangeArrowheads="1"/>
              </p:cNvSpPr>
              <p:nvPr/>
            </p:nvSpPr>
            <p:spPr bwMode="auto">
              <a:xfrm>
                <a:off x="2720" y="2757"/>
                <a:ext cx="17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 i="0" dirty="0" smtClean="0">
                    <a:solidFill>
                      <a:schemeClr val="tx1"/>
                    </a:solidFill>
                  </a:rPr>
                  <a:t>t</a:t>
                </a:r>
                <a:endParaRPr lang="en-US" b="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49" name="Rectangle 36"/>
              <p:cNvSpPr>
                <a:spLocks noChangeArrowheads="1"/>
              </p:cNvSpPr>
              <p:nvPr/>
            </p:nvSpPr>
            <p:spPr bwMode="auto">
              <a:xfrm>
                <a:off x="2919" y="1744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 i="0" dirty="0" smtClean="0">
                    <a:solidFill>
                      <a:schemeClr val="tx1"/>
                    </a:solidFill>
                  </a:rPr>
                  <a:t>n</a:t>
                </a:r>
                <a:endParaRPr lang="en-US" b="0" i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50" name="Text Box 37"/>
              <p:cNvSpPr txBox="1">
                <a:spLocks noChangeArrowheads="1"/>
              </p:cNvSpPr>
              <p:nvPr/>
            </p:nvSpPr>
            <p:spPr bwMode="auto">
              <a:xfrm>
                <a:off x="3195" y="2688"/>
                <a:ext cx="40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0" i="0" dirty="0" smtClean="0">
                    <a:solidFill>
                      <a:schemeClr val="tx1"/>
                    </a:solidFill>
                  </a:rPr>
                  <a:t>m</a:t>
                </a:r>
                <a:r>
                  <a:rPr lang="en-US" i="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b="0" i="0" baseline="-25000" dirty="0" smtClean="0">
                    <a:solidFill>
                      <a:srgbClr val="FF0000"/>
                    </a:solidFill>
                  </a:rPr>
                  <a:t>t</a:t>
                </a:r>
                <a:endParaRPr lang="en-US" b="0" i="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51" name="Rectangle 38"/>
              <p:cNvSpPr>
                <a:spLocks noChangeArrowheads="1"/>
              </p:cNvSpPr>
              <p:nvPr/>
            </p:nvSpPr>
            <p:spPr bwMode="auto">
              <a:xfrm>
                <a:off x="3141" y="1970"/>
                <a:ext cx="42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 i="0" dirty="0" smtClean="0">
                    <a:solidFill>
                      <a:schemeClr val="tx1"/>
                    </a:solidFill>
                  </a:rPr>
                  <a:t>m</a:t>
                </a:r>
                <a:r>
                  <a:rPr lang="en-US" i="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b="0" i="0" baseline="-25000" dirty="0" smtClean="0">
                    <a:solidFill>
                      <a:srgbClr val="FF0000"/>
                    </a:solidFill>
                  </a:rPr>
                  <a:t>n</a:t>
                </a:r>
                <a:endParaRPr lang="en-US" b="0" i="0" baseline="-25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342" name="Text Box 44"/>
            <p:cNvSpPr txBox="1">
              <a:spLocks noChangeArrowheads="1"/>
            </p:cNvSpPr>
            <p:nvPr/>
          </p:nvSpPr>
          <p:spPr bwMode="auto">
            <a:xfrm>
              <a:off x="2552" y="1744"/>
              <a:ext cx="13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kumimoji="1" lang="en-US" b="0" i="0" dirty="0">
                  <a:solidFill>
                    <a:srgbClr val="0000FA"/>
                  </a:solidFill>
                </a:rPr>
                <a:t>Kinetic diagram</a:t>
              </a:r>
            </a:p>
          </p:txBody>
        </p:sp>
      </p:grp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324" y="1127585"/>
            <a:ext cx="2265266" cy="218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389063" y="3608344"/>
            <a:ext cx="3397250" cy="2657475"/>
            <a:chOff x="1389063" y="3608344"/>
            <a:chExt cx="3397250" cy="2657475"/>
          </a:xfrm>
        </p:grpSpPr>
        <p:grpSp>
          <p:nvGrpSpPr>
            <p:cNvPr id="4" name="Group 57"/>
            <p:cNvGrpSpPr>
              <a:grpSpLocks/>
            </p:cNvGrpSpPr>
            <p:nvPr/>
          </p:nvGrpSpPr>
          <p:grpSpPr bwMode="auto">
            <a:xfrm>
              <a:off x="1389063" y="3608344"/>
              <a:ext cx="3397250" cy="2657475"/>
              <a:chOff x="1210853" y="3289548"/>
              <a:chExt cx="3397256" cy="2657475"/>
            </a:xfrm>
          </p:grpSpPr>
          <p:grpSp>
            <p:nvGrpSpPr>
              <p:cNvPr id="13322" name="Group 54"/>
              <p:cNvGrpSpPr>
                <a:grpSpLocks/>
              </p:cNvGrpSpPr>
              <p:nvPr/>
            </p:nvGrpSpPr>
            <p:grpSpPr bwMode="auto">
              <a:xfrm>
                <a:off x="1210853" y="3289548"/>
                <a:ext cx="3397256" cy="2657475"/>
                <a:chOff x="747729" y="2971800"/>
                <a:chExt cx="3397256" cy="2657475"/>
              </a:xfrm>
            </p:grpSpPr>
            <p:grpSp>
              <p:nvGrpSpPr>
                <p:cNvPr id="13324" name="Group 49"/>
                <p:cNvGrpSpPr>
                  <a:grpSpLocks/>
                </p:cNvGrpSpPr>
                <p:nvPr/>
              </p:nvGrpSpPr>
              <p:grpSpPr bwMode="auto">
                <a:xfrm>
                  <a:off x="747729" y="2971800"/>
                  <a:ext cx="3397256" cy="2657475"/>
                  <a:chOff x="426" y="1728"/>
                  <a:chExt cx="2140" cy="1674"/>
                </a:xfrm>
              </p:grpSpPr>
              <p:grpSp>
                <p:nvGrpSpPr>
                  <p:cNvPr id="13330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426" y="1728"/>
                    <a:ext cx="1581" cy="1674"/>
                    <a:chOff x="426" y="1728"/>
                    <a:chExt cx="1581" cy="1674"/>
                  </a:xfrm>
                </p:grpSpPr>
                <p:grpSp>
                  <p:nvGrpSpPr>
                    <p:cNvPr id="13332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59" y="2016"/>
                      <a:ext cx="1066" cy="1386"/>
                      <a:chOff x="83" y="1872"/>
                      <a:chExt cx="1066" cy="1386"/>
                    </a:xfrm>
                  </p:grpSpPr>
                  <p:sp>
                    <p:nvSpPr>
                      <p:cNvPr id="13334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88" y="2634"/>
                        <a:ext cx="624" cy="6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 type="triangle" w="med" len="med"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35" name="Oval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5" y="2530"/>
                        <a:ext cx="144" cy="144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36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" y="2016"/>
                        <a:ext cx="576" cy="57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 type="triangle" w="med" len="med"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37" name="Text Box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39" y="1946"/>
                        <a:ext cx="310" cy="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i="0" dirty="0">
                            <a:solidFill>
                              <a:schemeClr val="tx1"/>
                            </a:solidFill>
                          </a:rPr>
                          <a:t>W</a:t>
                        </a:r>
                      </a:p>
                    </p:txBody>
                  </p:sp>
                  <p:sp>
                    <p:nvSpPr>
                      <p:cNvPr id="13338" name="Text Box 2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3" y="2950"/>
                        <a:ext cx="170" cy="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a:t>t</a:t>
                        </a:r>
                        <a:endParaRPr lang="en-US" b="0" i="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3339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91" y="1872"/>
                        <a:ext cx="213" cy="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a:t>n</a:t>
                        </a:r>
                        <a:endParaRPr lang="en-US" b="0" i="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3340" name="Text Box 3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79" y="2400"/>
                        <a:ext cx="297" cy="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rgbClr val="FFFF00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1600" b="0" i="0" dirty="0">
                            <a:solidFill>
                              <a:schemeClr val="tx1"/>
                            </a:solidFill>
                            <a:latin typeface="Symbol" pitchFamily="18" charset="2"/>
                          </a:rPr>
                          <a:t>45</a:t>
                        </a:r>
                        <a:r>
                          <a:rPr lang="en-US" sz="1600" b="0" i="0" dirty="0">
                            <a:solidFill>
                              <a:schemeClr val="tx1"/>
                            </a:solidFill>
                            <a:latin typeface="Symbol" pitchFamily="18" charset="2"/>
                            <a:sym typeface="Symbol" pitchFamily="18" charset="2"/>
                          </a:rPr>
                          <a:t></a:t>
                        </a:r>
                        <a:endParaRPr lang="en-US" sz="1600" b="0" i="0" dirty="0">
                          <a:solidFill>
                            <a:schemeClr val="tx1"/>
                          </a:solidFill>
                          <a:latin typeface="Symbol" pitchFamily="18" charset="2"/>
                        </a:endParaRPr>
                      </a:p>
                    </p:txBody>
                  </p:sp>
                </p:grpSp>
                <p:sp>
                  <p:nvSpPr>
                    <p:cNvPr id="13333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6" y="1728"/>
                      <a:ext cx="1581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 b="1" i="1">
                          <a:solidFill>
                            <a:srgbClr val="FFFF00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 b="1" i="1">
                          <a:solidFill>
                            <a:srgbClr val="FFFF00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 b="1" i="1">
                          <a:solidFill>
                            <a:srgbClr val="FFFF00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 b="1" i="1">
                          <a:solidFill>
                            <a:srgbClr val="FFFF00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 b="1" i="1">
                          <a:solidFill>
                            <a:srgbClr val="FFFF00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rgbClr val="FFFF00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rgbClr val="FFFF00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rgbClr val="FFFF00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rgbClr val="FFFF00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r>
                        <a:rPr kumimoji="1" lang="en-US" b="0" i="0" dirty="0">
                          <a:solidFill>
                            <a:srgbClr val="0000FA"/>
                          </a:solidFill>
                        </a:rPr>
                        <a:t>Free-body diagram</a:t>
                      </a:r>
                    </a:p>
                  </p:txBody>
                </p:sp>
              </p:grpSp>
              <p:sp>
                <p:nvSpPr>
                  <p:cNvPr id="13331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86" y="2544"/>
                    <a:ext cx="280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sz="3600">
                        <a:solidFill>
                          <a:schemeClr val="tx1"/>
                        </a:solidFill>
                      </a:rPr>
                      <a:t>=</a:t>
                    </a:r>
                  </a:p>
                </p:txBody>
              </p:sp>
            </p:grpSp>
            <p:cxnSp>
              <p:nvCxnSpPr>
                <p:cNvPr id="13326" name="Straight Arrow Connector 42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1954878" y="4245640"/>
                  <a:ext cx="731520" cy="6646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A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27" name="Straight Arrow Connector 5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729685" y="4017787"/>
                  <a:ext cx="538004" cy="548640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3329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1701330" y="3657600"/>
                  <a:ext cx="38985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i="0" dirty="0" smtClean="0">
                      <a:solidFill>
                        <a:schemeClr val="tx1"/>
                      </a:solidFill>
                    </a:rPr>
                    <a:t>T</a:t>
                  </a:r>
                  <a:endParaRPr lang="en-US" i="0" baseline="-25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323" name="Freeform 56"/>
              <p:cNvSpPr>
                <a:spLocks/>
              </p:cNvSpPr>
              <p:nvPr/>
            </p:nvSpPr>
            <p:spPr bwMode="auto">
              <a:xfrm>
                <a:off x="2125687" y="4544119"/>
                <a:ext cx="281293" cy="328376"/>
              </a:xfrm>
              <a:custGeom>
                <a:avLst/>
                <a:gdLst>
                  <a:gd name="T0" fmla="*/ 0 w 261257"/>
                  <a:gd name="T1" fmla="*/ 0 h 344385"/>
                  <a:gd name="T2" fmla="*/ 47501 w 261257"/>
                  <a:gd name="T3" fmla="*/ 225632 h 344385"/>
                  <a:gd name="T4" fmla="*/ 261257 w 261257"/>
                  <a:gd name="T5" fmla="*/ 344385 h 344385"/>
                  <a:gd name="T6" fmla="*/ 0 60000 65536"/>
                  <a:gd name="T7" fmla="*/ 0 60000 65536"/>
                  <a:gd name="T8" fmla="*/ 0 60000 65536"/>
                  <a:gd name="T9" fmla="*/ 0 w 261257"/>
                  <a:gd name="T10" fmla="*/ 0 h 344385"/>
                  <a:gd name="T11" fmla="*/ 261257 w 261257"/>
                  <a:gd name="T12" fmla="*/ 344385 h 3443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1257" h="344385">
                    <a:moveTo>
                      <a:pt x="0" y="0"/>
                    </a:moveTo>
                    <a:cubicBezTo>
                      <a:pt x="1979" y="84117"/>
                      <a:pt x="3958" y="168235"/>
                      <a:pt x="47501" y="225632"/>
                    </a:cubicBezTo>
                    <a:cubicBezTo>
                      <a:pt x="91044" y="283030"/>
                      <a:pt x="261257" y="344385"/>
                      <a:pt x="261257" y="344385"/>
                    </a:cubicBezTo>
                  </a:path>
                </a:pathLst>
              </a:cu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scene3d>
                <a:camera prst="orthographicFront">
                  <a:rot lat="0" lon="0" rev="18000000"/>
                </a:camera>
                <a:lightRig rig="threePt" dir="t"/>
              </a:scene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 bwMode="auto">
            <a:xfrm>
              <a:off x="1719330" y="5232181"/>
              <a:ext cx="124777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EXAMPLE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683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01638" indent="-401638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2)	Apply the </a:t>
            </a:r>
            <a:r>
              <a:rPr lang="en-US" b="0" i="0" dirty="0">
                <a:solidFill>
                  <a:srgbClr val="0000FA"/>
                </a:solidFill>
              </a:rPr>
              <a:t>equations of motion </a:t>
            </a:r>
            <a:r>
              <a:rPr lang="en-US" b="0" i="0" dirty="0">
                <a:solidFill>
                  <a:schemeClr val="tx1"/>
                </a:solidFill>
              </a:rPr>
              <a:t>in the n-t directions.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371600" y="2133600"/>
            <a:ext cx="77724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b="0" i="0" dirty="0">
                <a:solidFill>
                  <a:schemeClr val="tx1"/>
                </a:solidFill>
              </a:rPr>
              <a:t>Using 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</a:rPr>
              <a:t> = v</a:t>
            </a:r>
            <a:r>
              <a:rPr lang="en-US" b="0" i="0" baseline="30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</a:rPr>
              <a:t>/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r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en-US" b="0" i="0" dirty="0" smtClean="0">
                <a:solidFill>
                  <a:schemeClr val="tx1"/>
                </a:solidFill>
                <a:cs typeface="Times New Roman" pitchFamily="18" charset="0"/>
              </a:rPr>
              <a:t>3</a:t>
            </a:r>
            <a:r>
              <a:rPr lang="en-US" b="0" i="0" baseline="30000" dirty="0" smtClean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b="0" i="0" dirty="0" smtClean="0">
                <a:solidFill>
                  <a:schemeClr val="tx1"/>
                </a:solidFill>
                <a:cs typeface="Times New Roman" pitchFamily="18" charset="0"/>
              </a:rPr>
              <a:t>/2, 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</a:rPr>
              <a:t>W = </a:t>
            </a:r>
            <a:r>
              <a:rPr lang="en-US" b="0" i="0" dirty="0" smtClean="0">
                <a:solidFill>
                  <a:schemeClr val="tx1"/>
                </a:solidFill>
                <a:cs typeface="Times New Roman" pitchFamily="18" charset="0"/>
              </a:rPr>
              <a:t>10(9.81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</a:rPr>
              <a:t>) N, and m = </a:t>
            </a:r>
            <a:r>
              <a:rPr lang="en-US" b="0" i="0" dirty="0" smtClean="0">
                <a:solidFill>
                  <a:schemeClr val="tx1"/>
                </a:solidFill>
                <a:cs typeface="Times New Roman" pitchFamily="18" charset="0"/>
              </a:rPr>
              <a:t>10 kg</a:t>
            </a:r>
            <a:endParaRPr lang="en-US" b="0" i="0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Þ"/>
            </a:pP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   T – 98.1 sin </a:t>
            </a:r>
            <a:r>
              <a:rPr lang="en-US" b="0" i="0" dirty="0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45</a:t>
            </a:r>
            <a:r>
              <a:rPr lang="en-US" b="0" i="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°</a:t>
            </a:r>
            <a:r>
              <a:rPr lang="en-US" b="0" i="0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b="0" i="0" dirty="0" smtClean="0">
                <a:solidFill>
                  <a:schemeClr val="tx1"/>
                </a:solidFill>
              </a:rPr>
              <a:t> </a:t>
            </a:r>
            <a:r>
              <a:rPr lang="en-US" b="0" i="0" dirty="0" smtClean="0">
                <a:solidFill>
                  <a:schemeClr val="tx1"/>
                </a:solidFill>
                <a:latin typeface="Symbol" pitchFamily="18" charset="2"/>
              </a:rPr>
              <a:t>= (</a:t>
            </a:r>
            <a:r>
              <a:rPr lang="en-US" b="0" i="0" dirty="0" smtClean="0">
                <a:solidFill>
                  <a:schemeClr val="tx1"/>
                </a:solidFill>
                <a:cs typeface="Times New Roman" pitchFamily="18" charset="0"/>
              </a:rPr>
              <a:t>10) (3</a:t>
            </a:r>
            <a:r>
              <a:rPr lang="en-US" b="0" i="0" baseline="30000" dirty="0" smtClean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b="0" i="0" dirty="0" smtClean="0">
                <a:solidFill>
                  <a:schemeClr val="tx1"/>
                </a:solidFill>
                <a:cs typeface="Times New Roman" pitchFamily="18" charset="0"/>
              </a:rPr>
              <a:t>/2)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0" i="0" dirty="0" smtClean="0">
                <a:solidFill>
                  <a:schemeClr val="tx1"/>
                </a:solidFill>
                <a:cs typeface="Times New Roman" pitchFamily="18" charset="0"/>
                <a:sym typeface="Symbol"/>
              </a:rPr>
              <a:t> </a:t>
            </a:r>
            <a:r>
              <a:rPr lang="en-US" b="0" i="0" dirty="0" smtClean="0">
                <a:solidFill>
                  <a:schemeClr val="tx2"/>
                </a:solidFill>
                <a:cs typeface="Times New Roman" pitchFamily="18" charset="0"/>
                <a:sym typeface="Symbol"/>
              </a:rPr>
              <a:t> </a:t>
            </a:r>
            <a:r>
              <a:rPr lang="en-US" b="0" i="0" dirty="0" smtClean="0">
                <a:solidFill>
                  <a:srgbClr val="00FFFF"/>
                </a:solidFill>
                <a:cs typeface="Times New Roman" pitchFamily="18" charset="0"/>
              </a:rPr>
              <a:t>  </a:t>
            </a:r>
            <a:r>
              <a:rPr lang="en-US" b="0" i="0" dirty="0" smtClean="0">
                <a:solidFill>
                  <a:srgbClr val="0000FA"/>
                </a:solidFill>
                <a:cs typeface="Times New Roman" pitchFamily="18" charset="0"/>
              </a:rPr>
              <a:t>T = </a:t>
            </a:r>
            <a:r>
              <a:rPr lang="en-US" b="0" i="0" u="sng" dirty="0" smtClean="0">
                <a:solidFill>
                  <a:srgbClr val="0000FA"/>
                </a:solidFill>
                <a:cs typeface="Times New Roman" pitchFamily="18" charset="0"/>
              </a:rPr>
              <a:t>114 N</a:t>
            </a:r>
            <a:endParaRPr lang="en-US" b="0" i="0" u="sng" dirty="0">
              <a:solidFill>
                <a:srgbClr val="0000FA"/>
              </a:solidFill>
              <a:cs typeface="Times New Roman" pitchFamily="18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82613" y="4061029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17513" indent="-417513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(b)  F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 =  ma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  </a:t>
            </a: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  W </a:t>
            </a:r>
            <a:r>
              <a:rPr lang="en-US" b="0" i="0" dirty="0" err="1">
                <a:solidFill>
                  <a:schemeClr val="tx1"/>
                </a:solidFill>
                <a:sym typeface="Symbol" pitchFamily="18" charset="2"/>
              </a:rPr>
              <a:t>cos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45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°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b="0" i="0" dirty="0">
                <a:solidFill>
                  <a:schemeClr val="tx1"/>
                </a:solidFill>
              </a:rPr>
              <a:t>=  </a:t>
            </a: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ma</a:t>
            </a:r>
            <a:r>
              <a:rPr lang="en-US" b="0" i="0" baseline="-25000" dirty="0" smtClean="0">
                <a:solidFill>
                  <a:schemeClr val="tx1"/>
                </a:solidFill>
                <a:sym typeface="Symbol" pitchFamily="18" charset="2"/>
              </a:rPr>
              <a:t>t</a:t>
            </a:r>
            <a:endParaRPr lang="en-US" b="0" i="0" baseline="-25000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869950" y="4689291"/>
            <a:ext cx="695168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61963" indent="-461963" eaLnBrk="0" hangingPunct="0">
              <a:tabLst>
                <a:tab pos="205422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05422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05422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05422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05422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chemeClr val="tx1"/>
                </a:solidFill>
              </a:rPr>
              <a:t>	</a:t>
            </a: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 </a:t>
            </a: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   98.1 cos </a:t>
            </a:r>
            <a:r>
              <a:rPr lang="en-US" b="0" i="0" dirty="0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45</a:t>
            </a:r>
            <a:r>
              <a:rPr lang="en-US" b="0" i="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°</a:t>
            </a:r>
            <a:r>
              <a:rPr lang="en-US" b="0" i="0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b="0" i="0" dirty="0" smtClean="0">
                <a:solidFill>
                  <a:schemeClr val="tx1"/>
                </a:solidFill>
              </a:rPr>
              <a:t>= 10 </a:t>
            </a: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b="0" i="0" baseline="-25000" dirty="0" smtClean="0">
                <a:solidFill>
                  <a:schemeClr val="tx1"/>
                </a:solidFill>
                <a:sym typeface="Symbol" pitchFamily="18" charset="2"/>
              </a:rPr>
              <a:t>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          </a:t>
            </a:r>
            <a:r>
              <a:rPr lang="en-US" b="0" i="0" dirty="0" smtClean="0">
                <a:solidFill>
                  <a:srgbClr val="0000FA"/>
                </a:solidFill>
                <a:sym typeface="Symbol" pitchFamily="18" charset="2"/>
              </a:rPr>
              <a:t>a</a:t>
            </a:r>
            <a:r>
              <a:rPr lang="en-US" b="0" i="0" baseline="-25000" dirty="0" smtClean="0">
                <a:solidFill>
                  <a:srgbClr val="0000FA"/>
                </a:solidFill>
                <a:sym typeface="Symbol" pitchFamily="18" charset="2"/>
              </a:rPr>
              <a:t>t</a:t>
            </a:r>
            <a:r>
              <a:rPr lang="en-US" b="0" i="0" dirty="0" smtClean="0">
                <a:solidFill>
                  <a:srgbClr val="0000FA"/>
                </a:solidFill>
              </a:rPr>
              <a:t> = (dv/</a:t>
            </a:r>
            <a:r>
              <a:rPr lang="en-US" b="0" i="0" dirty="0" err="1" smtClean="0">
                <a:solidFill>
                  <a:srgbClr val="0000FA"/>
                </a:solidFill>
              </a:rPr>
              <a:t>dt</a:t>
            </a:r>
            <a:r>
              <a:rPr lang="en-US" b="0" i="0" dirty="0" smtClean="0">
                <a:solidFill>
                  <a:srgbClr val="0000FA"/>
                </a:solidFill>
              </a:rPr>
              <a:t>) = </a:t>
            </a:r>
            <a:r>
              <a:rPr lang="en-US" b="0" i="0" u="sng" dirty="0" smtClean="0">
                <a:solidFill>
                  <a:srgbClr val="0000FA"/>
                </a:solidFill>
              </a:rPr>
              <a:t>6.94 m/s</a:t>
            </a:r>
            <a:r>
              <a:rPr lang="en-US" b="0" i="0" u="sng" baseline="30000" dirty="0" smtClean="0">
                <a:solidFill>
                  <a:srgbClr val="0000FA"/>
                </a:solidFill>
              </a:rPr>
              <a:t>2</a:t>
            </a:r>
            <a:endParaRPr lang="en-US" b="0" i="0" u="sng" baseline="30000" dirty="0" smtClean="0">
              <a:solidFill>
                <a:srgbClr val="0000FA"/>
              </a:solidFill>
              <a:sym typeface="Symbol" pitchFamily="18" charset="2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609600" y="1600200"/>
            <a:ext cx="839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(a)  </a:t>
            </a:r>
            <a:r>
              <a:rPr lang="en-US" b="0" i="0" dirty="0" err="1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b="0" i="0" baseline="-25000" dirty="0" err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 =  ma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  </a:t>
            </a: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  T – W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sin 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45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°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b="0" i="0" dirty="0">
                <a:solidFill>
                  <a:schemeClr val="tx1"/>
                </a:solidFill>
              </a:rPr>
              <a:t> =  </a:t>
            </a:r>
            <a:r>
              <a:rPr lang="en-US" b="0" i="0" dirty="0" smtClean="0">
                <a:solidFill>
                  <a:schemeClr val="tx1"/>
                </a:solidFill>
              </a:rPr>
              <a:t>m </a:t>
            </a: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b="0" i="0" baseline="-25000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endParaRPr lang="en-US" b="0" i="0" baseline="-25000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EXAMPLE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0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utoUpdateAnimBg="0"/>
      <p:bldP spid="75782" grpId="0" autoUpdateAnimBg="0"/>
      <p:bldP spid="75783" grpId="0" autoUpdateAnimBg="0"/>
      <p:bldP spid="7578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3733800"/>
            <a:ext cx="7577139" cy="2647950"/>
            <a:chOff x="336" y="2352"/>
            <a:chExt cx="4773" cy="1668"/>
          </a:xfrm>
        </p:grpSpPr>
        <p:sp>
          <p:nvSpPr>
            <p:cNvPr id="15367" name="Text Box 8"/>
            <p:cNvSpPr txBox="1">
              <a:spLocks noChangeArrowheads="1"/>
            </p:cNvSpPr>
            <p:nvPr/>
          </p:nvSpPr>
          <p:spPr bwMode="auto">
            <a:xfrm>
              <a:off x="336" y="2352"/>
              <a:ext cx="4752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0" i="0" dirty="0">
                  <a:solidFill>
                    <a:schemeClr val="tx1"/>
                  </a:solidFill>
                </a:rPr>
                <a:t>2.  A 20 </a:t>
              </a:r>
              <a:r>
                <a:rPr lang="en-US" b="0" i="0" dirty="0" err="1">
                  <a:solidFill>
                    <a:schemeClr val="tx1"/>
                  </a:solidFill>
                </a:rPr>
                <a:t>lb</a:t>
              </a:r>
              <a:r>
                <a:rPr lang="en-US" b="0" i="0" dirty="0">
                  <a:solidFill>
                    <a:schemeClr val="tx1"/>
                  </a:solidFill>
                </a:rPr>
                <a:t> block is moving along a smooth surface. If the normal force on the surface at A is 10 </a:t>
              </a:r>
              <a:r>
                <a:rPr lang="en-US" b="0" i="0" dirty="0" err="1">
                  <a:solidFill>
                    <a:schemeClr val="tx1"/>
                  </a:solidFill>
                </a:rPr>
                <a:t>lb</a:t>
              </a:r>
              <a:r>
                <a:rPr lang="en-US" b="0" i="0" dirty="0">
                  <a:solidFill>
                    <a:schemeClr val="tx1"/>
                  </a:solidFill>
                </a:rPr>
                <a:t>, the velocity is ________.</a:t>
              </a:r>
            </a:p>
            <a:p>
              <a:pPr eaLnBrk="1" hangingPunct="1"/>
              <a:endParaRPr lang="en-US" b="0" i="0" dirty="0">
                <a:solidFill>
                  <a:schemeClr val="tx1"/>
                </a:solidFill>
              </a:endParaRPr>
            </a:p>
            <a:p>
              <a:pPr eaLnBrk="1" hangingPunct="1"/>
              <a:r>
                <a:rPr lang="en-US" b="0" i="0" dirty="0">
                  <a:solidFill>
                    <a:schemeClr val="tx1"/>
                  </a:solidFill>
                </a:rPr>
                <a:t>      A) 7.6 </a:t>
              </a:r>
              <a:r>
                <a:rPr lang="en-US" b="0" i="0" dirty="0" err="1">
                  <a:solidFill>
                    <a:schemeClr val="tx1"/>
                  </a:solidFill>
                </a:rPr>
                <a:t>ft</a:t>
              </a:r>
              <a:r>
                <a:rPr lang="en-US" b="0" i="0" dirty="0">
                  <a:solidFill>
                    <a:schemeClr val="tx1"/>
                  </a:solidFill>
                </a:rPr>
                <a:t>/s	B) 9.6 </a:t>
              </a:r>
              <a:r>
                <a:rPr lang="en-US" b="0" i="0" dirty="0" err="1">
                  <a:solidFill>
                    <a:schemeClr val="tx1"/>
                  </a:solidFill>
                </a:rPr>
                <a:t>ft</a:t>
              </a:r>
              <a:r>
                <a:rPr lang="en-US" b="0" i="0" dirty="0">
                  <a:solidFill>
                    <a:schemeClr val="tx1"/>
                  </a:solidFill>
                </a:rPr>
                <a:t>/s</a:t>
              </a:r>
            </a:p>
            <a:p>
              <a:pPr eaLnBrk="1" hangingPunct="1"/>
              <a:endParaRPr lang="en-US" b="0" i="0" dirty="0">
                <a:solidFill>
                  <a:schemeClr val="tx1"/>
                </a:solidFill>
              </a:endParaRPr>
            </a:p>
            <a:p>
              <a:pPr eaLnBrk="1" hangingPunct="1"/>
              <a:r>
                <a:rPr lang="en-US" b="0" i="0" dirty="0">
                  <a:solidFill>
                    <a:schemeClr val="tx1"/>
                  </a:solidFill>
                </a:rPr>
                <a:t>      C) 10.6 </a:t>
              </a:r>
              <a:r>
                <a:rPr lang="en-US" b="0" i="0" dirty="0" err="1">
                  <a:solidFill>
                    <a:schemeClr val="tx1"/>
                  </a:solidFill>
                </a:rPr>
                <a:t>ft</a:t>
              </a:r>
              <a:r>
                <a:rPr lang="en-US" b="0" i="0" dirty="0">
                  <a:solidFill>
                    <a:schemeClr val="tx1"/>
                  </a:solidFill>
                </a:rPr>
                <a:t>/s	D) 12.6 </a:t>
              </a:r>
              <a:r>
                <a:rPr lang="en-US" b="0" i="0" dirty="0" err="1">
                  <a:solidFill>
                    <a:schemeClr val="tx1"/>
                  </a:solidFill>
                </a:rPr>
                <a:t>ft</a:t>
              </a:r>
              <a:r>
                <a:rPr lang="en-US" b="0" i="0" dirty="0">
                  <a:solidFill>
                    <a:schemeClr val="tx1"/>
                  </a:solidFill>
                </a:rPr>
                <a:t>/s</a:t>
              </a:r>
            </a:p>
          </p:txBody>
        </p:sp>
        <p:grpSp>
          <p:nvGrpSpPr>
            <p:cNvPr id="15368" name="Group 16"/>
            <p:cNvGrpSpPr>
              <a:grpSpLocks/>
            </p:cNvGrpSpPr>
            <p:nvPr/>
          </p:nvGrpSpPr>
          <p:grpSpPr bwMode="auto">
            <a:xfrm>
              <a:off x="3312" y="3024"/>
              <a:ext cx="1797" cy="960"/>
              <a:chOff x="3456" y="2544"/>
              <a:chExt cx="1797" cy="960"/>
            </a:xfrm>
          </p:grpSpPr>
          <p:sp>
            <p:nvSpPr>
              <p:cNvPr id="15369" name="Arc 17"/>
              <p:cNvSpPr>
                <a:spLocks/>
              </p:cNvSpPr>
              <p:nvPr/>
            </p:nvSpPr>
            <p:spPr bwMode="auto">
              <a:xfrm rot="440154" flipV="1">
                <a:off x="3758" y="2928"/>
                <a:ext cx="706" cy="384"/>
              </a:xfrm>
              <a:custGeom>
                <a:avLst/>
                <a:gdLst>
                  <a:gd name="T0" fmla="*/ 0 w 22684"/>
                  <a:gd name="T1" fmla="*/ 0 h 21600"/>
                  <a:gd name="T2" fmla="*/ 0 w 22684"/>
                  <a:gd name="T3" fmla="*/ 0 h 21600"/>
                  <a:gd name="T4" fmla="*/ 0 w 22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684"/>
                  <a:gd name="T10" fmla="*/ 0 h 21600"/>
                  <a:gd name="T11" fmla="*/ 22684 w 22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684" h="21600" fill="none" extrusionOk="0">
                    <a:moveTo>
                      <a:pt x="-1" y="41"/>
                    </a:moveTo>
                    <a:cubicBezTo>
                      <a:pt x="446" y="13"/>
                      <a:pt x="894" y="-1"/>
                      <a:pt x="1342" y="0"/>
                    </a:cubicBezTo>
                    <a:cubicBezTo>
                      <a:pt x="11985" y="0"/>
                      <a:pt x="21042" y="7753"/>
                      <a:pt x="22683" y="18269"/>
                    </a:cubicBezTo>
                  </a:path>
                  <a:path w="22684" h="21600" stroke="0" extrusionOk="0">
                    <a:moveTo>
                      <a:pt x="-1" y="41"/>
                    </a:moveTo>
                    <a:cubicBezTo>
                      <a:pt x="446" y="13"/>
                      <a:pt x="894" y="-1"/>
                      <a:pt x="1342" y="0"/>
                    </a:cubicBezTo>
                    <a:cubicBezTo>
                      <a:pt x="11985" y="0"/>
                      <a:pt x="21042" y="7753"/>
                      <a:pt x="22683" y="18269"/>
                    </a:cubicBezTo>
                    <a:lnTo>
                      <a:pt x="1342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Rectangle 18"/>
              <p:cNvSpPr>
                <a:spLocks noChangeArrowheads="1"/>
              </p:cNvSpPr>
              <p:nvPr/>
            </p:nvSpPr>
            <p:spPr bwMode="auto">
              <a:xfrm>
                <a:off x="3456" y="3120"/>
                <a:ext cx="336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371" name="Group 19"/>
              <p:cNvGrpSpPr>
                <a:grpSpLocks/>
              </p:cNvGrpSpPr>
              <p:nvPr/>
            </p:nvGrpSpPr>
            <p:grpSpPr bwMode="auto">
              <a:xfrm>
                <a:off x="3872" y="2544"/>
                <a:ext cx="1381" cy="768"/>
                <a:chOff x="3696" y="2496"/>
                <a:chExt cx="1381" cy="768"/>
              </a:xfrm>
            </p:grpSpPr>
            <p:sp>
              <p:nvSpPr>
                <p:cNvPr id="15372" name="Arc 20"/>
                <p:cNvSpPr>
                  <a:spLocks/>
                </p:cNvSpPr>
                <p:nvPr/>
              </p:nvSpPr>
              <p:spPr bwMode="auto">
                <a:xfrm rot="-3659046">
                  <a:off x="4371" y="2618"/>
                  <a:ext cx="593" cy="576"/>
                </a:xfrm>
                <a:custGeom>
                  <a:avLst/>
                  <a:gdLst>
                    <a:gd name="T0" fmla="*/ 0 w 22236"/>
                    <a:gd name="T1" fmla="*/ 0 h 21600"/>
                    <a:gd name="T2" fmla="*/ 0 w 22236"/>
                    <a:gd name="T3" fmla="*/ 0 h 21600"/>
                    <a:gd name="T4" fmla="*/ 0 w 2223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2236"/>
                    <a:gd name="T10" fmla="*/ 0 h 21600"/>
                    <a:gd name="T11" fmla="*/ 22236 w 2223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236" h="21600" fill="none" extrusionOk="0">
                      <a:moveTo>
                        <a:pt x="0" y="9"/>
                      </a:moveTo>
                      <a:cubicBezTo>
                        <a:pt x="211" y="3"/>
                        <a:pt x="423" y="-1"/>
                        <a:pt x="636" y="0"/>
                      </a:cubicBezTo>
                      <a:cubicBezTo>
                        <a:pt x="12565" y="0"/>
                        <a:pt x="22236" y="9670"/>
                        <a:pt x="22236" y="21600"/>
                      </a:cubicBezTo>
                    </a:path>
                    <a:path w="22236" h="21600" stroke="0" extrusionOk="0">
                      <a:moveTo>
                        <a:pt x="0" y="9"/>
                      </a:moveTo>
                      <a:cubicBezTo>
                        <a:pt x="211" y="3"/>
                        <a:pt x="423" y="-1"/>
                        <a:pt x="636" y="0"/>
                      </a:cubicBezTo>
                      <a:cubicBezTo>
                        <a:pt x="12565" y="0"/>
                        <a:pt x="22236" y="9670"/>
                        <a:pt x="22236" y="21600"/>
                      </a:cubicBezTo>
                      <a:lnTo>
                        <a:pt x="636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3" name="Oval 21"/>
                <p:cNvSpPr>
                  <a:spLocks noChangeArrowheads="1"/>
                </p:cNvSpPr>
                <p:nvPr/>
              </p:nvSpPr>
              <p:spPr bwMode="auto">
                <a:xfrm>
                  <a:off x="3792" y="3081"/>
                  <a:ext cx="144" cy="144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696" y="3010"/>
                  <a:ext cx="28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5" name="Oval 23"/>
                <p:cNvSpPr>
                  <a:spLocks noChangeArrowheads="1"/>
                </p:cNvSpPr>
                <p:nvPr/>
              </p:nvSpPr>
              <p:spPr bwMode="auto">
                <a:xfrm>
                  <a:off x="4686" y="2562"/>
                  <a:ext cx="144" cy="144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6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4752" y="2700"/>
                  <a:ext cx="0" cy="5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7" name="Rectangle 25"/>
                <p:cNvSpPr>
                  <a:spLocks noChangeArrowheads="1"/>
                </p:cNvSpPr>
                <p:nvPr/>
              </p:nvSpPr>
              <p:spPr bwMode="auto">
                <a:xfrm>
                  <a:off x="4530" y="2878"/>
                  <a:ext cx="441" cy="2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 i="0">
                      <a:solidFill>
                        <a:schemeClr val="tx1"/>
                      </a:solidFill>
                      <a:sym typeface="Symbol" pitchFamily="18" charset="2"/>
                    </a:rPr>
                    <a:t>=7 ft</a:t>
                  </a:r>
                </a:p>
              </p:txBody>
            </p:sp>
            <p:sp>
              <p:nvSpPr>
                <p:cNvPr id="1537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608" y="249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9" name="Rectangle 27"/>
                <p:cNvSpPr>
                  <a:spLocks noChangeArrowheads="1"/>
                </p:cNvSpPr>
                <p:nvPr/>
              </p:nvSpPr>
              <p:spPr bwMode="auto">
                <a:xfrm>
                  <a:off x="4869" y="2592"/>
                  <a:ext cx="208" cy="2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 i="0" dirty="0">
                      <a:solidFill>
                        <a:schemeClr val="tx1"/>
                      </a:solidFill>
                    </a:rPr>
                    <a:t>A</a:t>
                  </a:r>
                </a:p>
              </p:txBody>
            </p:sp>
          </p:grpSp>
        </p:grp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i="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0" y="990600"/>
            <a:ext cx="8305800" cy="2677656"/>
            <a:chOff x="381000" y="990600"/>
            <a:chExt cx="8305800" cy="2677656"/>
          </a:xfrm>
        </p:grpSpPr>
        <p:sp>
          <p:nvSpPr>
            <p:cNvPr id="15380" name="Text Box 7"/>
            <p:cNvSpPr txBox="1">
              <a:spLocks noChangeArrowheads="1"/>
            </p:cNvSpPr>
            <p:nvPr/>
          </p:nvSpPr>
          <p:spPr bwMode="auto">
            <a:xfrm>
              <a:off x="381000" y="990600"/>
              <a:ext cx="8305800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9235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0" i="0" dirty="0">
                  <a:solidFill>
                    <a:schemeClr val="tx1"/>
                  </a:solidFill>
                </a:rPr>
                <a:t>1.   A 10 kg sack slides down a smooth surface. If the normal force </a:t>
              </a:r>
              <a:r>
                <a:rPr lang="en-US" b="0" i="0" dirty="0">
                  <a:solidFill>
                    <a:schemeClr val="tx1"/>
                  </a:solidFill>
                </a:rPr>
                <a:t>at the flat spot on </a:t>
              </a:r>
              <a:r>
                <a:rPr lang="en-US" b="0" i="0" dirty="0">
                  <a:solidFill>
                    <a:schemeClr val="tx1"/>
                  </a:solidFill>
                </a:rPr>
                <a:t>the </a:t>
              </a:r>
              <a:r>
                <a:rPr lang="en-US" b="0" i="0" dirty="0" smtClean="0">
                  <a:solidFill>
                    <a:schemeClr val="tx1"/>
                  </a:solidFill>
                </a:rPr>
                <a:t>surface, </a:t>
              </a:r>
              <a:r>
                <a:rPr lang="en-US" b="0" i="0" dirty="0">
                  <a:solidFill>
                    <a:schemeClr val="tx1"/>
                  </a:solidFill>
                </a:rPr>
                <a:t>A, is 98.1 N (</a:t>
              </a:r>
              <a:r>
                <a:rPr lang="en-US" b="0" i="0" dirty="0">
                  <a:solidFill>
                    <a:schemeClr val="tx1"/>
                  </a:solidFill>
                  <a:sym typeface="Symbol" pitchFamily="18" charset="2"/>
                </a:rPr>
                <a:t></a:t>
              </a:r>
              <a:r>
                <a:rPr lang="en-US" b="0" i="0" dirty="0">
                  <a:solidFill>
                    <a:schemeClr val="tx1"/>
                  </a:solidFill>
                </a:rPr>
                <a:t>) , the radius of curvature is ____.</a:t>
              </a:r>
            </a:p>
            <a:p>
              <a:pPr eaLnBrk="1" hangingPunct="1"/>
              <a:endParaRPr lang="en-US" b="0" i="0" dirty="0">
                <a:solidFill>
                  <a:schemeClr val="tx1"/>
                </a:solidFill>
              </a:endParaRPr>
            </a:p>
            <a:p>
              <a:pPr eaLnBrk="1" hangingPunct="1"/>
              <a:r>
                <a:rPr lang="en-US" b="0" i="0" dirty="0">
                  <a:solidFill>
                    <a:schemeClr val="tx1"/>
                  </a:solidFill>
                </a:rPr>
                <a:t>      A) </a:t>
              </a:r>
              <a:r>
                <a:rPr lang="en-US" b="0" i="0" dirty="0">
                  <a:solidFill>
                    <a:schemeClr val="tx1"/>
                  </a:solidFill>
                  <a:sym typeface="Symbol" pitchFamily="18" charset="2"/>
                </a:rPr>
                <a:t>0.2</a:t>
              </a:r>
              <a:r>
                <a:rPr lang="en-US" b="0" i="0" dirty="0">
                  <a:solidFill>
                    <a:schemeClr val="tx1"/>
                  </a:solidFill>
                </a:rPr>
                <a:t> m	B) 0.4 m</a:t>
              </a:r>
            </a:p>
            <a:p>
              <a:pPr eaLnBrk="1" hangingPunct="1"/>
              <a:endParaRPr lang="en-US" b="0" i="0" dirty="0">
                <a:solidFill>
                  <a:schemeClr val="tx1"/>
                </a:solidFill>
              </a:endParaRPr>
            </a:p>
            <a:p>
              <a:pPr eaLnBrk="1" hangingPunct="1"/>
              <a:r>
                <a:rPr lang="en-US" b="0" i="0" dirty="0">
                  <a:solidFill>
                    <a:schemeClr val="tx1"/>
                  </a:solidFill>
                </a:rPr>
                <a:t>      C) 1.0 m	D)  None of the above.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715000" y="2101850"/>
              <a:ext cx="2667000" cy="1555750"/>
              <a:chOff x="5715000" y="2101850"/>
              <a:chExt cx="2667000" cy="1555750"/>
            </a:xfrm>
          </p:grpSpPr>
          <p:pic>
            <p:nvPicPr>
              <p:cNvPr id="15382" name="Picture 10" descr="C:\jobs\hibbeler-dynamics\Final Art Files\CH13\tiff\aacbwhb0.ti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0075"/>
              <a:stretch>
                <a:fillRect/>
              </a:stretch>
            </p:blipFill>
            <p:spPr bwMode="auto">
              <a:xfrm>
                <a:off x="5715000" y="2101850"/>
                <a:ext cx="2667000" cy="1511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84" name="Oval 12"/>
              <p:cNvSpPr>
                <a:spLocks noChangeArrowheads="1"/>
              </p:cNvSpPr>
              <p:nvPr/>
            </p:nvSpPr>
            <p:spPr bwMode="auto">
              <a:xfrm>
                <a:off x="6067425" y="347345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85" name="Rectangle 13"/>
              <p:cNvSpPr>
                <a:spLocks noChangeArrowheads="1"/>
              </p:cNvSpPr>
              <p:nvPr/>
            </p:nvSpPr>
            <p:spPr bwMode="auto">
              <a:xfrm>
                <a:off x="6070600" y="3321050"/>
                <a:ext cx="3302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i="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15386" name="Line 14"/>
              <p:cNvSpPr>
                <a:spLocks noChangeShapeType="1"/>
              </p:cNvSpPr>
              <p:nvPr/>
            </p:nvSpPr>
            <p:spPr bwMode="auto">
              <a:xfrm flipH="1">
                <a:off x="5867400" y="3397250"/>
                <a:ext cx="457200" cy="762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Rectangle 15"/>
              <p:cNvSpPr>
                <a:spLocks noChangeArrowheads="1"/>
              </p:cNvSpPr>
              <p:nvPr/>
            </p:nvSpPr>
            <p:spPr bwMode="auto">
              <a:xfrm>
                <a:off x="6137275" y="2895600"/>
                <a:ext cx="79692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 i="0" dirty="0">
                    <a:solidFill>
                      <a:schemeClr val="tx1"/>
                    </a:solidFill>
                  </a:rPr>
                  <a:t>v=2m/s</a:t>
                </a: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7577750" y="3111374"/>
                <a:ext cx="724278" cy="184087"/>
              </a:xfrm>
              <a:custGeom>
                <a:avLst/>
                <a:gdLst>
                  <a:gd name="connsiteX0" fmla="*/ 129767 w 724278"/>
                  <a:gd name="connsiteY0" fmla="*/ 3018 h 184087"/>
                  <a:gd name="connsiteX1" fmla="*/ 18107 w 724278"/>
                  <a:gd name="connsiteY1" fmla="*/ 0 h 184087"/>
                  <a:gd name="connsiteX2" fmla="*/ 0 w 724278"/>
                  <a:gd name="connsiteY2" fmla="*/ 54321 h 184087"/>
                  <a:gd name="connsiteX3" fmla="*/ 217284 w 724278"/>
                  <a:gd name="connsiteY3" fmla="*/ 181070 h 184087"/>
                  <a:gd name="connsiteX4" fmla="*/ 482852 w 724278"/>
                  <a:gd name="connsiteY4" fmla="*/ 184087 h 184087"/>
                  <a:gd name="connsiteX5" fmla="*/ 682028 w 724278"/>
                  <a:gd name="connsiteY5" fmla="*/ 129767 h 184087"/>
                  <a:gd name="connsiteX6" fmla="*/ 724278 w 724278"/>
                  <a:gd name="connsiteY6" fmla="*/ 15089 h 184087"/>
                  <a:gd name="connsiteX7" fmla="*/ 558298 w 724278"/>
                  <a:gd name="connsiteY7" fmla="*/ 18107 h 184087"/>
                  <a:gd name="connsiteX8" fmla="*/ 129767 w 724278"/>
                  <a:gd name="connsiteY8" fmla="*/ 3018 h 184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4278" h="184087">
                    <a:moveTo>
                      <a:pt x="129767" y="3018"/>
                    </a:moveTo>
                    <a:lnTo>
                      <a:pt x="18107" y="0"/>
                    </a:lnTo>
                    <a:lnTo>
                      <a:pt x="0" y="54321"/>
                    </a:lnTo>
                    <a:lnTo>
                      <a:pt x="217284" y="181070"/>
                    </a:lnTo>
                    <a:lnTo>
                      <a:pt x="482852" y="184087"/>
                    </a:lnTo>
                    <a:lnTo>
                      <a:pt x="682028" y="129767"/>
                    </a:lnTo>
                    <a:lnTo>
                      <a:pt x="724278" y="15089"/>
                    </a:lnTo>
                    <a:lnTo>
                      <a:pt x="558298" y="18107"/>
                    </a:lnTo>
                    <a:lnTo>
                      <a:pt x="129767" y="30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89968" y="1040586"/>
            <a:ext cx="513353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8050" indent="-90805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00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0" dirty="0">
                <a:solidFill>
                  <a:srgbClr val="990033"/>
                </a:solidFill>
              </a:rPr>
              <a:t>Given:</a:t>
            </a:r>
            <a:r>
              <a:rPr lang="en-US" b="0" i="0" dirty="0">
                <a:solidFill>
                  <a:srgbClr val="990033"/>
                </a:solidFill>
              </a:rPr>
              <a:t>	</a:t>
            </a:r>
            <a:r>
              <a:rPr lang="en-US" b="0" i="0" dirty="0">
                <a:solidFill>
                  <a:schemeClr val="tx1"/>
                </a:solidFill>
              </a:rPr>
              <a:t>The boy has a weight of 60 </a:t>
            </a:r>
            <a:r>
              <a:rPr lang="en-US" b="0" i="0" dirty="0" smtClean="0">
                <a:solidFill>
                  <a:schemeClr val="tx1"/>
                </a:solidFill>
              </a:rPr>
              <a:t>lb. At </a:t>
            </a:r>
            <a:r>
              <a:rPr lang="en-US" b="0" i="0" dirty="0">
                <a:solidFill>
                  <a:schemeClr val="tx1"/>
                </a:solidFill>
              </a:rPr>
              <a:t>the instant </a:t>
            </a: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</a:t>
            </a:r>
            <a:r>
              <a:rPr lang="en-US" b="0" i="0" dirty="0" smtClean="0">
                <a:solidFill>
                  <a:schemeClr val="tx1"/>
                </a:solidFill>
              </a:rPr>
              <a:t> </a:t>
            </a:r>
            <a:r>
              <a:rPr lang="en-US" b="0" i="0" dirty="0">
                <a:solidFill>
                  <a:schemeClr val="tx1"/>
                </a:solidFill>
              </a:rPr>
              <a:t>= 60, the boy’s center of mass </a:t>
            </a:r>
            <a:r>
              <a:rPr lang="en-US" b="0" dirty="0" smtClean="0">
                <a:solidFill>
                  <a:schemeClr val="tx1"/>
                </a:solidFill>
              </a:rPr>
              <a:t>G </a:t>
            </a:r>
            <a:r>
              <a:rPr lang="en-US" b="0" i="0" dirty="0" smtClean="0">
                <a:solidFill>
                  <a:schemeClr val="tx1"/>
                </a:solidFill>
              </a:rPr>
              <a:t>experiences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i="0" dirty="0" smtClean="0">
                <a:solidFill>
                  <a:schemeClr val="tx1"/>
                </a:solidFill>
              </a:rPr>
              <a:t>a speed </a:t>
            </a:r>
            <a:r>
              <a:rPr lang="en-US" b="0" i="0" dirty="0" smtClean="0">
                <a:solidFill>
                  <a:schemeClr val="tx1"/>
                </a:solidFill>
              </a:rPr>
              <a:t>v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i="0" dirty="0">
                <a:solidFill>
                  <a:schemeClr val="tx1"/>
                </a:solidFill>
              </a:rPr>
              <a:t>= 15 </a:t>
            </a:r>
            <a:r>
              <a:rPr lang="en-US" b="0" i="0" dirty="0" err="1" smtClean="0">
                <a:solidFill>
                  <a:schemeClr val="tx1"/>
                </a:solidFill>
              </a:rPr>
              <a:t>ft</a:t>
            </a:r>
            <a:r>
              <a:rPr lang="en-US" b="0" i="0" dirty="0" smtClean="0">
                <a:solidFill>
                  <a:schemeClr val="tx1"/>
                </a:solidFill>
              </a:rPr>
              <a:t>/s.</a:t>
            </a:r>
            <a:endParaRPr lang="en-US" b="0" i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61832" y="2655260"/>
            <a:ext cx="51616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8050" indent="-9080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en-US" i="0" dirty="0">
                <a:solidFill>
                  <a:srgbClr val="990033"/>
                </a:solidFill>
              </a:rPr>
              <a:t>Find:</a:t>
            </a:r>
            <a:r>
              <a:rPr lang="en-US" b="0" i="0" dirty="0">
                <a:solidFill>
                  <a:srgbClr val="FF0000"/>
                </a:solidFill>
              </a:rPr>
              <a:t>	</a:t>
            </a:r>
            <a:r>
              <a:rPr lang="en-US" b="0" i="0" dirty="0">
                <a:solidFill>
                  <a:schemeClr val="tx1"/>
                </a:solidFill>
              </a:rPr>
              <a:t>T</a:t>
            </a:r>
            <a:r>
              <a:rPr lang="en-US" b="0" i="0" dirty="0" smtClean="0">
                <a:solidFill>
                  <a:schemeClr val="tx1"/>
                </a:solidFill>
              </a:rPr>
              <a:t>he tension </a:t>
            </a:r>
            <a:r>
              <a:rPr lang="en-US" b="0" i="0" dirty="0">
                <a:solidFill>
                  <a:schemeClr val="tx1"/>
                </a:solidFill>
              </a:rPr>
              <a:t>in each of the </a:t>
            </a:r>
            <a:r>
              <a:rPr lang="en-US" b="0" i="0" u="sng" dirty="0">
                <a:solidFill>
                  <a:srgbClr val="0000FA"/>
                </a:solidFill>
              </a:rPr>
              <a:t>two supporting cords</a:t>
            </a:r>
            <a:r>
              <a:rPr lang="en-US" b="0" i="0" dirty="0">
                <a:solidFill>
                  <a:schemeClr val="tx1"/>
                </a:solidFill>
              </a:rPr>
              <a:t> of the </a:t>
            </a:r>
            <a:r>
              <a:rPr lang="en-US" b="0" i="0" dirty="0" smtClean="0">
                <a:solidFill>
                  <a:schemeClr val="tx1"/>
                </a:solidFill>
              </a:rPr>
              <a:t>swing and  </a:t>
            </a:r>
            <a:r>
              <a:rPr lang="en-US" b="0" i="0" dirty="0">
                <a:solidFill>
                  <a:schemeClr val="tx1"/>
                </a:solidFill>
              </a:rPr>
              <a:t>the rate </a:t>
            </a:r>
            <a:r>
              <a:rPr lang="en-US" b="0" i="0" dirty="0" smtClean="0">
                <a:solidFill>
                  <a:schemeClr val="tx1"/>
                </a:solidFill>
              </a:rPr>
              <a:t>of increase </a:t>
            </a:r>
            <a:r>
              <a:rPr lang="en-US" b="0" i="0" dirty="0">
                <a:solidFill>
                  <a:schemeClr val="tx1"/>
                </a:solidFill>
              </a:rPr>
              <a:t>in his </a:t>
            </a:r>
            <a:r>
              <a:rPr lang="en-US" b="0" i="0" dirty="0" smtClean="0">
                <a:solidFill>
                  <a:schemeClr val="tx1"/>
                </a:solidFill>
              </a:rPr>
              <a:t>speed at </a:t>
            </a:r>
            <a:r>
              <a:rPr lang="en-US" b="0" i="0" dirty="0">
                <a:solidFill>
                  <a:schemeClr val="tx1"/>
                </a:solidFill>
              </a:rPr>
              <a:t>this instant</a:t>
            </a:r>
            <a:r>
              <a:rPr lang="en-US" b="0" i="0" dirty="0" smtClean="0">
                <a:solidFill>
                  <a:schemeClr val="tx1"/>
                </a:solidFill>
              </a:rPr>
              <a:t>.</a:t>
            </a:r>
            <a:endParaRPr lang="en-US" b="0" i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1651225" y="4278992"/>
            <a:ext cx="69722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1638" indent="-401638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defTabSz="1146175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defTabSz="114617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defTabSz="114617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defTabSz="114617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defTabSz="114617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1)	</a:t>
            </a:r>
            <a:r>
              <a:rPr lang="en-US" b="0" i="0" dirty="0" smtClean="0">
                <a:solidFill>
                  <a:schemeClr val="tx1"/>
                </a:solidFill>
              </a:rPr>
              <a:t>Use</a:t>
            </a:r>
            <a:r>
              <a:rPr lang="en-US" b="0" i="0" dirty="0" smtClean="0">
                <a:solidFill>
                  <a:srgbClr val="0000FA"/>
                </a:solidFill>
              </a:rPr>
              <a:t> </a:t>
            </a:r>
            <a:r>
              <a:rPr lang="en-US" b="0" i="0" dirty="0">
                <a:solidFill>
                  <a:srgbClr val="0000FA"/>
                </a:solidFill>
              </a:rPr>
              <a:t>n-t </a:t>
            </a:r>
            <a:r>
              <a:rPr lang="en-US" b="0" i="0" dirty="0" smtClean="0">
                <a:solidFill>
                  <a:srgbClr val="0000FA"/>
                </a:solidFill>
              </a:rPr>
              <a:t>coordinates </a:t>
            </a:r>
            <a:r>
              <a:rPr lang="en-US" b="0" i="0" dirty="0" smtClean="0">
                <a:solidFill>
                  <a:schemeClr val="tx1"/>
                </a:solidFill>
              </a:rPr>
              <a:t>and treat </a:t>
            </a:r>
            <a:r>
              <a:rPr lang="en-US" b="0" i="0" dirty="0">
                <a:solidFill>
                  <a:schemeClr val="tx1"/>
                </a:solidFill>
              </a:rPr>
              <a:t>the boy as a particle. Draw </a:t>
            </a:r>
            <a:r>
              <a:rPr lang="en-US" b="0" i="0" dirty="0" smtClean="0">
                <a:solidFill>
                  <a:schemeClr val="tx1"/>
                </a:solidFill>
              </a:rPr>
              <a:t>the </a:t>
            </a:r>
            <a:r>
              <a:rPr lang="en-US" b="0" i="0" dirty="0">
                <a:solidFill>
                  <a:schemeClr val="tx1"/>
                </a:solidFill>
              </a:rPr>
              <a:t>free-body and kinetic diagrams.</a:t>
            </a:r>
          </a:p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2)	Apply the equation of motion in the n-t directions.</a:t>
            </a:r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819944" y="4221391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0" dirty="0">
                <a:solidFill>
                  <a:srgbClr val="990033"/>
                </a:solidFill>
              </a:rPr>
              <a:t>Plan: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dirty="0"/>
              <a:t>GROUP PROBLEM </a:t>
            </a:r>
            <a:r>
              <a:rPr lang="en-US" sz="2400" dirty="0" smtClean="0"/>
              <a:t>SOLVING I</a:t>
            </a:r>
            <a:endParaRPr lang="en-US" dirty="0">
              <a:solidFill>
                <a:srgbClr val="00009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44" y="1056915"/>
            <a:ext cx="2625370" cy="300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2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965200"/>
            <a:ext cx="1370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0" u="sng" dirty="0">
                <a:solidFill>
                  <a:srgbClr val="990033"/>
                </a:solidFill>
              </a:rPr>
              <a:t>Solution:</a:t>
            </a:r>
            <a:endParaRPr lang="en-US" b="0" i="0" u="sng" dirty="0">
              <a:solidFill>
                <a:srgbClr val="990033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85800" y="1368425"/>
            <a:ext cx="448497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17513" indent="-417513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1)	</a:t>
            </a:r>
            <a:r>
              <a:rPr lang="en-US" altLang="en-US" b="0" i="0" dirty="0">
                <a:solidFill>
                  <a:schemeClr val="tx1"/>
                </a:solidFill>
              </a:rPr>
              <a:t>The n-t coordinate system can be established on the boy at angle </a:t>
            </a:r>
            <a:r>
              <a:rPr lang="en-US" altLang="en-US" b="0" i="0" dirty="0" smtClean="0">
                <a:solidFill>
                  <a:schemeClr val="tx1"/>
                </a:solidFill>
                <a:latin typeface="Symbol" pitchFamily="18" charset="2"/>
              </a:rPr>
              <a:t>60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itchFamily="18" charset="0"/>
              </a:rPr>
              <a:t>°</a:t>
            </a:r>
            <a:r>
              <a:rPr lang="en-US" altLang="en-US" b="0" i="0" dirty="0" smtClean="0">
                <a:solidFill>
                  <a:schemeClr val="tx1"/>
                </a:solidFill>
              </a:rPr>
              <a:t>.  </a:t>
            </a:r>
            <a:r>
              <a:rPr lang="en-US" altLang="en-US" b="0" i="0" dirty="0">
                <a:solidFill>
                  <a:schemeClr val="tx1"/>
                </a:solidFill>
              </a:rPr>
              <a:t>Approximating the boy </a:t>
            </a:r>
            <a:r>
              <a:rPr lang="en-US" altLang="en-US" b="0" i="0" dirty="0" smtClean="0">
                <a:solidFill>
                  <a:schemeClr val="tx1"/>
                </a:solidFill>
              </a:rPr>
              <a:t>as </a:t>
            </a:r>
            <a:r>
              <a:rPr lang="en-US" altLang="en-US" b="0" i="0" dirty="0">
                <a:solidFill>
                  <a:schemeClr val="tx1"/>
                </a:solidFill>
              </a:rPr>
              <a:t>a particle, the free-body and kinetic diagrams can be </a:t>
            </a:r>
            <a:r>
              <a:rPr lang="en-US" altLang="en-US" b="0" i="0" dirty="0" smtClean="0">
                <a:solidFill>
                  <a:schemeClr val="tx1"/>
                </a:solidFill>
              </a:rPr>
              <a:t>drawn</a:t>
            </a:r>
            <a:r>
              <a:rPr lang="en-US" i="0" dirty="0" smtClean="0">
                <a:solidFill>
                  <a:schemeClr val="tx1"/>
                </a:solidFill>
              </a:rPr>
              <a:t>:</a:t>
            </a:r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 PROBLEM  SOLVING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1237702"/>
            <a:ext cx="2324869" cy="2662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1531821" y="3760310"/>
            <a:ext cx="3100165" cy="2305958"/>
            <a:chOff x="1531821" y="3760310"/>
            <a:chExt cx="3100165" cy="2305958"/>
          </a:xfrm>
        </p:grpSpPr>
        <p:sp>
          <p:nvSpPr>
            <p:cNvPr id="52" name="Text Box 43"/>
            <p:cNvSpPr txBox="1">
              <a:spLocks noChangeArrowheads="1"/>
            </p:cNvSpPr>
            <p:nvPr/>
          </p:nvSpPr>
          <p:spPr bwMode="auto">
            <a:xfrm>
              <a:off x="1531821" y="3760310"/>
              <a:ext cx="2509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kumimoji="1" lang="en-US" altLang="en-US" b="0" i="0" dirty="0">
                  <a:solidFill>
                    <a:srgbClr val="0000FA"/>
                  </a:solidFill>
                </a:rPr>
                <a:t>Free-body diagram</a:t>
              </a:r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4187486" y="4736156"/>
              <a:ext cx="4445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tx1"/>
                  </a:solidFill>
                </a:rPr>
                <a:t>=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060459" y="4391455"/>
              <a:ext cx="1563688" cy="1674813"/>
              <a:chOff x="2223749" y="3885256"/>
              <a:chExt cx="1563688" cy="1674813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2855539" y="4137343"/>
                <a:ext cx="473682" cy="8466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lg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 40"/>
              <p:cNvGrpSpPr>
                <a:grpSpLocks/>
              </p:cNvGrpSpPr>
              <p:nvPr/>
            </p:nvGrpSpPr>
            <p:grpSpPr bwMode="auto">
              <a:xfrm>
                <a:off x="2223749" y="3885256"/>
                <a:ext cx="1563688" cy="1674813"/>
                <a:chOff x="473" y="1864"/>
                <a:chExt cx="985" cy="1055"/>
              </a:xfrm>
            </p:grpSpPr>
            <p:sp>
              <p:nvSpPr>
                <p:cNvPr id="55" name="Line 21"/>
                <p:cNvSpPr>
                  <a:spLocks noChangeShapeType="1"/>
                </p:cNvSpPr>
                <p:nvPr/>
              </p:nvSpPr>
              <p:spPr bwMode="auto">
                <a:xfrm>
                  <a:off x="473" y="2378"/>
                  <a:ext cx="915" cy="5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Oval 6"/>
                <p:cNvSpPr>
                  <a:spLocks noChangeArrowheads="1"/>
                </p:cNvSpPr>
                <p:nvPr/>
              </p:nvSpPr>
              <p:spPr bwMode="auto">
                <a:xfrm>
                  <a:off x="768" y="2544"/>
                  <a:ext cx="144" cy="14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27" y="1914"/>
                  <a:ext cx="2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W</a:t>
                  </a:r>
                </a:p>
              </p:txBody>
            </p:sp>
            <p:sp>
              <p:nvSpPr>
                <p:cNvPr id="5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237" y="1864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0" i="0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  <p:sp>
              <p:nvSpPr>
                <p:cNvPr id="5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289" y="2631"/>
                  <a:ext cx="16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0" i="0" dirty="0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  <p:sp>
              <p:nvSpPr>
                <p:cNvPr id="5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71" y="2167"/>
                  <a:ext cx="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0" i="0" dirty="0" smtClean="0">
                      <a:solidFill>
                        <a:schemeClr val="tx1"/>
                      </a:solidFill>
                      <a:latin typeface="Symbol" pitchFamily="18" charset="2"/>
                      <a:sym typeface="Symbol"/>
                    </a:rPr>
                    <a:t>60</a:t>
                  </a:r>
                  <a:endParaRPr lang="en-US" altLang="en-US" sz="1800" b="0" i="0" dirty="0">
                    <a:solidFill>
                      <a:schemeClr val="tx1"/>
                    </a:solidFill>
                    <a:latin typeface="Symbol" pitchFamily="18" charset="2"/>
                  </a:endParaRPr>
                </a:p>
              </p:txBody>
            </p:sp>
          </p:grpSp>
          <p:cxnSp>
            <p:nvCxnSpPr>
              <p:cNvPr id="46" name="Straight Arrow Connector 51"/>
              <p:cNvCxnSpPr>
                <a:cxnSpLocks noChangeShapeType="1"/>
              </p:cNvCxnSpPr>
              <p:nvPr/>
            </p:nvCxnSpPr>
            <p:spPr bwMode="auto">
              <a:xfrm flipV="1">
                <a:off x="2811233" y="4373299"/>
                <a:ext cx="389167" cy="690840"/>
              </a:xfrm>
              <a:prstGeom prst="straightConnector1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" name="TextBox 53"/>
              <p:cNvSpPr txBox="1">
                <a:spLocks noChangeArrowheads="1"/>
              </p:cNvSpPr>
              <p:nvPr/>
            </p:nvSpPr>
            <p:spPr bwMode="auto">
              <a:xfrm>
                <a:off x="3182264" y="4257144"/>
                <a:ext cx="52610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n-US" b="0" i="0" dirty="0" smtClean="0">
                    <a:solidFill>
                      <a:schemeClr val="tx1"/>
                    </a:solidFill>
                  </a:rPr>
                  <a:t>2T</a:t>
                </a:r>
                <a:endParaRPr lang="en-US" altLang="en-US" b="0" i="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554417" y="4672855"/>
                <a:ext cx="259976" cy="210631"/>
              </a:xfrm>
              <a:custGeom>
                <a:avLst/>
                <a:gdLst>
                  <a:gd name="connsiteX0" fmla="*/ 0 w 259976"/>
                  <a:gd name="connsiteY0" fmla="*/ 170329 h 170329"/>
                  <a:gd name="connsiteX1" fmla="*/ 71717 w 259976"/>
                  <a:gd name="connsiteY1" fmla="*/ 44823 h 170329"/>
                  <a:gd name="connsiteX2" fmla="*/ 259976 w 259976"/>
                  <a:gd name="connsiteY2" fmla="*/ 0 h 170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9976" h="170329">
                    <a:moveTo>
                      <a:pt x="0" y="170329"/>
                    </a:moveTo>
                    <a:cubicBezTo>
                      <a:pt x="14194" y="121770"/>
                      <a:pt x="28388" y="73211"/>
                      <a:pt x="71717" y="44823"/>
                    </a:cubicBezTo>
                    <a:cubicBezTo>
                      <a:pt x="115046" y="16435"/>
                      <a:pt x="187511" y="8217"/>
                      <a:pt x="259976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Arrow Connector 42"/>
              <p:cNvCxnSpPr>
                <a:cxnSpLocks noChangeShapeType="1"/>
              </p:cNvCxnSpPr>
              <p:nvPr/>
            </p:nvCxnSpPr>
            <p:spPr bwMode="auto">
              <a:xfrm rot="16200000" flipH="1">
                <a:off x="2441882" y="4714596"/>
                <a:ext cx="731520" cy="6646"/>
              </a:xfrm>
              <a:prstGeom prst="straightConnector1">
                <a:avLst/>
              </a:prstGeom>
              <a:noFill/>
              <a:ln w="28575" algn="ctr">
                <a:solidFill>
                  <a:srgbClr val="0000FA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9" name="Group 18"/>
          <p:cNvGrpSpPr/>
          <p:nvPr/>
        </p:nvGrpSpPr>
        <p:grpSpPr>
          <a:xfrm>
            <a:off x="4866645" y="3814034"/>
            <a:ext cx="2172390" cy="2239534"/>
            <a:chOff x="4866645" y="3814034"/>
            <a:chExt cx="2172390" cy="2239534"/>
          </a:xfrm>
        </p:grpSpPr>
        <p:grpSp>
          <p:nvGrpSpPr>
            <p:cNvPr id="17" name="Group 16"/>
            <p:cNvGrpSpPr/>
            <p:nvPr/>
          </p:nvGrpSpPr>
          <p:grpSpPr>
            <a:xfrm>
              <a:off x="5170773" y="4378755"/>
              <a:ext cx="1735710" cy="1674813"/>
              <a:chOff x="4933156" y="4051150"/>
              <a:chExt cx="1735710" cy="1674813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V="1">
                <a:off x="5515766" y="4193231"/>
                <a:ext cx="0" cy="10517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" name="Group 69"/>
              <p:cNvGrpSpPr/>
              <p:nvPr/>
            </p:nvGrpSpPr>
            <p:grpSpPr>
              <a:xfrm>
                <a:off x="4933156" y="4051150"/>
                <a:ext cx="1563688" cy="1674813"/>
                <a:chOff x="2223749" y="3885256"/>
                <a:chExt cx="1563688" cy="1674813"/>
              </a:xfrm>
            </p:grpSpPr>
            <p:cxnSp>
              <p:nvCxnSpPr>
                <p:cNvPr id="71" name="Straight Arrow Connector 70"/>
                <p:cNvCxnSpPr/>
                <p:nvPr/>
              </p:nvCxnSpPr>
              <p:spPr>
                <a:xfrm flipV="1">
                  <a:off x="2855539" y="4137343"/>
                  <a:ext cx="473682" cy="846669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lg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up 40"/>
                <p:cNvGrpSpPr>
                  <a:grpSpLocks/>
                </p:cNvGrpSpPr>
                <p:nvPr/>
              </p:nvGrpSpPr>
              <p:grpSpPr bwMode="auto">
                <a:xfrm>
                  <a:off x="2223749" y="3885256"/>
                  <a:ext cx="1563688" cy="1674813"/>
                  <a:chOff x="473" y="1864"/>
                  <a:chExt cx="985" cy="1055"/>
                </a:xfrm>
              </p:grpSpPr>
              <p:sp>
                <p:nvSpPr>
                  <p:cNvPr id="7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473" y="2378"/>
                    <a:ext cx="915" cy="53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 type="non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544"/>
                    <a:ext cx="144" cy="144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37" y="1864"/>
                    <a:ext cx="21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b="0" i="0" dirty="0">
                        <a:solidFill>
                          <a:schemeClr val="tx1"/>
                        </a:solidFill>
                      </a:rPr>
                      <a:t>n</a:t>
                    </a:r>
                  </a:p>
                </p:txBody>
              </p:sp>
              <p:sp>
                <p:nvSpPr>
                  <p:cNvPr id="81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9" y="2631"/>
                    <a:ext cx="169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b="0" i="0" dirty="0">
                        <a:solidFill>
                          <a:schemeClr val="tx1"/>
                        </a:solidFill>
                      </a:rPr>
                      <a:t>t</a:t>
                    </a:r>
                  </a:p>
                </p:txBody>
              </p:sp>
              <p:sp>
                <p:nvSpPr>
                  <p:cNvPr id="82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" y="2167"/>
                    <a:ext cx="320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1800" b="0" i="0" dirty="0" smtClean="0">
                        <a:solidFill>
                          <a:schemeClr val="tx1"/>
                        </a:solidFill>
                        <a:latin typeface="Symbol" pitchFamily="18" charset="2"/>
                        <a:sym typeface="Symbol"/>
                      </a:rPr>
                      <a:t>60</a:t>
                    </a:r>
                    <a:endParaRPr lang="en-US" altLang="en-US" sz="1800" b="0" i="0" dirty="0">
                      <a:solidFill>
                        <a:schemeClr val="tx1"/>
                      </a:solidFill>
                      <a:latin typeface="Symbol" pitchFamily="18" charset="2"/>
                    </a:endParaRPr>
                  </a:p>
                </p:txBody>
              </p:sp>
            </p:grpSp>
            <p:cxnSp>
              <p:nvCxnSpPr>
                <p:cNvPr id="74" name="Straight Arrow Connector 51"/>
                <p:cNvCxnSpPr>
                  <a:cxnSpLocks noChangeShapeType="1"/>
                </p:cNvCxnSpPr>
                <p:nvPr/>
              </p:nvCxnSpPr>
              <p:spPr bwMode="auto">
                <a:xfrm flipV="1">
                  <a:off x="2811233" y="4373299"/>
                  <a:ext cx="389167" cy="690840"/>
                </a:xfrm>
                <a:prstGeom prst="straightConnector1">
                  <a:avLst/>
                </a:prstGeom>
                <a:noFill/>
                <a:ln w="28575" algn="ctr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76" name="Freeform 75"/>
                <p:cNvSpPr/>
                <p:nvPr/>
              </p:nvSpPr>
              <p:spPr>
                <a:xfrm>
                  <a:off x="2554417" y="4672855"/>
                  <a:ext cx="259976" cy="210631"/>
                </a:xfrm>
                <a:custGeom>
                  <a:avLst/>
                  <a:gdLst>
                    <a:gd name="connsiteX0" fmla="*/ 0 w 259976"/>
                    <a:gd name="connsiteY0" fmla="*/ 170329 h 170329"/>
                    <a:gd name="connsiteX1" fmla="*/ 71717 w 259976"/>
                    <a:gd name="connsiteY1" fmla="*/ 44823 h 170329"/>
                    <a:gd name="connsiteX2" fmla="*/ 259976 w 259976"/>
                    <a:gd name="connsiteY2" fmla="*/ 0 h 1703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9976" h="170329">
                      <a:moveTo>
                        <a:pt x="0" y="170329"/>
                      </a:moveTo>
                      <a:cubicBezTo>
                        <a:pt x="14194" y="121770"/>
                        <a:pt x="28388" y="73211"/>
                        <a:pt x="71717" y="44823"/>
                      </a:cubicBezTo>
                      <a:cubicBezTo>
                        <a:pt x="115046" y="16435"/>
                        <a:pt x="187511" y="8217"/>
                        <a:pt x="259976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Line 49"/>
              <p:cNvSpPr>
                <a:spLocks noChangeShapeType="1"/>
              </p:cNvSpPr>
              <p:nvPr/>
            </p:nvSpPr>
            <p:spPr bwMode="auto">
              <a:xfrm>
                <a:off x="5560199" y="5244950"/>
                <a:ext cx="514710" cy="30241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" name="Text Box 51"/>
              <p:cNvSpPr txBox="1">
                <a:spLocks noChangeArrowheads="1"/>
              </p:cNvSpPr>
              <p:nvPr/>
            </p:nvSpPr>
            <p:spPr bwMode="auto">
              <a:xfrm>
                <a:off x="6038628" y="4994718"/>
                <a:ext cx="630238" cy="457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0" i="0" dirty="0">
                    <a:solidFill>
                      <a:schemeClr val="tx1"/>
                    </a:solidFill>
                  </a:rPr>
                  <a:t>m</a:t>
                </a:r>
                <a:r>
                  <a:rPr lang="en-US" i="0" dirty="0">
                    <a:solidFill>
                      <a:srgbClr val="FF0000"/>
                    </a:solidFill>
                  </a:rPr>
                  <a:t>a</a:t>
                </a:r>
                <a:r>
                  <a:rPr lang="en-US" b="0" i="0" baseline="-25000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85" name="Text Box 52"/>
              <p:cNvSpPr txBox="1">
                <a:spLocks noChangeArrowheads="1"/>
              </p:cNvSpPr>
              <p:nvPr/>
            </p:nvSpPr>
            <p:spPr bwMode="auto">
              <a:xfrm>
                <a:off x="5838664" y="4444189"/>
                <a:ext cx="674688" cy="457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0" i="0" dirty="0">
                    <a:solidFill>
                      <a:schemeClr val="tx1"/>
                    </a:solidFill>
                  </a:rPr>
                  <a:t>m</a:t>
                </a:r>
                <a:r>
                  <a:rPr lang="en-US" i="0" dirty="0">
                    <a:solidFill>
                      <a:srgbClr val="FF0000"/>
                    </a:solidFill>
                  </a:rPr>
                  <a:t>a</a:t>
                </a:r>
                <a:r>
                  <a:rPr lang="en-US" b="0" i="0" baseline="-25000" dirty="0">
                    <a:solidFill>
                      <a:srgbClr val="FF0000"/>
                    </a:solidFill>
                  </a:rPr>
                  <a:t>n</a:t>
                </a:r>
              </a:p>
            </p:txBody>
          </p:sp>
        </p:grpSp>
        <p:sp>
          <p:nvSpPr>
            <p:cNvPr id="88" name="Text Box 43"/>
            <p:cNvSpPr txBox="1">
              <a:spLocks noChangeArrowheads="1"/>
            </p:cNvSpPr>
            <p:nvPr/>
          </p:nvSpPr>
          <p:spPr bwMode="auto">
            <a:xfrm>
              <a:off x="4866645" y="3814034"/>
              <a:ext cx="21723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kumimoji="1" lang="en-US" altLang="en-US" b="0" i="0" dirty="0" smtClean="0">
                  <a:solidFill>
                    <a:srgbClr val="0000FA"/>
                  </a:solidFill>
                </a:rPr>
                <a:t>Kinetic diagram</a:t>
              </a:r>
              <a:endParaRPr kumimoji="1" lang="en-US" altLang="en-US" b="0" i="0" dirty="0">
                <a:solidFill>
                  <a:srgbClr val="0000F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898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 PROBLEM  SOLVING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615848" y="1005012"/>
            <a:ext cx="3100165" cy="2305958"/>
            <a:chOff x="1531821" y="3760310"/>
            <a:chExt cx="3100165" cy="2305958"/>
          </a:xfrm>
        </p:grpSpPr>
        <p:sp>
          <p:nvSpPr>
            <p:cNvPr id="52" name="Text Box 43"/>
            <p:cNvSpPr txBox="1">
              <a:spLocks noChangeArrowheads="1"/>
            </p:cNvSpPr>
            <p:nvPr/>
          </p:nvSpPr>
          <p:spPr bwMode="auto">
            <a:xfrm>
              <a:off x="1531821" y="3760310"/>
              <a:ext cx="2509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kumimoji="1" lang="en-US" altLang="en-US" b="0" i="0" dirty="0">
                  <a:solidFill>
                    <a:srgbClr val="0000FA"/>
                  </a:solidFill>
                </a:rPr>
                <a:t>Free-body diagram</a:t>
              </a:r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4187486" y="4736156"/>
              <a:ext cx="4445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tx1"/>
                  </a:solidFill>
                </a:rPr>
                <a:t>=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060459" y="4391455"/>
              <a:ext cx="1563688" cy="1674813"/>
              <a:chOff x="2223749" y="3885256"/>
              <a:chExt cx="1563688" cy="1674813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2855539" y="4137343"/>
                <a:ext cx="473682" cy="8466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lg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 40"/>
              <p:cNvGrpSpPr>
                <a:grpSpLocks/>
              </p:cNvGrpSpPr>
              <p:nvPr/>
            </p:nvGrpSpPr>
            <p:grpSpPr bwMode="auto">
              <a:xfrm>
                <a:off x="2223749" y="3885256"/>
                <a:ext cx="1563688" cy="1674813"/>
                <a:chOff x="473" y="1864"/>
                <a:chExt cx="985" cy="1055"/>
              </a:xfrm>
            </p:grpSpPr>
            <p:sp>
              <p:nvSpPr>
                <p:cNvPr id="55" name="Line 21"/>
                <p:cNvSpPr>
                  <a:spLocks noChangeShapeType="1"/>
                </p:cNvSpPr>
                <p:nvPr/>
              </p:nvSpPr>
              <p:spPr bwMode="auto">
                <a:xfrm>
                  <a:off x="473" y="2378"/>
                  <a:ext cx="915" cy="5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Oval 6"/>
                <p:cNvSpPr>
                  <a:spLocks noChangeArrowheads="1"/>
                </p:cNvSpPr>
                <p:nvPr/>
              </p:nvSpPr>
              <p:spPr bwMode="auto">
                <a:xfrm>
                  <a:off x="768" y="2544"/>
                  <a:ext cx="144" cy="14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27" y="1914"/>
                  <a:ext cx="2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W</a:t>
                  </a:r>
                </a:p>
              </p:txBody>
            </p:sp>
            <p:sp>
              <p:nvSpPr>
                <p:cNvPr id="5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237" y="1864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0" i="0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  <p:sp>
              <p:nvSpPr>
                <p:cNvPr id="5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289" y="2631"/>
                  <a:ext cx="16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0" i="0" dirty="0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  <p:sp>
              <p:nvSpPr>
                <p:cNvPr id="5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71" y="2167"/>
                  <a:ext cx="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0" i="0" dirty="0" smtClean="0">
                      <a:solidFill>
                        <a:schemeClr val="tx1"/>
                      </a:solidFill>
                      <a:latin typeface="Symbol" pitchFamily="18" charset="2"/>
                      <a:sym typeface="Symbol"/>
                    </a:rPr>
                    <a:t>60</a:t>
                  </a:r>
                  <a:endParaRPr lang="en-US" altLang="en-US" sz="1800" b="0" i="0" dirty="0">
                    <a:solidFill>
                      <a:schemeClr val="tx1"/>
                    </a:solidFill>
                    <a:latin typeface="Symbol" pitchFamily="18" charset="2"/>
                  </a:endParaRPr>
                </a:p>
              </p:txBody>
            </p:sp>
          </p:grpSp>
          <p:cxnSp>
            <p:nvCxnSpPr>
              <p:cNvPr id="45" name="Straight Arrow Connector 42"/>
              <p:cNvCxnSpPr>
                <a:cxnSpLocks noChangeShapeType="1"/>
              </p:cNvCxnSpPr>
              <p:nvPr/>
            </p:nvCxnSpPr>
            <p:spPr bwMode="auto">
              <a:xfrm rot="16200000" flipH="1">
                <a:off x="2441882" y="4714596"/>
                <a:ext cx="731520" cy="6646"/>
              </a:xfrm>
              <a:prstGeom prst="straightConnector1">
                <a:avLst/>
              </a:prstGeom>
              <a:noFill/>
              <a:ln w="28575" algn="ctr">
                <a:solidFill>
                  <a:srgbClr val="0000FA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Arrow Connector 51"/>
              <p:cNvCxnSpPr>
                <a:cxnSpLocks noChangeShapeType="1"/>
              </p:cNvCxnSpPr>
              <p:nvPr/>
            </p:nvCxnSpPr>
            <p:spPr bwMode="auto">
              <a:xfrm flipV="1">
                <a:off x="2811233" y="4373299"/>
                <a:ext cx="389167" cy="690840"/>
              </a:xfrm>
              <a:prstGeom prst="straightConnector1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" name="TextBox 53"/>
              <p:cNvSpPr txBox="1">
                <a:spLocks noChangeArrowheads="1"/>
              </p:cNvSpPr>
              <p:nvPr/>
            </p:nvSpPr>
            <p:spPr bwMode="auto">
              <a:xfrm>
                <a:off x="3182264" y="4257144"/>
                <a:ext cx="52610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n-US" b="0" i="0" dirty="0" smtClean="0">
                    <a:solidFill>
                      <a:schemeClr val="tx1"/>
                    </a:solidFill>
                  </a:rPr>
                  <a:t>2T</a:t>
                </a:r>
                <a:endParaRPr lang="en-US" altLang="en-US" b="0" i="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554417" y="4672855"/>
                <a:ext cx="259976" cy="210631"/>
              </a:xfrm>
              <a:custGeom>
                <a:avLst/>
                <a:gdLst>
                  <a:gd name="connsiteX0" fmla="*/ 0 w 259976"/>
                  <a:gd name="connsiteY0" fmla="*/ 170329 h 170329"/>
                  <a:gd name="connsiteX1" fmla="*/ 71717 w 259976"/>
                  <a:gd name="connsiteY1" fmla="*/ 44823 h 170329"/>
                  <a:gd name="connsiteX2" fmla="*/ 259976 w 259976"/>
                  <a:gd name="connsiteY2" fmla="*/ 0 h 170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9976" h="170329">
                    <a:moveTo>
                      <a:pt x="0" y="170329"/>
                    </a:moveTo>
                    <a:cubicBezTo>
                      <a:pt x="14194" y="121770"/>
                      <a:pt x="28388" y="73211"/>
                      <a:pt x="71717" y="44823"/>
                    </a:cubicBezTo>
                    <a:cubicBezTo>
                      <a:pt x="115046" y="16435"/>
                      <a:pt x="187511" y="8217"/>
                      <a:pt x="259976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4950672" y="1042407"/>
            <a:ext cx="2172390" cy="2239534"/>
            <a:chOff x="4866645" y="3814034"/>
            <a:chExt cx="2172390" cy="2239534"/>
          </a:xfrm>
        </p:grpSpPr>
        <p:grpSp>
          <p:nvGrpSpPr>
            <p:cNvPr id="17" name="Group 16"/>
            <p:cNvGrpSpPr/>
            <p:nvPr/>
          </p:nvGrpSpPr>
          <p:grpSpPr>
            <a:xfrm>
              <a:off x="5170773" y="4378755"/>
              <a:ext cx="1735710" cy="1674813"/>
              <a:chOff x="4933156" y="4051150"/>
              <a:chExt cx="1735710" cy="1674813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V="1">
                <a:off x="5515766" y="4193231"/>
                <a:ext cx="0" cy="10517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" name="Group 69"/>
              <p:cNvGrpSpPr/>
              <p:nvPr/>
            </p:nvGrpSpPr>
            <p:grpSpPr>
              <a:xfrm>
                <a:off x="4933156" y="4051150"/>
                <a:ext cx="1563688" cy="1674813"/>
                <a:chOff x="2223749" y="3885256"/>
                <a:chExt cx="1563688" cy="1674813"/>
              </a:xfrm>
            </p:grpSpPr>
            <p:cxnSp>
              <p:nvCxnSpPr>
                <p:cNvPr id="71" name="Straight Arrow Connector 70"/>
                <p:cNvCxnSpPr/>
                <p:nvPr/>
              </p:nvCxnSpPr>
              <p:spPr>
                <a:xfrm flipV="1">
                  <a:off x="2855539" y="4137343"/>
                  <a:ext cx="473682" cy="846669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lg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up 40"/>
                <p:cNvGrpSpPr>
                  <a:grpSpLocks/>
                </p:cNvGrpSpPr>
                <p:nvPr/>
              </p:nvGrpSpPr>
              <p:grpSpPr bwMode="auto">
                <a:xfrm>
                  <a:off x="2223749" y="3885256"/>
                  <a:ext cx="1563688" cy="1674813"/>
                  <a:chOff x="473" y="1864"/>
                  <a:chExt cx="985" cy="1055"/>
                </a:xfrm>
              </p:grpSpPr>
              <p:sp>
                <p:nvSpPr>
                  <p:cNvPr id="7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473" y="2378"/>
                    <a:ext cx="915" cy="53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 type="non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544"/>
                    <a:ext cx="144" cy="144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37" y="1864"/>
                    <a:ext cx="21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b="0" i="0" dirty="0">
                        <a:solidFill>
                          <a:schemeClr val="tx1"/>
                        </a:solidFill>
                      </a:rPr>
                      <a:t>n</a:t>
                    </a:r>
                  </a:p>
                </p:txBody>
              </p:sp>
              <p:sp>
                <p:nvSpPr>
                  <p:cNvPr id="81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9" y="2631"/>
                    <a:ext cx="169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b="0" i="0" dirty="0">
                        <a:solidFill>
                          <a:schemeClr val="tx1"/>
                        </a:solidFill>
                      </a:rPr>
                      <a:t>t</a:t>
                    </a:r>
                  </a:p>
                </p:txBody>
              </p:sp>
              <p:sp>
                <p:nvSpPr>
                  <p:cNvPr id="82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" y="2167"/>
                    <a:ext cx="320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 i="1">
                        <a:solidFill>
                          <a:srgbClr val="FFFF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1800" b="0" i="0" dirty="0" smtClean="0">
                        <a:solidFill>
                          <a:schemeClr val="tx1"/>
                        </a:solidFill>
                        <a:latin typeface="Symbol" pitchFamily="18" charset="2"/>
                        <a:sym typeface="Symbol"/>
                      </a:rPr>
                      <a:t>60</a:t>
                    </a:r>
                    <a:endParaRPr lang="en-US" altLang="en-US" sz="1800" b="0" i="0" dirty="0">
                      <a:solidFill>
                        <a:schemeClr val="tx1"/>
                      </a:solidFill>
                      <a:latin typeface="Symbol" pitchFamily="18" charset="2"/>
                    </a:endParaRPr>
                  </a:p>
                </p:txBody>
              </p:sp>
            </p:grpSp>
            <p:cxnSp>
              <p:nvCxnSpPr>
                <p:cNvPr id="74" name="Straight Arrow Connector 51"/>
                <p:cNvCxnSpPr>
                  <a:cxnSpLocks noChangeShapeType="1"/>
                </p:cNvCxnSpPr>
                <p:nvPr/>
              </p:nvCxnSpPr>
              <p:spPr bwMode="auto">
                <a:xfrm flipV="1">
                  <a:off x="2811233" y="4373299"/>
                  <a:ext cx="389167" cy="690840"/>
                </a:xfrm>
                <a:prstGeom prst="straightConnector1">
                  <a:avLst/>
                </a:prstGeom>
                <a:noFill/>
                <a:ln w="28575" algn="ctr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76" name="Freeform 75"/>
                <p:cNvSpPr/>
                <p:nvPr/>
              </p:nvSpPr>
              <p:spPr>
                <a:xfrm>
                  <a:off x="2554417" y="4672855"/>
                  <a:ext cx="259976" cy="210631"/>
                </a:xfrm>
                <a:custGeom>
                  <a:avLst/>
                  <a:gdLst>
                    <a:gd name="connsiteX0" fmla="*/ 0 w 259976"/>
                    <a:gd name="connsiteY0" fmla="*/ 170329 h 170329"/>
                    <a:gd name="connsiteX1" fmla="*/ 71717 w 259976"/>
                    <a:gd name="connsiteY1" fmla="*/ 44823 h 170329"/>
                    <a:gd name="connsiteX2" fmla="*/ 259976 w 259976"/>
                    <a:gd name="connsiteY2" fmla="*/ 0 h 1703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9976" h="170329">
                      <a:moveTo>
                        <a:pt x="0" y="170329"/>
                      </a:moveTo>
                      <a:cubicBezTo>
                        <a:pt x="14194" y="121770"/>
                        <a:pt x="28388" y="73211"/>
                        <a:pt x="71717" y="44823"/>
                      </a:cubicBezTo>
                      <a:cubicBezTo>
                        <a:pt x="115046" y="16435"/>
                        <a:pt x="187511" y="8217"/>
                        <a:pt x="259976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Line 49"/>
              <p:cNvSpPr>
                <a:spLocks noChangeShapeType="1"/>
              </p:cNvSpPr>
              <p:nvPr/>
            </p:nvSpPr>
            <p:spPr bwMode="auto">
              <a:xfrm>
                <a:off x="5560199" y="5244950"/>
                <a:ext cx="514710" cy="30241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" name="Text Box 51"/>
              <p:cNvSpPr txBox="1">
                <a:spLocks noChangeArrowheads="1"/>
              </p:cNvSpPr>
              <p:nvPr/>
            </p:nvSpPr>
            <p:spPr bwMode="auto">
              <a:xfrm>
                <a:off x="6038628" y="4994718"/>
                <a:ext cx="630238" cy="457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0" i="0" dirty="0">
                    <a:solidFill>
                      <a:schemeClr val="tx1"/>
                    </a:solidFill>
                  </a:rPr>
                  <a:t>m</a:t>
                </a:r>
                <a:r>
                  <a:rPr lang="en-US" i="0" dirty="0">
                    <a:solidFill>
                      <a:srgbClr val="FF0000"/>
                    </a:solidFill>
                  </a:rPr>
                  <a:t>a</a:t>
                </a:r>
                <a:r>
                  <a:rPr lang="en-US" b="0" i="0" baseline="-25000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85" name="Text Box 52"/>
              <p:cNvSpPr txBox="1">
                <a:spLocks noChangeArrowheads="1"/>
              </p:cNvSpPr>
              <p:nvPr/>
            </p:nvSpPr>
            <p:spPr bwMode="auto">
              <a:xfrm>
                <a:off x="5838664" y="4444189"/>
                <a:ext cx="674688" cy="457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0" i="0" dirty="0">
                    <a:solidFill>
                      <a:schemeClr val="tx1"/>
                    </a:solidFill>
                  </a:rPr>
                  <a:t>m</a:t>
                </a:r>
                <a:r>
                  <a:rPr lang="en-US" i="0" dirty="0">
                    <a:solidFill>
                      <a:srgbClr val="FF0000"/>
                    </a:solidFill>
                  </a:rPr>
                  <a:t>a</a:t>
                </a:r>
                <a:r>
                  <a:rPr lang="en-US" b="0" i="0" baseline="-25000" dirty="0">
                    <a:solidFill>
                      <a:srgbClr val="FF0000"/>
                    </a:solidFill>
                  </a:rPr>
                  <a:t>n</a:t>
                </a:r>
              </a:p>
            </p:txBody>
          </p:sp>
        </p:grpSp>
        <p:sp>
          <p:nvSpPr>
            <p:cNvPr id="88" name="Text Box 43"/>
            <p:cNvSpPr txBox="1">
              <a:spLocks noChangeArrowheads="1"/>
            </p:cNvSpPr>
            <p:nvPr/>
          </p:nvSpPr>
          <p:spPr bwMode="auto">
            <a:xfrm>
              <a:off x="4866645" y="3814034"/>
              <a:ext cx="21723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kumimoji="1" lang="en-US" altLang="en-US" b="0" i="0" dirty="0" smtClean="0">
                  <a:solidFill>
                    <a:srgbClr val="0000FA"/>
                  </a:solidFill>
                </a:rPr>
                <a:t>Kinetic diagram</a:t>
              </a:r>
              <a:endParaRPr kumimoji="1" lang="en-US" altLang="en-US" b="0" i="0" dirty="0">
                <a:solidFill>
                  <a:srgbClr val="0000FA"/>
                </a:solidFill>
              </a:endParaRPr>
            </a:p>
          </p:txBody>
        </p:sp>
      </p:grp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779748" y="3488868"/>
            <a:ext cx="683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01638" indent="-401638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0" i="0" dirty="0">
                <a:solidFill>
                  <a:schemeClr val="tx1"/>
                </a:solidFill>
              </a:rPr>
              <a:t>2)	Apply the equations of motion in the n-t directions.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1279096" y="4435924"/>
            <a:ext cx="62172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0" i="0" dirty="0">
                <a:solidFill>
                  <a:schemeClr val="tx1"/>
                </a:solidFill>
              </a:rPr>
              <a:t>Using </a:t>
            </a:r>
            <a:r>
              <a:rPr lang="en-US" altLang="en-US" b="0" i="0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altLang="en-US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altLang="en-US" b="0" i="0" dirty="0">
                <a:solidFill>
                  <a:schemeClr val="tx1"/>
                </a:solidFill>
                <a:cs typeface="Times New Roman" pitchFamily="18" charset="0"/>
              </a:rPr>
              <a:t> = v</a:t>
            </a:r>
            <a:r>
              <a:rPr lang="en-US" altLang="en-US" b="0" i="0" baseline="30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altLang="en-US" b="0" i="0" dirty="0">
                <a:solidFill>
                  <a:schemeClr val="tx1"/>
                </a:solidFill>
                <a:cs typeface="Times New Roman" pitchFamily="18" charset="0"/>
              </a:rPr>
              <a:t>/</a:t>
            </a:r>
            <a:r>
              <a:rPr lang="en-US" altLang="en-US" b="0" i="0" dirty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r</a:t>
            </a:r>
            <a:r>
              <a:rPr lang="en-US" altLang="en-US" b="0" i="0" dirty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itchFamily="18" charset="0"/>
              </a:rPr>
              <a:t>15</a:t>
            </a:r>
            <a:r>
              <a:rPr lang="en-US" altLang="en-US" b="0" i="0" baseline="30000" dirty="0" smtClean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itchFamily="18" charset="0"/>
              </a:rPr>
              <a:t>/10, </a:t>
            </a:r>
            <a:r>
              <a:rPr lang="en-US" altLang="en-US" b="0" i="0" dirty="0">
                <a:solidFill>
                  <a:schemeClr val="tx1"/>
                </a:solidFill>
                <a:cs typeface="Times New Roman" pitchFamily="18" charset="0"/>
              </a:rPr>
              <a:t>W = 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itchFamily="18" charset="0"/>
              </a:rPr>
              <a:t>60 </a:t>
            </a:r>
            <a:r>
              <a:rPr lang="en-US" altLang="en-US" b="0" i="0" dirty="0" err="1" smtClean="0">
                <a:solidFill>
                  <a:schemeClr val="tx1"/>
                </a:solidFill>
                <a:cs typeface="Times New Roman" pitchFamily="18" charset="0"/>
              </a:rPr>
              <a:t>lb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</a:p>
          <a:p>
            <a:pPr eaLnBrk="1" hangingPunct="1"/>
            <a:r>
              <a:rPr lang="en-US" altLang="en-US" b="0" i="0" dirty="0" smtClean="0">
                <a:solidFill>
                  <a:schemeClr val="tx1"/>
                </a:solidFill>
                <a:cs typeface="Times New Roman" pitchFamily="18" charset="0"/>
              </a:rPr>
              <a:t>we </a:t>
            </a:r>
            <a:r>
              <a:rPr lang="en-US" altLang="en-US" b="0" i="0" dirty="0">
                <a:solidFill>
                  <a:schemeClr val="tx1"/>
                </a:solidFill>
                <a:cs typeface="Times New Roman" pitchFamily="18" charset="0"/>
              </a:rPr>
              <a:t>get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  <a:r>
              <a:rPr lang="en-US" altLang="en-US" b="0" i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itchFamily="18" charset="0"/>
              </a:rPr>
              <a:t> T =  </a:t>
            </a:r>
            <a:r>
              <a:rPr lang="en-US" altLang="en-US" b="0" i="0" u="sng" dirty="0" smtClean="0">
                <a:solidFill>
                  <a:srgbClr val="0000FA"/>
                </a:solidFill>
                <a:cs typeface="Times New Roman" pitchFamily="18" charset="0"/>
              </a:rPr>
              <a:t>46.9 </a:t>
            </a:r>
            <a:r>
              <a:rPr lang="en-US" altLang="en-US" b="0" i="0" u="sng" dirty="0" err="1" smtClean="0">
                <a:solidFill>
                  <a:srgbClr val="0000FA"/>
                </a:solidFill>
                <a:cs typeface="Times New Roman" pitchFamily="18" charset="0"/>
              </a:rPr>
              <a:t>lb</a:t>
            </a:r>
            <a:r>
              <a:rPr lang="en-US" altLang="en-US" b="0" i="0" u="sng" dirty="0" smtClean="0">
                <a:solidFill>
                  <a:srgbClr val="0000FA"/>
                </a:solidFill>
                <a:cs typeface="Times New Roman" pitchFamily="18" charset="0"/>
              </a:rPr>
              <a:t>  </a:t>
            </a:r>
            <a:endParaRPr lang="en-US" altLang="en-US" b="0" i="0" u="sng" dirty="0">
              <a:solidFill>
                <a:srgbClr val="0000FA"/>
              </a:solidFill>
              <a:cs typeface="Times New Roman" pitchFamily="18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1396655" y="3984168"/>
            <a:ext cx="534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0" i="0" dirty="0" smtClean="0">
                <a:solidFill>
                  <a:schemeClr val="tx1"/>
                </a:solidFill>
                <a:sym typeface="Symbol" pitchFamily="18" charset="2"/>
              </a:rPr>
              <a:t></a:t>
            </a:r>
            <a:r>
              <a:rPr lang="en-US" altLang="en-US" b="0" i="0" dirty="0" err="1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altLang="en-US" b="0" i="0" baseline="-25000" dirty="0" err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altLang="en-US" b="0" i="0" dirty="0">
                <a:solidFill>
                  <a:schemeClr val="tx1"/>
                </a:solidFill>
                <a:sym typeface="Symbol" pitchFamily="18" charset="2"/>
              </a:rPr>
              <a:t>  =  ma</a:t>
            </a:r>
            <a:r>
              <a:rPr lang="en-US" altLang="en-US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altLang="en-US" b="0" i="0" dirty="0">
                <a:solidFill>
                  <a:schemeClr val="tx1"/>
                </a:solidFill>
                <a:sym typeface="Symbol" pitchFamily="18" charset="2"/>
              </a:rPr>
              <a:t>   </a:t>
            </a:r>
            <a:r>
              <a:rPr lang="en-US" altLang="en-US" b="0" i="0" dirty="0" smtClean="0">
                <a:solidFill>
                  <a:schemeClr val="tx1"/>
                </a:solidFill>
                <a:sym typeface="Symbol"/>
              </a:rPr>
              <a:t> </a:t>
            </a:r>
            <a:r>
              <a:rPr lang="en-US" altLang="en-US" b="0" i="0" dirty="0" smtClean="0">
                <a:solidFill>
                  <a:schemeClr val="tx1"/>
                </a:solidFill>
                <a:sym typeface="Symbol" pitchFamily="18" charset="2"/>
              </a:rPr>
              <a:t> 2T </a:t>
            </a:r>
            <a:r>
              <a:rPr lang="en-US" altLang="en-US" b="0" i="0" dirty="0" smtClean="0">
                <a:solidFill>
                  <a:schemeClr val="tx1"/>
                </a:solidFill>
                <a:sym typeface="Symbol"/>
              </a:rPr>
              <a:t></a:t>
            </a:r>
            <a:r>
              <a:rPr lang="en-US" altLang="en-US" b="0" i="0" dirty="0" smtClean="0">
                <a:solidFill>
                  <a:schemeClr val="tx1"/>
                </a:solidFill>
                <a:sym typeface="Symbol" pitchFamily="18" charset="2"/>
              </a:rPr>
              <a:t> W sin </a:t>
            </a:r>
            <a:r>
              <a:rPr lang="en-US" altLang="en-US" b="0" i="0" dirty="0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60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°</a:t>
            </a:r>
            <a:r>
              <a:rPr lang="en-US" altLang="en-US" b="0" i="0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altLang="en-US" b="0" i="0" dirty="0" smtClean="0">
                <a:solidFill>
                  <a:schemeClr val="tx1"/>
                </a:solidFill>
              </a:rPr>
              <a:t> </a:t>
            </a:r>
            <a:r>
              <a:rPr lang="en-US" altLang="en-US" b="0" i="0" dirty="0">
                <a:solidFill>
                  <a:schemeClr val="tx1"/>
                </a:solidFill>
              </a:rPr>
              <a:t>=  m</a:t>
            </a:r>
            <a:r>
              <a:rPr lang="en-US" altLang="en-US" b="0" i="0" dirty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altLang="en-US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418601" y="5408056"/>
            <a:ext cx="69366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17513" indent="-417513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0" i="0" dirty="0" smtClean="0">
                <a:solidFill>
                  <a:schemeClr val="tx1"/>
                </a:solidFill>
                <a:sym typeface="Symbol" pitchFamily="18" charset="2"/>
              </a:rPr>
              <a:t></a:t>
            </a:r>
            <a:r>
              <a:rPr lang="en-US" altLang="en-US" b="0" i="0" dirty="0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altLang="en-US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altLang="en-US" b="0" i="0" dirty="0">
                <a:solidFill>
                  <a:schemeClr val="tx1"/>
                </a:solidFill>
                <a:sym typeface="Symbol" pitchFamily="18" charset="2"/>
              </a:rPr>
              <a:t>  =  ma</a:t>
            </a:r>
            <a:r>
              <a:rPr lang="en-US" altLang="en-US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altLang="en-US" b="0" i="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b="0" i="0" dirty="0">
                <a:solidFill>
                  <a:schemeClr val="tx1"/>
                </a:solidFill>
                <a:sym typeface="Symbol"/>
              </a:rPr>
              <a:t></a:t>
            </a:r>
            <a:r>
              <a:rPr lang="en-US" altLang="en-US" b="0" i="0" dirty="0" smtClean="0">
                <a:solidFill>
                  <a:schemeClr val="tx1"/>
                </a:solidFill>
                <a:sym typeface="Symbol" pitchFamily="18" charset="2"/>
              </a:rPr>
              <a:t> 60 cos </a:t>
            </a:r>
            <a:r>
              <a:rPr lang="en-US" altLang="en-US" b="0" i="0" dirty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60</a:t>
            </a:r>
            <a:r>
              <a:rPr lang="en-US" altLang="en-US" b="0" i="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°</a:t>
            </a:r>
            <a:r>
              <a:rPr lang="en-US" altLang="en-US" b="0" i="0" dirty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altLang="en-US" b="0" i="0" dirty="0" smtClean="0">
                <a:solidFill>
                  <a:schemeClr val="tx1"/>
                </a:solidFill>
              </a:rPr>
              <a:t>=  </a:t>
            </a:r>
            <a:r>
              <a:rPr lang="en-US" altLang="en-US" b="0" i="0" dirty="0" smtClean="0">
                <a:solidFill>
                  <a:schemeClr val="tx1"/>
                </a:solidFill>
                <a:sym typeface="Symbol" pitchFamily="18" charset="2"/>
              </a:rPr>
              <a:t>(60 / 32.2) </a:t>
            </a:r>
            <a:r>
              <a:rPr lang="en-US" altLang="en-US" b="0" i="0" dirty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altLang="en-US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81648" y="5728944"/>
            <a:ext cx="2374368" cy="692498"/>
            <a:chOff x="1481648" y="5612569"/>
            <a:chExt cx="2374368" cy="692498"/>
          </a:xfrm>
        </p:grpSpPr>
        <p:sp>
          <p:nvSpPr>
            <p:cNvPr id="2" name="Rectangle 1"/>
            <p:cNvSpPr/>
            <p:nvPr/>
          </p:nvSpPr>
          <p:spPr>
            <a:xfrm>
              <a:off x="1481648" y="5843402"/>
              <a:ext cx="23743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b="0" i="0" dirty="0" smtClean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  <a:r>
                <a:rPr lang="en-US" altLang="en-US" b="0" i="0" baseline="-25000" dirty="0" smtClean="0">
                  <a:solidFill>
                    <a:schemeClr val="tx1"/>
                  </a:solidFill>
                  <a:sym typeface="Symbol" pitchFamily="18" charset="2"/>
                </a:rPr>
                <a:t>t</a:t>
              </a:r>
              <a:r>
                <a:rPr lang="en-US" altLang="en-US" b="0" i="0" dirty="0" smtClean="0">
                  <a:solidFill>
                    <a:schemeClr val="tx1"/>
                  </a:solidFill>
                  <a:cs typeface="Times New Roman" pitchFamily="18" charset="0"/>
                </a:rPr>
                <a:t> = v = </a:t>
              </a:r>
              <a:r>
                <a:rPr lang="en-US" altLang="en-US" b="0" i="0" u="sng" dirty="0" smtClean="0">
                  <a:solidFill>
                    <a:srgbClr val="0000FA"/>
                  </a:solidFill>
                  <a:cs typeface="Times New Roman" pitchFamily="18" charset="0"/>
                </a:rPr>
                <a:t>16.1 </a:t>
              </a:r>
              <a:r>
                <a:rPr lang="en-US" altLang="en-US" b="0" i="0" u="sng" dirty="0" err="1" smtClean="0">
                  <a:solidFill>
                    <a:srgbClr val="0000FA"/>
                  </a:solidFill>
                  <a:cs typeface="Times New Roman" pitchFamily="18" charset="0"/>
                </a:rPr>
                <a:t>ft</a:t>
              </a:r>
              <a:r>
                <a:rPr lang="en-US" altLang="en-US" b="0" i="0" u="sng" dirty="0" smtClean="0">
                  <a:solidFill>
                    <a:srgbClr val="0000FA"/>
                  </a:solidFill>
                  <a:cs typeface="Times New Roman" pitchFamily="18" charset="0"/>
                </a:rPr>
                <a:t>/s</a:t>
              </a:r>
              <a:r>
                <a:rPr lang="en-US" altLang="en-US" b="0" i="0" u="sng" baseline="30000" dirty="0" smtClean="0">
                  <a:solidFill>
                    <a:srgbClr val="0000FA"/>
                  </a:solidFill>
                  <a:cs typeface="Times New Roman" pitchFamily="18" charset="0"/>
                </a:rPr>
                <a:t>2</a:t>
              </a:r>
              <a:r>
                <a:rPr lang="en-US" altLang="en-US" b="0" i="0" u="sng" dirty="0" smtClean="0">
                  <a:solidFill>
                    <a:srgbClr val="0000FA"/>
                  </a:solidFill>
                  <a:cs typeface="Times New Roman" pitchFamily="18" charset="0"/>
                </a:rPr>
                <a:t> </a:t>
              </a:r>
              <a:endParaRPr lang="en-US" u="sng" dirty="0">
                <a:solidFill>
                  <a:srgbClr val="0000FA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038451" y="5612569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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173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utoUpdateAnimBg="0"/>
      <p:bldP spid="42" grpId="0" autoUpdateAnimBg="0"/>
      <p:bldP spid="4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57200" y="4419600"/>
            <a:ext cx="8229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50950" indent="-1250950" eaLnBrk="0" hangingPunct="0">
              <a:tabLst>
                <a:tab pos="86360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86360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86360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86360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86360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	1)	Treat the car as a particle.  Draw </a:t>
            </a:r>
            <a:r>
              <a:rPr lang="en-US" b="0" i="0" dirty="0" smtClean="0">
                <a:solidFill>
                  <a:schemeClr val="tx1"/>
                </a:solidFill>
              </a:rPr>
              <a:t>its free-body </a:t>
            </a:r>
            <a:r>
              <a:rPr lang="en-US" b="0" i="0" dirty="0">
                <a:solidFill>
                  <a:schemeClr val="tx1"/>
                </a:solidFill>
              </a:rPr>
              <a:t>and kinetic diagrams.</a:t>
            </a:r>
          </a:p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	2)	Apply the equations of motion in the n-t directions.</a:t>
            </a:r>
          </a:p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	3)	Use calculus to determine the slope and radius of curvature of the path at point A.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038600" y="976746"/>
            <a:ext cx="480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8050" indent="-9080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0" dirty="0">
                <a:solidFill>
                  <a:srgbClr val="990033"/>
                </a:solidFill>
              </a:rPr>
              <a:t>Given:</a:t>
            </a:r>
            <a:r>
              <a:rPr lang="en-US" b="0" i="0" dirty="0">
                <a:solidFill>
                  <a:srgbClr val="990033"/>
                </a:solidFill>
              </a:rPr>
              <a:t> </a:t>
            </a:r>
            <a:r>
              <a:rPr lang="en-US" b="0" i="0" dirty="0">
                <a:solidFill>
                  <a:schemeClr val="tx1"/>
                </a:solidFill>
              </a:rPr>
              <a:t>A 800 kg car is traveling over </a:t>
            </a:r>
            <a:r>
              <a:rPr lang="en-US" b="0" i="0" dirty="0" smtClean="0">
                <a:solidFill>
                  <a:schemeClr val="tx1"/>
                </a:solidFill>
              </a:rPr>
              <a:t>a hill with the </a:t>
            </a:r>
            <a:r>
              <a:rPr lang="en-US" b="0" i="0" dirty="0">
                <a:solidFill>
                  <a:schemeClr val="tx1"/>
                </a:solidFill>
              </a:rPr>
              <a:t>shape of a parabola.  When </a:t>
            </a:r>
            <a:r>
              <a:rPr lang="en-US" b="0" i="0" dirty="0" smtClean="0">
                <a:solidFill>
                  <a:schemeClr val="tx1"/>
                </a:solidFill>
              </a:rPr>
              <a:t>the car is </a:t>
            </a:r>
            <a:r>
              <a:rPr lang="en-US" b="0" i="0" dirty="0">
                <a:solidFill>
                  <a:schemeClr val="tx1"/>
                </a:solidFill>
              </a:rPr>
              <a:t>at point A, </a:t>
            </a:r>
            <a:r>
              <a:rPr lang="en-US" b="0" i="0" dirty="0" smtClean="0">
                <a:solidFill>
                  <a:schemeClr val="tx1"/>
                </a:solidFill>
              </a:rPr>
              <a:t>its v = </a:t>
            </a:r>
            <a:r>
              <a:rPr lang="en-US" b="0" i="0" dirty="0">
                <a:solidFill>
                  <a:schemeClr val="tx1"/>
                </a:solidFill>
              </a:rPr>
              <a:t>9 m/s </a:t>
            </a:r>
            <a:r>
              <a:rPr lang="en-US" b="0" i="0" dirty="0" smtClean="0">
                <a:solidFill>
                  <a:schemeClr val="tx1"/>
                </a:solidFill>
              </a:rPr>
              <a:t>and</a:t>
            </a:r>
            <a:br>
              <a:rPr lang="en-US" b="0" i="0" dirty="0" smtClean="0">
                <a:solidFill>
                  <a:schemeClr val="tx1"/>
                </a:solidFill>
              </a:rPr>
            </a:br>
            <a:r>
              <a:rPr lang="en-US" b="0" i="0" dirty="0" smtClean="0">
                <a:solidFill>
                  <a:schemeClr val="tx1"/>
                </a:solidFill>
              </a:rPr>
              <a:t> a = 3 m/s</a:t>
            </a:r>
            <a:r>
              <a:rPr lang="en-US" b="0" i="0" baseline="30000" dirty="0" smtClean="0">
                <a:solidFill>
                  <a:schemeClr val="tx1"/>
                </a:solidFill>
              </a:rPr>
              <a:t>2</a:t>
            </a:r>
            <a:r>
              <a:rPr lang="en-US" b="0" i="0" dirty="0" smtClean="0">
                <a:solidFill>
                  <a:schemeClr val="tx1"/>
                </a:solidFill>
              </a:rPr>
              <a:t>.  (Neglect the size of the car.)</a:t>
            </a:r>
            <a:endParaRPr lang="en-US" b="0" i="0" dirty="0">
              <a:solidFill>
                <a:schemeClr val="tx1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001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8050" indent="-9080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0" dirty="0">
                <a:solidFill>
                  <a:srgbClr val="990033"/>
                </a:solidFill>
              </a:rPr>
              <a:t>Find:</a:t>
            </a:r>
            <a:r>
              <a:rPr lang="en-US" b="0" i="0" dirty="0">
                <a:solidFill>
                  <a:srgbClr val="FF0000"/>
                </a:solidFill>
              </a:rPr>
              <a:t>	</a:t>
            </a:r>
            <a:r>
              <a:rPr lang="en-US" b="0" i="0" dirty="0">
                <a:solidFill>
                  <a:schemeClr val="tx1"/>
                </a:solidFill>
              </a:rPr>
              <a:t>The resultant normal force and resultant frictional force exerted on the road at point </a:t>
            </a:r>
            <a:r>
              <a:rPr lang="en-US" b="0" i="0" dirty="0" smtClean="0">
                <a:solidFill>
                  <a:schemeClr val="tx1"/>
                </a:solidFill>
              </a:rPr>
              <a:t>A by the car.</a:t>
            </a:r>
            <a:endParaRPr lang="en-US" b="0" i="0" dirty="0">
              <a:solidFill>
                <a:schemeClr val="tx1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en-US" i="0" dirty="0">
                <a:solidFill>
                  <a:srgbClr val="990033"/>
                </a:solidFill>
              </a:rPr>
              <a:t>Plan:</a:t>
            </a:r>
            <a:endParaRPr lang="en-US" b="0" i="0" dirty="0">
              <a:solidFill>
                <a:srgbClr val="990033"/>
              </a:solidFill>
            </a:endParaRPr>
          </a:p>
        </p:txBody>
      </p:sp>
      <p:pic>
        <p:nvPicPr>
          <p:cNvPr id="1639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109663"/>
            <a:ext cx="348932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PROBLEM SOLVING II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965200"/>
            <a:ext cx="1370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0" u="sng" dirty="0">
                <a:solidFill>
                  <a:srgbClr val="990033"/>
                </a:solidFill>
              </a:rPr>
              <a:t>Solution:</a:t>
            </a:r>
            <a:endParaRPr lang="en-US" b="0" i="0" u="sng" dirty="0">
              <a:solidFill>
                <a:srgbClr val="990033"/>
              </a:solidFill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43407" y="5294976"/>
            <a:ext cx="5576393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63600" indent="-863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b="0" i="0" dirty="0">
                <a:solidFill>
                  <a:schemeClr val="tx1"/>
                </a:solidFill>
              </a:rPr>
              <a:t>	W = mg = weight of car</a:t>
            </a:r>
          </a:p>
          <a:p>
            <a:pPr eaLnBrk="1" hangingPunct="1"/>
            <a:r>
              <a:rPr lang="en-US" sz="2200" b="0" i="0" dirty="0">
                <a:solidFill>
                  <a:schemeClr val="tx1"/>
                </a:solidFill>
              </a:rPr>
              <a:t>	</a:t>
            </a:r>
            <a:r>
              <a:rPr lang="en-US" sz="2200" b="0" i="0" dirty="0" smtClean="0">
                <a:solidFill>
                  <a:schemeClr val="tx1"/>
                </a:solidFill>
              </a:rPr>
              <a:t>N  = </a:t>
            </a:r>
            <a:r>
              <a:rPr lang="en-US" sz="2200" b="0" i="0" dirty="0">
                <a:solidFill>
                  <a:schemeClr val="tx1"/>
                </a:solidFill>
              </a:rPr>
              <a:t>resultant normal force on road</a:t>
            </a:r>
          </a:p>
          <a:p>
            <a:pPr eaLnBrk="1" hangingPunct="1"/>
            <a:r>
              <a:rPr lang="en-US" sz="2200" b="0" i="0" dirty="0">
                <a:solidFill>
                  <a:schemeClr val="tx1"/>
                </a:solidFill>
              </a:rPr>
              <a:t>	</a:t>
            </a:r>
            <a:r>
              <a:rPr lang="en-US" sz="2200" b="0" i="0" dirty="0" smtClean="0">
                <a:solidFill>
                  <a:schemeClr val="tx1"/>
                </a:solidFill>
              </a:rPr>
              <a:t>F  = </a:t>
            </a:r>
            <a:r>
              <a:rPr lang="en-US" sz="2200" b="0" i="0" dirty="0">
                <a:solidFill>
                  <a:schemeClr val="tx1"/>
                </a:solidFill>
              </a:rPr>
              <a:t>resultant friction force on road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85800" y="1368425"/>
            <a:ext cx="437673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17513" indent="-417513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1)	The n-t coordinate system can be established on the car at point A.  Treat the car as a particle and draw the free-body and kinetic diagrams</a:t>
            </a:r>
            <a:r>
              <a:rPr lang="en-US" i="0" dirty="0">
                <a:solidFill>
                  <a:schemeClr val="tx1"/>
                </a:solidFill>
              </a:rPr>
              <a:t>: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105400" y="3798457"/>
            <a:ext cx="2097088" cy="1331913"/>
            <a:chOff x="5105400" y="3205546"/>
            <a:chExt cx="2097088" cy="1331529"/>
          </a:xfrm>
        </p:grpSpPr>
        <p:sp>
          <p:nvSpPr>
            <p:cNvPr id="17439" name="Rectangle 45"/>
            <p:cNvSpPr>
              <a:spLocks noChangeArrowheads="1"/>
            </p:cNvSpPr>
            <p:nvPr/>
          </p:nvSpPr>
          <p:spPr bwMode="auto">
            <a:xfrm rot="2760000">
              <a:off x="5746094" y="3448990"/>
              <a:ext cx="771896" cy="2850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440" name="Group 58"/>
            <p:cNvGrpSpPr>
              <a:grpSpLocks/>
            </p:cNvGrpSpPr>
            <p:nvPr/>
          </p:nvGrpSpPr>
          <p:grpSpPr bwMode="auto">
            <a:xfrm>
              <a:off x="5105400" y="3470275"/>
              <a:ext cx="2097088" cy="1066800"/>
              <a:chOff x="3216" y="2042"/>
              <a:chExt cx="1321" cy="672"/>
            </a:xfrm>
          </p:grpSpPr>
          <p:sp>
            <p:nvSpPr>
              <p:cNvPr id="17441" name="Line 45"/>
              <p:cNvSpPr>
                <a:spLocks noChangeShapeType="1"/>
              </p:cNvSpPr>
              <p:nvPr/>
            </p:nvSpPr>
            <p:spPr bwMode="auto">
              <a:xfrm>
                <a:off x="3994" y="2256"/>
                <a:ext cx="336" cy="336"/>
              </a:xfrm>
              <a:prstGeom prst="line">
                <a:avLst/>
              </a:prstGeom>
              <a:noFill/>
              <a:ln w="9525">
                <a:solidFill>
                  <a:srgbClr val="000096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42" name="Text Box 46"/>
              <p:cNvSpPr txBox="1">
                <a:spLocks noChangeArrowheads="1"/>
              </p:cNvSpPr>
              <p:nvPr/>
            </p:nvSpPr>
            <p:spPr bwMode="auto">
              <a:xfrm>
                <a:off x="4368" y="2426"/>
                <a:ext cx="16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0" i="0">
                    <a:solidFill>
                      <a:srgbClr val="0000FA"/>
                    </a:solidFill>
                  </a:rPr>
                  <a:t>t</a:t>
                </a:r>
              </a:p>
            </p:txBody>
          </p:sp>
          <p:sp>
            <p:nvSpPr>
              <p:cNvPr id="17443" name="Text Box 47"/>
              <p:cNvSpPr txBox="1">
                <a:spLocks noChangeArrowheads="1"/>
              </p:cNvSpPr>
              <p:nvPr/>
            </p:nvSpPr>
            <p:spPr bwMode="auto">
              <a:xfrm>
                <a:off x="3264" y="242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0" i="0" dirty="0">
                    <a:solidFill>
                      <a:srgbClr val="0000FA"/>
                    </a:solidFill>
                  </a:rPr>
                  <a:t>n</a:t>
                </a:r>
              </a:p>
            </p:txBody>
          </p:sp>
          <p:sp>
            <p:nvSpPr>
              <p:cNvPr id="17444" name="Line 48"/>
              <p:cNvSpPr>
                <a:spLocks noChangeShapeType="1"/>
              </p:cNvSpPr>
              <p:nvPr/>
            </p:nvSpPr>
            <p:spPr bwMode="auto">
              <a:xfrm flipH="1">
                <a:off x="3408" y="2138"/>
                <a:ext cx="384" cy="384"/>
              </a:xfrm>
              <a:prstGeom prst="line">
                <a:avLst/>
              </a:prstGeom>
              <a:noFill/>
              <a:ln w="9525">
                <a:solidFill>
                  <a:srgbClr val="000096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45" name="Line 49"/>
              <p:cNvSpPr>
                <a:spLocks noChangeShapeType="1"/>
              </p:cNvSpPr>
              <p:nvPr/>
            </p:nvSpPr>
            <p:spPr bwMode="auto">
              <a:xfrm>
                <a:off x="3842" y="2095"/>
                <a:ext cx="294" cy="29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46" name="Line 50"/>
              <p:cNvSpPr>
                <a:spLocks noChangeShapeType="1"/>
              </p:cNvSpPr>
              <p:nvPr/>
            </p:nvSpPr>
            <p:spPr bwMode="auto">
              <a:xfrm flipH="1">
                <a:off x="3600" y="2090"/>
                <a:ext cx="237" cy="2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47" name="Text Box 51"/>
              <p:cNvSpPr txBox="1">
                <a:spLocks noChangeArrowheads="1"/>
              </p:cNvSpPr>
              <p:nvPr/>
            </p:nvSpPr>
            <p:spPr bwMode="auto">
              <a:xfrm>
                <a:off x="4128" y="2090"/>
                <a:ext cx="39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0" i="0" dirty="0">
                    <a:solidFill>
                      <a:schemeClr val="tx1"/>
                    </a:solidFill>
                  </a:rPr>
                  <a:t>m</a:t>
                </a:r>
                <a:r>
                  <a:rPr lang="en-US" i="0" dirty="0">
                    <a:solidFill>
                      <a:srgbClr val="FF0000"/>
                    </a:solidFill>
                  </a:rPr>
                  <a:t>a</a:t>
                </a:r>
                <a:r>
                  <a:rPr lang="en-US" b="0" i="0" baseline="-25000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17448" name="Text Box 52"/>
              <p:cNvSpPr txBox="1">
                <a:spLocks noChangeArrowheads="1"/>
              </p:cNvSpPr>
              <p:nvPr/>
            </p:nvSpPr>
            <p:spPr bwMode="auto">
              <a:xfrm>
                <a:off x="3216" y="2042"/>
                <a:ext cx="4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0" i="0" dirty="0">
                    <a:solidFill>
                      <a:schemeClr val="tx1"/>
                    </a:solidFill>
                  </a:rPr>
                  <a:t>m</a:t>
                </a:r>
                <a:r>
                  <a:rPr lang="en-US" i="0" dirty="0">
                    <a:solidFill>
                      <a:srgbClr val="FF0000"/>
                    </a:solidFill>
                  </a:rPr>
                  <a:t>a</a:t>
                </a:r>
                <a:r>
                  <a:rPr lang="en-US" b="0" i="0" baseline="-25000" dirty="0">
                    <a:solidFill>
                      <a:srgbClr val="FF0000"/>
                    </a:solidFill>
                  </a:rPr>
                  <a:t>n</a:t>
                </a:r>
              </a:p>
            </p:txBody>
          </p:sp>
        </p:grp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713147" y="3331382"/>
            <a:ext cx="2882900" cy="1974850"/>
            <a:chOff x="1752600" y="3019425"/>
            <a:chExt cx="2882900" cy="1974850"/>
          </a:xfrm>
        </p:grpSpPr>
        <p:sp>
          <p:nvSpPr>
            <p:cNvPr id="17419" name="Rectangle 44"/>
            <p:cNvSpPr>
              <a:spLocks noChangeArrowheads="1"/>
            </p:cNvSpPr>
            <p:nvPr/>
          </p:nvSpPr>
          <p:spPr bwMode="auto">
            <a:xfrm rot="2760000">
              <a:off x="2333659" y="3877036"/>
              <a:ext cx="771896" cy="2850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420" name="Group 63"/>
            <p:cNvGrpSpPr>
              <a:grpSpLocks/>
            </p:cNvGrpSpPr>
            <p:nvPr/>
          </p:nvGrpSpPr>
          <p:grpSpPr bwMode="auto">
            <a:xfrm>
              <a:off x="1752600" y="3019425"/>
              <a:ext cx="2882900" cy="1974850"/>
              <a:chOff x="1104" y="1758"/>
              <a:chExt cx="1816" cy="1244"/>
            </a:xfrm>
          </p:grpSpPr>
          <p:grpSp>
            <p:nvGrpSpPr>
              <p:cNvPr id="17421" name="Group 61"/>
              <p:cNvGrpSpPr>
                <a:grpSpLocks/>
              </p:cNvGrpSpPr>
              <p:nvPr/>
            </p:nvGrpSpPr>
            <p:grpSpPr bwMode="auto">
              <a:xfrm>
                <a:off x="1104" y="1758"/>
                <a:ext cx="1273" cy="1244"/>
                <a:chOff x="1104" y="1758"/>
                <a:chExt cx="1273" cy="1244"/>
              </a:xfrm>
            </p:grpSpPr>
            <p:sp>
              <p:nvSpPr>
                <p:cNvPr id="1742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90" y="2112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5" name="Line 23"/>
                <p:cNvSpPr>
                  <a:spLocks noChangeShapeType="1"/>
                </p:cNvSpPr>
                <p:nvPr/>
              </p:nvSpPr>
              <p:spPr bwMode="auto">
                <a:xfrm>
                  <a:off x="1834" y="2544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rgbClr val="000096"/>
                  </a:solidFill>
                  <a:prstDash val="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738" y="2784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306" y="2640"/>
                  <a:ext cx="192" cy="192"/>
                </a:xfrm>
                <a:prstGeom prst="line">
                  <a:avLst/>
                </a:prstGeom>
                <a:noFill/>
                <a:ln w="9525">
                  <a:solidFill>
                    <a:srgbClr val="000096"/>
                  </a:solidFill>
                  <a:prstDash val="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9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1450" y="2304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3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208" y="2714"/>
                  <a:ext cx="16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b="0" i="0">
                      <a:solidFill>
                        <a:srgbClr val="0000FA"/>
                      </a:solidFill>
                    </a:rPr>
                    <a:t>t</a:t>
                  </a:r>
                </a:p>
              </p:txBody>
            </p:sp>
            <p:sp>
              <p:nvSpPr>
                <p:cNvPr id="1743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738" y="1980"/>
                  <a:ext cx="19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 b="0" dirty="0">
                      <a:solidFill>
                        <a:schemeClr val="tx1"/>
                      </a:solidFill>
                      <a:latin typeface="Symbol" pitchFamily="18" charset="2"/>
                    </a:rPr>
                    <a:t>q</a:t>
                  </a:r>
                </a:p>
              </p:txBody>
            </p:sp>
            <p:sp>
              <p:nvSpPr>
                <p:cNvPr id="17432" name="Rectangle 35"/>
                <p:cNvSpPr>
                  <a:spLocks noChangeArrowheads="1"/>
                </p:cNvSpPr>
                <p:nvPr/>
              </p:nvSpPr>
              <p:spPr bwMode="auto">
                <a:xfrm>
                  <a:off x="1750" y="2584"/>
                  <a:ext cx="19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solidFill>
                        <a:schemeClr val="tx1"/>
                      </a:solidFill>
                      <a:latin typeface="Symbol" pitchFamily="18" charset="2"/>
                    </a:rPr>
                    <a:t>q</a:t>
                  </a:r>
                </a:p>
              </p:txBody>
            </p:sp>
            <p:sp>
              <p:nvSpPr>
                <p:cNvPr id="1743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104" y="2714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b="0" i="0" dirty="0">
                      <a:solidFill>
                        <a:srgbClr val="0000FA"/>
                      </a:solidFill>
                    </a:rPr>
                    <a:t>n</a:t>
                  </a:r>
                </a:p>
              </p:txBody>
            </p:sp>
            <p:sp>
              <p:nvSpPr>
                <p:cNvPr id="1743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296" y="2402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i="0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  <p:sp>
              <p:nvSpPr>
                <p:cNvPr id="1743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258" y="2064"/>
                  <a:ext cx="23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i="0" dirty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17436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582" y="1758"/>
                  <a:ext cx="310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 i="1">
                      <a:solidFill>
                        <a:srgbClr val="FFFF00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i="0" dirty="0">
                      <a:solidFill>
                        <a:schemeClr val="tx1"/>
                      </a:solidFill>
                    </a:rPr>
                    <a:t>W</a:t>
                  </a:r>
                </a:p>
              </p:txBody>
            </p:sp>
            <p:sp>
              <p:nvSpPr>
                <p:cNvPr id="17437" name="Arc 59"/>
                <p:cNvSpPr>
                  <a:spLocks/>
                </p:cNvSpPr>
                <p:nvPr/>
              </p:nvSpPr>
              <p:spPr bwMode="auto">
                <a:xfrm rot="-5400000">
                  <a:off x="1938" y="2670"/>
                  <a:ext cx="107" cy="144"/>
                </a:xfrm>
                <a:custGeom>
                  <a:avLst/>
                  <a:gdLst>
                    <a:gd name="T0" fmla="*/ 0 w 15975"/>
                    <a:gd name="T1" fmla="*/ 0 h 21600"/>
                    <a:gd name="T2" fmla="*/ 0 w 15975"/>
                    <a:gd name="T3" fmla="*/ 0 h 21600"/>
                    <a:gd name="T4" fmla="*/ 0 w 15975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5975"/>
                    <a:gd name="T10" fmla="*/ 0 h 21600"/>
                    <a:gd name="T11" fmla="*/ 15975 w 15975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975" h="21600" fill="none" extrusionOk="0">
                      <a:moveTo>
                        <a:pt x="-1" y="0"/>
                      </a:moveTo>
                      <a:cubicBezTo>
                        <a:pt x="6081" y="0"/>
                        <a:pt x="11881" y="2563"/>
                        <a:pt x="15975" y="7061"/>
                      </a:cubicBezTo>
                    </a:path>
                    <a:path w="15975" h="21600" stroke="0" extrusionOk="0">
                      <a:moveTo>
                        <a:pt x="-1" y="0"/>
                      </a:moveTo>
                      <a:cubicBezTo>
                        <a:pt x="6081" y="0"/>
                        <a:pt x="11881" y="2563"/>
                        <a:pt x="15975" y="706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8" name="Arc 60"/>
                <p:cNvSpPr>
                  <a:spLocks/>
                </p:cNvSpPr>
                <p:nvPr/>
              </p:nvSpPr>
              <p:spPr bwMode="auto">
                <a:xfrm>
                  <a:off x="1715" y="2155"/>
                  <a:ext cx="173" cy="289"/>
                </a:xfrm>
                <a:custGeom>
                  <a:avLst/>
                  <a:gdLst>
                    <a:gd name="T0" fmla="*/ 0 w 15274"/>
                    <a:gd name="T1" fmla="*/ 0 h 21600"/>
                    <a:gd name="T2" fmla="*/ 0 w 15274"/>
                    <a:gd name="T3" fmla="*/ 0 h 21600"/>
                    <a:gd name="T4" fmla="*/ 0 w 1527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5274"/>
                    <a:gd name="T10" fmla="*/ 0 h 21600"/>
                    <a:gd name="T11" fmla="*/ 15274 w 1527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274" h="21600" fill="none" extrusionOk="0">
                      <a:moveTo>
                        <a:pt x="-1" y="0"/>
                      </a:moveTo>
                      <a:cubicBezTo>
                        <a:pt x="5728" y="0"/>
                        <a:pt x="11222" y="2275"/>
                        <a:pt x="15273" y="6326"/>
                      </a:cubicBezTo>
                    </a:path>
                    <a:path w="15274" h="21600" stroke="0" extrusionOk="0">
                      <a:moveTo>
                        <a:pt x="-1" y="0"/>
                      </a:moveTo>
                      <a:cubicBezTo>
                        <a:pt x="5728" y="0"/>
                        <a:pt x="11222" y="2275"/>
                        <a:pt x="15273" y="6326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450" y="2496"/>
                  <a:ext cx="192" cy="19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3" name="Line 21"/>
                <p:cNvSpPr>
                  <a:spLocks noChangeShapeType="1"/>
                </p:cNvSpPr>
                <p:nvPr/>
              </p:nvSpPr>
              <p:spPr bwMode="auto">
                <a:xfrm>
                  <a:off x="1715" y="1996"/>
                  <a:ext cx="0" cy="432"/>
                </a:xfrm>
                <a:prstGeom prst="line">
                  <a:avLst/>
                </a:prstGeom>
                <a:noFill/>
                <a:ln w="38100">
                  <a:solidFill>
                    <a:srgbClr val="0000FA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7422" name="Text Box 62"/>
              <p:cNvSpPr txBox="1">
                <a:spLocks noChangeArrowheads="1"/>
              </p:cNvSpPr>
              <p:nvPr/>
            </p:nvSpPr>
            <p:spPr bwMode="auto">
              <a:xfrm>
                <a:off x="2640" y="2160"/>
                <a:ext cx="28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3600">
                    <a:solidFill>
                      <a:schemeClr val="tx1"/>
                    </a:solidFill>
                  </a:rPr>
                  <a:t>=</a:t>
                </a:r>
              </a:p>
            </p:txBody>
          </p:sp>
        </p:grpSp>
      </p:grpSp>
      <p:pic>
        <p:nvPicPr>
          <p:cNvPr id="17418" name="Picture 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25" y="1458913"/>
            <a:ext cx="30019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 PROBLEM  SOLVING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II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81000" y="1356360"/>
            <a:ext cx="685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01638" indent="-401638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2)	Apply the </a:t>
            </a:r>
            <a:r>
              <a:rPr lang="en-US" b="0" i="0" dirty="0">
                <a:solidFill>
                  <a:srgbClr val="0000FA"/>
                </a:solidFill>
              </a:rPr>
              <a:t>equations of motion</a:t>
            </a:r>
            <a:r>
              <a:rPr lang="en-US" b="0" i="0" dirty="0">
                <a:solidFill>
                  <a:schemeClr val="tx1"/>
                </a:solidFill>
              </a:rPr>
              <a:t> in the n-t directions</a:t>
            </a:r>
            <a:r>
              <a:rPr lang="en-US" i="0" dirty="0">
                <a:solidFill>
                  <a:schemeClr val="tx1"/>
                </a:solidFill>
              </a:rPr>
              <a:t>:</a:t>
            </a:r>
            <a:endParaRPr lang="en-US" b="0" i="0" dirty="0">
              <a:solidFill>
                <a:schemeClr val="tx1"/>
              </a:solidFill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838200" y="42672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 F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= ma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 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W sin </a:t>
            </a:r>
            <a:r>
              <a:rPr lang="en-US" b="0" dirty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q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– F = ma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914400" y="1905000"/>
            <a:ext cx="452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17513" indent="-417513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 </a:t>
            </a:r>
            <a:r>
              <a:rPr lang="en-US" b="0" i="0" dirty="0" err="1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b="0" i="0" baseline="-25000" dirty="0" err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= ma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 </a:t>
            </a: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 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W </a:t>
            </a:r>
            <a:r>
              <a:rPr lang="en-US" b="0" i="0" dirty="0" err="1">
                <a:solidFill>
                  <a:schemeClr val="tx1"/>
                </a:solidFill>
                <a:sym typeface="Symbol" pitchFamily="18" charset="2"/>
              </a:rPr>
              <a:t>cos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q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– N = ma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752599" y="2438400"/>
            <a:ext cx="7017327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17513" indent="-417513" eaLnBrk="0" hangingPunct="0">
              <a:tabLst>
                <a:tab pos="461963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61963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61963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61963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61963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Using W = mg and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chemeClr val="tx1"/>
                </a:solidFill>
              </a:rPr>
              <a:t> = v</a:t>
            </a:r>
            <a:r>
              <a:rPr lang="en-US" b="0" i="0" baseline="30000" dirty="0">
                <a:solidFill>
                  <a:schemeClr val="tx1"/>
                </a:solidFill>
              </a:rPr>
              <a:t>2</a:t>
            </a:r>
            <a:r>
              <a:rPr lang="en-US" b="0" i="0" dirty="0">
                <a:solidFill>
                  <a:schemeClr val="tx1"/>
                </a:solidFill>
              </a:rPr>
              <a:t>/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</a:rPr>
              <a:t>r</a:t>
            </a:r>
            <a:r>
              <a:rPr lang="en-US" b="0" i="0" dirty="0">
                <a:solidFill>
                  <a:schemeClr val="tx1"/>
                </a:solidFill>
              </a:rPr>
              <a:t> = (9)</a:t>
            </a:r>
            <a:r>
              <a:rPr lang="en-US" b="0" i="0" baseline="30000" dirty="0">
                <a:solidFill>
                  <a:schemeClr val="tx1"/>
                </a:solidFill>
              </a:rPr>
              <a:t>2</a:t>
            </a:r>
            <a:r>
              <a:rPr lang="en-US" b="0" i="0" dirty="0">
                <a:solidFill>
                  <a:schemeClr val="tx1"/>
                </a:solidFill>
              </a:rPr>
              <a:t>/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</a:rPr>
              <a:t>r</a:t>
            </a:r>
            <a:endParaRPr lang="en-US" b="0" i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</a:rPr>
              <a:t>  </a:t>
            </a:r>
            <a:r>
              <a:rPr lang="en-US" b="0" i="0" dirty="0">
                <a:solidFill>
                  <a:schemeClr val="tx1"/>
                </a:solidFill>
              </a:rPr>
              <a:t>(800)(9.81) </a:t>
            </a:r>
            <a:r>
              <a:rPr lang="en-US" b="0" i="0" dirty="0" err="1">
                <a:solidFill>
                  <a:schemeClr val="tx1"/>
                </a:solidFill>
              </a:rPr>
              <a:t>cos</a:t>
            </a:r>
            <a:r>
              <a:rPr lang="en-US" b="0" i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  <a:latin typeface="Symbol" pitchFamily="18" charset="2"/>
              </a:rPr>
              <a:t>q</a:t>
            </a:r>
            <a:r>
              <a:rPr lang="en-US" b="0" i="0" dirty="0">
                <a:solidFill>
                  <a:schemeClr val="tx1"/>
                </a:solidFill>
              </a:rPr>
              <a:t> – N = (800) (81/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</a:rPr>
              <a:t>r</a:t>
            </a:r>
            <a:r>
              <a:rPr lang="en-US" b="0" i="0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</a:rPr>
              <a:t>  </a:t>
            </a:r>
            <a:r>
              <a:rPr lang="en-US" b="0" i="0" dirty="0">
                <a:solidFill>
                  <a:srgbClr val="0000FA"/>
                </a:solidFill>
              </a:rPr>
              <a:t>N = 7848 cos </a:t>
            </a:r>
            <a:r>
              <a:rPr lang="en-US" b="0" dirty="0">
                <a:solidFill>
                  <a:srgbClr val="0000FA"/>
                </a:solidFill>
                <a:latin typeface="Symbol" pitchFamily="18" charset="2"/>
              </a:rPr>
              <a:t>q</a:t>
            </a:r>
            <a:r>
              <a:rPr lang="en-US" b="0" i="0" dirty="0">
                <a:solidFill>
                  <a:srgbClr val="0000FA"/>
                </a:solidFill>
              </a:rPr>
              <a:t> – </a:t>
            </a:r>
            <a:r>
              <a:rPr lang="en-US" b="0" i="0" dirty="0" smtClean="0">
                <a:solidFill>
                  <a:srgbClr val="0000FA"/>
                </a:solidFill>
              </a:rPr>
              <a:t>64800 / </a:t>
            </a:r>
            <a:r>
              <a:rPr lang="en-US" b="0" i="0" dirty="0" smtClean="0">
                <a:solidFill>
                  <a:srgbClr val="0000FA"/>
                </a:solidFill>
                <a:latin typeface="Symbol" pitchFamily="18" charset="2"/>
              </a:rPr>
              <a:t>r </a:t>
            </a:r>
            <a:r>
              <a:rPr lang="en-US" b="0" i="0" dirty="0">
                <a:solidFill>
                  <a:srgbClr val="0000FA"/>
                </a:solidFill>
                <a:latin typeface="Symbol" pitchFamily="18" charset="2"/>
              </a:rPr>
              <a:t> </a:t>
            </a:r>
            <a:r>
              <a:rPr lang="en-US" b="0" i="0" dirty="0" smtClean="0">
                <a:solidFill>
                  <a:srgbClr val="0000FA"/>
                </a:solidFill>
                <a:latin typeface="Symbol" pitchFamily="18" charset="2"/>
              </a:rPr>
              <a:t>                    </a:t>
            </a:r>
            <a:r>
              <a:rPr lang="en-US" b="0" i="0" dirty="0" smtClean="0">
                <a:solidFill>
                  <a:schemeClr val="tx1"/>
                </a:solidFill>
              </a:rPr>
              <a:t>Eq</a:t>
            </a:r>
            <a:r>
              <a:rPr lang="en-US" b="0" i="0" dirty="0">
                <a:solidFill>
                  <a:schemeClr val="tx1"/>
                </a:solidFill>
              </a:rPr>
              <a:t>.</a:t>
            </a:r>
            <a:r>
              <a:rPr lang="en-US" b="0" i="0" dirty="0" smtClean="0">
                <a:solidFill>
                  <a:srgbClr val="0000FA"/>
                </a:solidFill>
                <a:latin typeface="Symbol" pitchFamily="18" charset="2"/>
              </a:rPr>
              <a:t>  </a:t>
            </a:r>
            <a:r>
              <a:rPr lang="en-US" sz="2000" b="0" i="0" dirty="0" smtClean="0">
                <a:solidFill>
                  <a:schemeClr val="tx1"/>
                </a:solidFill>
                <a:latin typeface="Symbol" pitchFamily="18" charset="2"/>
              </a:rPr>
              <a:t>(1</a:t>
            </a:r>
            <a:r>
              <a:rPr lang="en-US" sz="2000" b="0" i="0" dirty="0">
                <a:solidFill>
                  <a:schemeClr val="tx1"/>
                </a:solidFill>
                <a:latin typeface="Symbol" pitchFamily="18" charset="2"/>
              </a:rPr>
              <a:t>)</a:t>
            </a:r>
            <a:endParaRPr lang="en-US" b="0" i="0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752600" y="4876800"/>
            <a:ext cx="6626902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17513" indent="-417513" eaLnBrk="0" hangingPunct="0">
              <a:tabLst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40475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Using W = mg and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b="0" i="0" dirty="0">
                <a:solidFill>
                  <a:schemeClr val="tx1"/>
                </a:solidFill>
              </a:rPr>
              <a:t> = 3 m/s</a:t>
            </a:r>
            <a:r>
              <a:rPr lang="en-US" b="0" i="0" baseline="30000" dirty="0">
                <a:solidFill>
                  <a:schemeClr val="tx1"/>
                </a:solidFill>
              </a:rPr>
              <a:t>2</a:t>
            </a:r>
            <a:r>
              <a:rPr lang="en-US" b="0" i="0" dirty="0">
                <a:solidFill>
                  <a:schemeClr val="tx1"/>
                </a:solidFill>
              </a:rPr>
              <a:t> (given)</a:t>
            </a: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</a:rPr>
              <a:t>  </a:t>
            </a:r>
            <a:r>
              <a:rPr lang="en-US" b="0" i="0" dirty="0">
                <a:solidFill>
                  <a:schemeClr val="tx1"/>
                </a:solidFill>
              </a:rPr>
              <a:t>(800)(9.81) sin </a:t>
            </a:r>
            <a:r>
              <a:rPr lang="en-US" b="0" dirty="0">
                <a:solidFill>
                  <a:schemeClr val="tx1"/>
                </a:solidFill>
                <a:latin typeface="Symbol" pitchFamily="18" charset="2"/>
              </a:rPr>
              <a:t>q</a:t>
            </a:r>
            <a:r>
              <a:rPr lang="en-US" b="0" i="0" dirty="0">
                <a:solidFill>
                  <a:schemeClr val="tx1"/>
                </a:solidFill>
              </a:rPr>
              <a:t> – F = (800) (3)</a:t>
            </a:r>
          </a:p>
          <a:p>
            <a:pPr eaLnBrk="1" hangingPunct="1">
              <a:spcBef>
                <a:spcPct val="30000"/>
              </a:spcBef>
              <a:buFont typeface="Symbol" pitchFamily="18" charset="2"/>
              <a:buNone/>
            </a:pP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</a:rPr>
              <a:t>  </a:t>
            </a:r>
            <a:r>
              <a:rPr lang="en-US" b="0" i="0" dirty="0">
                <a:solidFill>
                  <a:srgbClr val="0000FA"/>
                </a:solidFill>
              </a:rPr>
              <a:t>F = 7848 sin </a:t>
            </a:r>
            <a:r>
              <a:rPr lang="en-US" b="0" dirty="0">
                <a:solidFill>
                  <a:srgbClr val="0000FA"/>
                </a:solidFill>
                <a:latin typeface="Symbol" pitchFamily="18" charset="2"/>
              </a:rPr>
              <a:t>q</a:t>
            </a:r>
            <a:r>
              <a:rPr lang="en-US" b="0" i="0" dirty="0">
                <a:solidFill>
                  <a:srgbClr val="0000FA"/>
                </a:solidFill>
              </a:rPr>
              <a:t> – 2400 </a:t>
            </a:r>
            <a:r>
              <a:rPr lang="en-US" b="0" i="0" dirty="0" smtClean="0">
                <a:solidFill>
                  <a:srgbClr val="0000FA"/>
                </a:solidFill>
              </a:rPr>
              <a:t>                              </a:t>
            </a:r>
            <a:r>
              <a:rPr lang="en-US" b="0" i="0" dirty="0" smtClean="0">
                <a:solidFill>
                  <a:schemeClr val="tx1"/>
                </a:solidFill>
              </a:rPr>
              <a:t>Eq</a:t>
            </a:r>
            <a:r>
              <a:rPr lang="en-US" b="0" i="0" dirty="0">
                <a:solidFill>
                  <a:schemeClr val="tx1"/>
                </a:solidFill>
              </a:rPr>
              <a:t>.</a:t>
            </a:r>
            <a:r>
              <a:rPr lang="en-US" b="0" i="0" dirty="0" smtClean="0">
                <a:solidFill>
                  <a:srgbClr val="0000FA"/>
                </a:solidFill>
              </a:rPr>
              <a:t> </a:t>
            </a:r>
            <a:r>
              <a:rPr lang="en-US" sz="2000" b="0" i="0" dirty="0">
                <a:solidFill>
                  <a:schemeClr val="tx1"/>
                </a:solidFill>
              </a:rPr>
              <a:t>(2)</a:t>
            </a:r>
            <a:endParaRPr lang="en-US" b="0" i="0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 PROBLEM  SOLVING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II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00" grpId="0" autoUpdateAnimBg="0"/>
      <p:bldP spid="80901" grpId="0" autoUpdateAnimBg="0"/>
      <p:bldP spid="80902" grpId="0" autoUpdateAnimBg="0"/>
      <p:bldP spid="809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9" name="Text Box 1033"/>
          <p:cNvSpPr txBox="1">
            <a:spLocks noChangeArrowheads="1"/>
          </p:cNvSpPr>
          <p:nvPr/>
        </p:nvSpPr>
        <p:spPr bwMode="auto">
          <a:xfrm>
            <a:off x="533400" y="3505200"/>
            <a:ext cx="76962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2.	The positive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="0" i="0" dirty="0">
                <a:solidFill>
                  <a:schemeClr val="tx1"/>
                </a:solidFill>
              </a:rPr>
              <a:t> direction of the normal and tangential coordinates is ____________.</a:t>
            </a:r>
          </a:p>
          <a:p>
            <a:pPr eaLnBrk="1" hangingPunct="1"/>
            <a:endParaRPr lang="en-US" sz="800" b="0" i="0" dirty="0">
              <a:solidFill>
                <a:schemeClr val="tx1"/>
              </a:solidFill>
            </a:endParaRPr>
          </a:p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      A)  normal to the tangential component              </a:t>
            </a:r>
          </a:p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      B)  always directed toward the center of curvature                </a:t>
            </a:r>
          </a:p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      C)  normal to the bi-normal component</a:t>
            </a:r>
          </a:p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      D)  All of the above.</a:t>
            </a:r>
          </a:p>
        </p:txBody>
      </p:sp>
      <p:sp>
        <p:nvSpPr>
          <p:cNvPr id="66570" name="Text Box 1034"/>
          <p:cNvSpPr txBox="1">
            <a:spLocks noChangeArrowheads="1"/>
          </p:cNvSpPr>
          <p:nvPr/>
        </p:nvSpPr>
        <p:spPr bwMode="auto">
          <a:xfrm>
            <a:off x="533400" y="1295400"/>
            <a:ext cx="82296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410845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10845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10845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10845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10845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0845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0845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0845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08450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1.	The “normal” component of the equation of motion is written as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</a:t>
            </a:r>
            <a:r>
              <a:rPr lang="en-US" dirty="0" err="1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baseline="-25000" dirty="0" err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=m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baseline="-25000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i="0" dirty="0">
                <a:solidFill>
                  <a:schemeClr val="tx1"/>
                </a:solidFill>
                <a:sym typeface="Symbol" pitchFamily="18" charset="2"/>
              </a:rPr>
              <a:t>,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where </a:t>
            </a:r>
            <a:r>
              <a:rPr lang="en-US" dirty="0" err="1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baseline="-25000" dirty="0" err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is referred to as the _______.</a:t>
            </a:r>
          </a:p>
          <a:p>
            <a:pPr eaLnBrk="1" hangingPunct="1"/>
            <a:endParaRPr lang="en-US" sz="800" b="0" i="0" baseline="-25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b="0" i="0" dirty="0">
                <a:solidFill>
                  <a:schemeClr val="tx1"/>
                </a:solidFill>
              </a:rPr>
              <a:t>      A)  impulse	B)  centripetal force</a:t>
            </a:r>
          </a:p>
          <a:p>
            <a:pPr eaLnBrk="1" hangingPunct="1">
              <a:spcBef>
                <a:spcPct val="50000"/>
              </a:spcBef>
            </a:pPr>
            <a:r>
              <a:rPr lang="en-US" b="0" i="0" dirty="0">
                <a:solidFill>
                  <a:schemeClr val="tx1"/>
                </a:solidFill>
              </a:rPr>
              <a:t>      C)  tangential force	D)  inertia force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READING QUIZ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9" grpId="0" autoUpdateAnimBg="0"/>
      <p:bldP spid="6657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3)	</a:t>
            </a:r>
            <a:r>
              <a:rPr lang="en-US" b="0" i="0" dirty="0">
                <a:solidFill>
                  <a:srgbClr val="0000FA"/>
                </a:solidFill>
              </a:rPr>
              <a:t>Determine </a:t>
            </a:r>
            <a:r>
              <a:rPr lang="en-US" b="0" i="0" dirty="0">
                <a:solidFill>
                  <a:srgbClr val="0000FA"/>
                </a:solidFill>
                <a:latin typeface="Symbol" pitchFamily="18" charset="2"/>
              </a:rPr>
              <a:t>r</a:t>
            </a:r>
            <a:r>
              <a:rPr lang="en-US" b="0" i="0" dirty="0">
                <a:solidFill>
                  <a:srgbClr val="0000FA"/>
                </a:solidFill>
              </a:rPr>
              <a:t> </a:t>
            </a:r>
            <a:r>
              <a:rPr lang="en-US" b="0" i="0" dirty="0">
                <a:solidFill>
                  <a:schemeClr val="tx1"/>
                </a:solidFill>
              </a:rPr>
              <a:t>by differentiating y = f(x) at x = 80 m</a:t>
            </a:r>
            <a:r>
              <a:rPr lang="en-US" i="0" dirty="0">
                <a:solidFill>
                  <a:schemeClr val="tx1"/>
                </a:solidFill>
              </a:rPr>
              <a:t>:</a:t>
            </a:r>
            <a:endParaRPr lang="en-US" b="0" i="0" dirty="0">
              <a:solidFill>
                <a:schemeClr val="tx1"/>
              </a:solidFill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933450" y="445135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rgbClr val="0000FA"/>
                </a:solidFill>
              </a:rPr>
              <a:t>Determine </a:t>
            </a:r>
            <a:r>
              <a:rPr lang="en-US" b="0" dirty="0">
                <a:solidFill>
                  <a:srgbClr val="0000FA"/>
                </a:solidFill>
                <a:latin typeface="Symbol" pitchFamily="18" charset="2"/>
              </a:rPr>
              <a:t>q</a:t>
            </a:r>
            <a:r>
              <a:rPr lang="en-US" b="0" i="0" dirty="0">
                <a:solidFill>
                  <a:srgbClr val="0000FA"/>
                </a:solidFill>
              </a:rPr>
              <a:t> </a:t>
            </a:r>
            <a:r>
              <a:rPr lang="en-US" b="0" i="0" dirty="0" smtClean="0">
                <a:solidFill>
                  <a:srgbClr val="0000FA"/>
                </a:solidFill>
              </a:rPr>
              <a:t> </a:t>
            </a:r>
            <a:r>
              <a:rPr lang="en-US" b="0" i="0" dirty="0" smtClean="0">
                <a:solidFill>
                  <a:schemeClr val="tx1"/>
                </a:solidFill>
              </a:rPr>
              <a:t>from </a:t>
            </a:r>
            <a:r>
              <a:rPr lang="en-US" b="0" i="0" dirty="0">
                <a:solidFill>
                  <a:schemeClr val="tx1"/>
                </a:solidFill>
              </a:rPr>
              <a:t>the slope of the curve at A: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344613" y="1828800"/>
            <a:ext cx="6184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17513" indent="-417513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y = 20(1 – x</a:t>
            </a:r>
            <a:r>
              <a:rPr lang="en-US" b="0" i="0" baseline="30000" dirty="0">
                <a:solidFill>
                  <a:schemeClr val="tx1"/>
                </a:solidFill>
              </a:rPr>
              <a:t>2</a:t>
            </a:r>
            <a:r>
              <a:rPr lang="en-US" b="0" i="0" dirty="0">
                <a:solidFill>
                  <a:schemeClr val="tx1"/>
                </a:solidFill>
              </a:rPr>
              <a:t>/6400) </a:t>
            </a: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</a:rPr>
              <a:t>  </a:t>
            </a:r>
            <a:r>
              <a:rPr lang="en-US" b="0" i="0" dirty="0" err="1">
                <a:solidFill>
                  <a:schemeClr val="tx1"/>
                </a:solidFill>
              </a:rPr>
              <a:t>dy</a:t>
            </a:r>
            <a:r>
              <a:rPr lang="en-US" b="0" i="0" dirty="0">
                <a:solidFill>
                  <a:schemeClr val="tx1"/>
                </a:solidFill>
              </a:rPr>
              <a:t>/dx = (–40) x / 6400  </a:t>
            </a:r>
          </a:p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 </a:t>
            </a:r>
            <a:r>
              <a:rPr lang="en-US" b="0" i="0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b="0" i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b="0" i="0" dirty="0" smtClean="0">
                <a:solidFill>
                  <a:schemeClr val="tx1"/>
                </a:solidFill>
              </a:rPr>
              <a:t>  </a:t>
            </a:r>
            <a:r>
              <a:rPr lang="en-US" b="0" i="0" dirty="0">
                <a:solidFill>
                  <a:schemeClr val="tx1"/>
                </a:solidFill>
              </a:rPr>
              <a:t>d</a:t>
            </a:r>
            <a:r>
              <a:rPr lang="en-US" b="0" i="0" baseline="30000" dirty="0">
                <a:solidFill>
                  <a:schemeClr val="tx1"/>
                </a:solidFill>
              </a:rPr>
              <a:t>2</a:t>
            </a:r>
            <a:r>
              <a:rPr lang="en-US" b="0" i="0" dirty="0">
                <a:solidFill>
                  <a:schemeClr val="tx1"/>
                </a:solidFill>
              </a:rPr>
              <a:t>y/dx</a:t>
            </a:r>
            <a:r>
              <a:rPr lang="en-US" b="0" i="0" baseline="30000" dirty="0">
                <a:solidFill>
                  <a:schemeClr val="tx1"/>
                </a:solidFill>
              </a:rPr>
              <a:t>2</a:t>
            </a:r>
            <a:r>
              <a:rPr lang="en-US" b="0" i="0" dirty="0">
                <a:solidFill>
                  <a:schemeClr val="tx1"/>
                </a:solidFill>
              </a:rPr>
              <a:t> = (–40) / 6400</a:t>
            </a:r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950913" y="5059363"/>
            <a:ext cx="7062788" cy="1447800"/>
            <a:chOff x="470" y="2722"/>
            <a:chExt cx="4449" cy="912"/>
          </a:xfrm>
        </p:grpSpPr>
        <p:sp>
          <p:nvSpPr>
            <p:cNvPr id="19483" name="Text Box 6"/>
            <p:cNvSpPr txBox="1">
              <a:spLocks noChangeArrowheads="1"/>
            </p:cNvSpPr>
            <p:nvPr/>
          </p:nvSpPr>
          <p:spPr bwMode="auto">
            <a:xfrm>
              <a:off x="1680" y="2731"/>
              <a:ext cx="3239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417513" indent="-417513" eaLnBrk="0" hangingPunct="0">
                <a:tabLst>
                  <a:tab pos="461963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tabLst>
                  <a:tab pos="461963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tabLst>
                  <a:tab pos="461963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tabLst>
                  <a:tab pos="461963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tabLst>
                  <a:tab pos="461963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1963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1963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1963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1963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0" i="0" dirty="0">
                  <a:solidFill>
                    <a:schemeClr val="tx1"/>
                  </a:solidFill>
                </a:rPr>
                <a:t>tan </a:t>
              </a:r>
              <a:r>
                <a:rPr lang="en-US" b="0" dirty="0">
                  <a:solidFill>
                    <a:schemeClr val="tx1"/>
                  </a:solidFill>
                  <a:latin typeface="Symbol" pitchFamily="18" charset="2"/>
                </a:rPr>
                <a:t>q</a:t>
              </a:r>
              <a:r>
                <a:rPr lang="en-US" b="0" i="0" dirty="0">
                  <a:solidFill>
                    <a:schemeClr val="tx1"/>
                  </a:solidFill>
                </a:rPr>
                <a:t> = </a:t>
              </a:r>
              <a:r>
                <a:rPr lang="en-US" b="0" i="0" dirty="0" err="1">
                  <a:solidFill>
                    <a:schemeClr val="tx1"/>
                  </a:solidFill>
                </a:rPr>
                <a:t>dy</a:t>
              </a:r>
              <a:r>
                <a:rPr lang="en-US" b="0" i="0" dirty="0">
                  <a:solidFill>
                    <a:schemeClr val="tx1"/>
                  </a:solidFill>
                </a:rPr>
                <a:t>/dx</a:t>
              </a:r>
            </a:p>
            <a:p>
              <a:pPr eaLnBrk="1" hangingPunct="1"/>
              <a:endParaRPr lang="en-US" b="0" i="0" dirty="0">
                <a:solidFill>
                  <a:schemeClr val="tx1"/>
                </a:solidFill>
              </a:endParaRPr>
            </a:p>
            <a:p>
              <a:pPr eaLnBrk="1" hangingPunct="1"/>
              <a:r>
                <a:rPr lang="en-US" b="0" dirty="0">
                  <a:solidFill>
                    <a:schemeClr val="tx1"/>
                  </a:solidFill>
                  <a:latin typeface="Symbol" pitchFamily="18" charset="2"/>
                </a:rPr>
                <a:t>q</a:t>
              </a:r>
              <a:r>
                <a:rPr lang="en-US" b="0" i="0" dirty="0">
                  <a:solidFill>
                    <a:schemeClr val="tx1"/>
                  </a:solidFill>
                </a:rPr>
                <a:t> =  tan</a:t>
              </a:r>
              <a:r>
                <a:rPr lang="en-US" b="0" i="0" baseline="30000" dirty="0">
                  <a:solidFill>
                    <a:schemeClr val="tx1"/>
                  </a:solidFill>
                </a:rPr>
                <a:t>-1</a:t>
              </a:r>
              <a:r>
                <a:rPr lang="en-US" b="0" i="0" dirty="0">
                  <a:solidFill>
                    <a:schemeClr val="tx1"/>
                  </a:solidFill>
                </a:rPr>
                <a:t> (</a:t>
              </a:r>
              <a:r>
                <a:rPr lang="en-US" b="0" i="0" dirty="0" err="1">
                  <a:solidFill>
                    <a:schemeClr val="tx1"/>
                  </a:solidFill>
                </a:rPr>
                <a:t>dy</a:t>
              </a:r>
              <a:r>
                <a:rPr lang="en-US" b="0" i="0" dirty="0">
                  <a:solidFill>
                    <a:schemeClr val="tx1"/>
                  </a:solidFill>
                </a:rPr>
                <a:t>/dx)  = tan</a:t>
              </a:r>
              <a:r>
                <a:rPr lang="en-US" b="0" i="0" baseline="30000" dirty="0">
                  <a:solidFill>
                    <a:schemeClr val="tx1"/>
                  </a:solidFill>
                </a:rPr>
                <a:t>-1</a:t>
              </a:r>
              <a:r>
                <a:rPr lang="en-US" b="0" i="0" dirty="0">
                  <a:solidFill>
                    <a:schemeClr val="tx1"/>
                  </a:solidFill>
                </a:rPr>
                <a:t> (-0.5)  = </a:t>
              </a:r>
              <a:r>
                <a:rPr lang="en-US" b="0" i="0" dirty="0">
                  <a:solidFill>
                    <a:srgbClr val="0000FA"/>
                  </a:solidFill>
                </a:rPr>
                <a:t>26.6</a:t>
              </a:r>
              <a:r>
                <a:rPr lang="en-US" b="0" i="0" dirty="0">
                  <a:solidFill>
                    <a:srgbClr val="0000FA"/>
                  </a:solidFill>
                  <a:cs typeface="Times New Roman" pitchFamily="18" charset="0"/>
                </a:rPr>
                <a:t>°</a:t>
              </a:r>
              <a:r>
                <a:rPr lang="en-US" b="0" i="0" dirty="0">
                  <a:solidFill>
                    <a:srgbClr val="0000FA"/>
                  </a:solidFill>
                </a:rPr>
                <a:t> </a:t>
              </a:r>
            </a:p>
          </p:txBody>
        </p:sp>
        <p:sp>
          <p:nvSpPr>
            <p:cNvPr id="19484" name="Line 88"/>
            <p:cNvSpPr>
              <a:spLocks noChangeShapeType="1"/>
            </p:cNvSpPr>
            <p:nvPr/>
          </p:nvSpPr>
          <p:spPr bwMode="auto">
            <a:xfrm>
              <a:off x="2784" y="274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5" name="Text Box 90"/>
            <p:cNvSpPr txBox="1">
              <a:spLocks noChangeArrowheads="1"/>
            </p:cNvSpPr>
            <p:nvPr/>
          </p:nvSpPr>
          <p:spPr bwMode="auto">
            <a:xfrm>
              <a:off x="2784" y="2884"/>
              <a:ext cx="6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0" i="0">
                  <a:solidFill>
                    <a:schemeClr val="tx1"/>
                  </a:solidFill>
                </a:rPr>
                <a:t>x = 80 m</a:t>
              </a:r>
            </a:p>
          </p:txBody>
        </p:sp>
        <p:sp>
          <p:nvSpPr>
            <p:cNvPr id="19486" name="Line 91"/>
            <p:cNvSpPr>
              <a:spLocks noChangeShapeType="1"/>
            </p:cNvSpPr>
            <p:nvPr/>
          </p:nvSpPr>
          <p:spPr bwMode="auto">
            <a:xfrm>
              <a:off x="4141" y="3224"/>
              <a:ext cx="0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7" name="Line 92"/>
            <p:cNvSpPr>
              <a:spLocks noChangeShapeType="1"/>
            </p:cNvSpPr>
            <p:nvPr/>
          </p:nvSpPr>
          <p:spPr bwMode="auto">
            <a:xfrm>
              <a:off x="3277" y="3224"/>
              <a:ext cx="0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8" name="Line 93"/>
            <p:cNvSpPr>
              <a:spLocks noChangeShapeType="1"/>
            </p:cNvSpPr>
            <p:nvPr/>
          </p:nvSpPr>
          <p:spPr bwMode="auto">
            <a:xfrm>
              <a:off x="3077" y="3224"/>
              <a:ext cx="0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9" name="Line 94"/>
            <p:cNvSpPr>
              <a:spLocks noChangeShapeType="1"/>
            </p:cNvSpPr>
            <p:nvPr/>
          </p:nvSpPr>
          <p:spPr bwMode="auto">
            <a:xfrm>
              <a:off x="2052" y="3224"/>
              <a:ext cx="0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0" name="Line 97"/>
            <p:cNvSpPr>
              <a:spLocks noChangeShapeType="1"/>
            </p:cNvSpPr>
            <p:nvPr/>
          </p:nvSpPr>
          <p:spPr bwMode="auto">
            <a:xfrm>
              <a:off x="768" y="272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1" name="Line 99"/>
            <p:cNvSpPr>
              <a:spLocks noChangeShapeType="1"/>
            </p:cNvSpPr>
            <p:nvPr/>
          </p:nvSpPr>
          <p:spPr bwMode="auto">
            <a:xfrm>
              <a:off x="768" y="272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2" name="Line 100"/>
            <p:cNvSpPr>
              <a:spLocks noChangeShapeType="1"/>
            </p:cNvSpPr>
            <p:nvPr/>
          </p:nvSpPr>
          <p:spPr bwMode="auto">
            <a:xfrm>
              <a:off x="768" y="334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3" name="Text Box 102"/>
            <p:cNvSpPr txBox="1">
              <a:spLocks noChangeArrowheads="1"/>
            </p:cNvSpPr>
            <p:nvPr/>
          </p:nvSpPr>
          <p:spPr bwMode="auto">
            <a:xfrm>
              <a:off x="912" y="3010"/>
              <a:ext cx="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chemeClr val="tx1"/>
                  </a:solidFill>
                  <a:latin typeface="Symbol" pitchFamily="18" charset="2"/>
                </a:rPr>
                <a:t>q</a:t>
              </a:r>
            </a:p>
          </p:txBody>
        </p:sp>
        <p:sp>
          <p:nvSpPr>
            <p:cNvPr id="19494" name="Text Box 104"/>
            <p:cNvSpPr txBox="1">
              <a:spLocks noChangeArrowheads="1"/>
            </p:cNvSpPr>
            <p:nvPr/>
          </p:nvSpPr>
          <p:spPr bwMode="auto">
            <a:xfrm>
              <a:off x="470" y="2844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0" i="0">
                  <a:solidFill>
                    <a:schemeClr val="tx1"/>
                  </a:solidFill>
                </a:rPr>
                <a:t>dy</a:t>
              </a:r>
            </a:p>
          </p:txBody>
        </p:sp>
        <p:sp>
          <p:nvSpPr>
            <p:cNvPr id="19495" name="Text Box 105"/>
            <p:cNvSpPr txBox="1">
              <a:spLocks noChangeArrowheads="1"/>
            </p:cNvSpPr>
            <p:nvPr/>
          </p:nvSpPr>
          <p:spPr bwMode="auto">
            <a:xfrm>
              <a:off x="912" y="334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0" i="0">
                  <a:solidFill>
                    <a:schemeClr val="tx1"/>
                  </a:solidFill>
                </a:rPr>
                <a:t>dx</a:t>
              </a:r>
            </a:p>
          </p:txBody>
        </p:sp>
        <p:sp>
          <p:nvSpPr>
            <p:cNvPr id="19496" name="Arc 109"/>
            <p:cNvSpPr>
              <a:spLocks/>
            </p:cNvSpPr>
            <p:nvPr/>
          </p:nvSpPr>
          <p:spPr bwMode="auto">
            <a:xfrm rot="-5400000">
              <a:off x="1186" y="3141"/>
              <a:ext cx="171" cy="240"/>
            </a:xfrm>
            <a:custGeom>
              <a:avLst/>
              <a:gdLst>
                <a:gd name="T0" fmla="*/ 0 w 15426"/>
                <a:gd name="T1" fmla="*/ 0 h 21600"/>
                <a:gd name="T2" fmla="*/ 0 w 15426"/>
                <a:gd name="T3" fmla="*/ 0 h 21600"/>
                <a:gd name="T4" fmla="*/ 0 w 154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5426"/>
                <a:gd name="T10" fmla="*/ 0 h 21600"/>
                <a:gd name="T11" fmla="*/ 15426 w 154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26" h="21600" fill="none" extrusionOk="0">
                  <a:moveTo>
                    <a:pt x="-1" y="0"/>
                  </a:moveTo>
                  <a:cubicBezTo>
                    <a:pt x="5803" y="0"/>
                    <a:pt x="11363" y="2335"/>
                    <a:pt x="15425" y="6480"/>
                  </a:cubicBezTo>
                </a:path>
                <a:path w="15426" h="21600" stroke="0" extrusionOk="0">
                  <a:moveTo>
                    <a:pt x="-1" y="0"/>
                  </a:moveTo>
                  <a:cubicBezTo>
                    <a:pt x="5803" y="0"/>
                    <a:pt x="11363" y="2335"/>
                    <a:pt x="15425" y="648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231898" y="2771607"/>
            <a:ext cx="7124700" cy="1584325"/>
            <a:chOff x="1624080" y="2709088"/>
            <a:chExt cx="7124135" cy="1584325"/>
          </a:xfrm>
        </p:grpSpPr>
        <p:grpSp>
          <p:nvGrpSpPr>
            <p:cNvPr id="19466" name="Group 133"/>
            <p:cNvGrpSpPr>
              <a:grpSpLocks/>
            </p:cNvGrpSpPr>
            <p:nvPr/>
          </p:nvGrpSpPr>
          <p:grpSpPr bwMode="auto">
            <a:xfrm>
              <a:off x="1624080" y="2709088"/>
              <a:ext cx="5330828" cy="1584325"/>
              <a:chOff x="480" y="1344"/>
              <a:chExt cx="3358" cy="998"/>
            </a:xfrm>
          </p:grpSpPr>
          <p:sp>
            <p:nvSpPr>
              <p:cNvPr id="19468" name="Line 112"/>
              <p:cNvSpPr>
                <a:spLocks noChangeShapeType="1"/>
              </p:cNvSpPr>
              <p:nvPr/>
            </p:nvSpPr>
            <p:spPr bwMode="auto">
              <a:xfrm flipH="1">
                <a:off x="1126" y="1823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69" name="Line 113"/>
              <p:cNvSpPr>
                <a:spLocks noChangeShapeType="1"/>
              </p:cNvSpPr>
              <p:nvPr/>
            </p:nvSpPr>
            <p:spPr bwMode="auto">
              <a:xfrm>
                <a:off x="1606" y="1631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70" name="Text Box 114"/>
              <p:cNvSpPr txBox="1">
                <a:spLocks noChangeArrowheads="1"/>
              </p:cNvSpPr>
              <p:nvPr/>
            </p:nvSpPr>
            <p:spPr bwMode="auto">
              <a:xfrm>
                <a:off x="480" y="1680"/>
                <a:ext cx="199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tabLst>
                    <a:tab pos="2738438" algn="l"/>
                  </a:tabLs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tabLst>
                    <a:tab pos="2738438" algn="l"/>
                  </a:tabLs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tabLst>
                    <a:tab pos="2738438" algn="l"/>
                  </a:tabLs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tabLst>
                    <a:tab pos="2738438" algn="l"/>
                  </a:tabLs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tabLst>
                    <a:tab pos="2738438" algn="l"/>
                  </a:tabLs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38438" algn="l"/>
                  </a:tabLs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38438" algn="l"/>
                  </a:tabLs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38438" algn="l"/>
                  </a:tabLs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38438" algn="l"/>
                  </a:tabLs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kumimoji="1" lang="en-US" b="0" i="0">
                    <a:solidFill>
                      <a:schemeClr val="tx1"/>
                    </a:solidFill>
                    <a:latin typeface="Symbol" pitchFamily="18" charset="2"/>
                  </a:rPr>
                  <a:t>r</a:t>
                </a:r>
                <a:r>
                  <a:rPr kumimoji="1" lang="en-US" b="0" i="0">
                    <a:solidFill>
                      <a:schemeClr val="tx1"/>
                    </a:solidFill>
                  </a:rPr>
                  <a:t>    =	 =</a:t>
                </a:r>
              </a:p>
            </p:txBody>
          </p:sp>
          <p:sp>
            <p:nvSpPr>
              <p:cNvPr id="19471" name="Text Box 115"/>
              <p:cNvSpPr txBox="1">
                <a:spLocks noChangeArrowheads="1"/>
              </p:cNvSpPr>
              <p:nvPr/>
            </p:nvSpPr>
            <p:spPr bwMode="auto">
              <a:xfrm>
                <a:off x="1116" y="1466"/>
                <a:ext cx="10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kumimoji="1" lang="en-US" b="0" i="0">
                    <a:solidFill>
                      <a:schemeClr val="tx1"/>
                    </a:solidFill>
                  </a:rPr>
                  <a:t>[1 + (    )</a:t>
                </a:r>
                <a:r>
                  <a:rPr kumimoji="1" lang="en-US" b="0" i="0" baseline="30000">
                    <a:solidFill>
                      <a:schemeClr val="tx1"/>
                    </a:solidFill>
                  </a:rPr>
                  <a:t>2</a:t>
                </a:r>
                <a:r>
                  <a:rPr kumimoji="1" lang="en-US" b="0" i="0">
                    <a:solidFill>
                      <a:schemeClr val="tx1"/>
                    </a:solidFill>
                  </a:rPr>
                  <a:t>]</a:t>
                </a:r>
                <a:r>
                  <a:rPr kumimoji="1" lang="en-US" b="0" i="0" baseline="30000">
                    <a:solidFill>
                      <a:schemeClr val="tx1"/>
                    </a:solidFill>
                  </a:rPr>
                  <a:t>3/2</a:t>
                </a:r>
              </a:p>
            </p:txBody>
          </p:sp>
          <p:sp>
            <p:nvSpPr>
              <p:cNvPr id="19472" name="Text Box 116"/>
              <p:cNvSpPr txBox="1">
                <a:spLocks noChangeArrowheads="1"/>
              </p:cNvSpPr>
              <p:nvPr/>
            </p:nvSpPr>
            <p:spPr bwMode="auto">
              <a:xfrm>
                <a:off x="1558" y="1344"/>
                <a:ext cx="30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kumimoji="1" lang="en-US" b="0" i="0">
                    <a:solidFill>
                      <a:schemeClr val="tx1"/>
                    </a:solidFill>
                  </a:rPr>
                  <a:t>dy</a:t>
                </a:r>
              </a:p>
              <a:p>
                <a:pPr eaLnBrk="1" hangingPunct="1"/>
                <a:r>
                  <a:rPr kumimoji="1" lang="en-US" b="0" i="0">
                    <a:solidFill>
                      <a:schemeClr val="tx1"/>
                    </a:solidFill>
                  </a:rPr>
                  <a:t>dx</a:t>
                </a:r>
              </a:p>
            </p:txBody>
          </p:sp>
          <p:sp>
            <p:nvSpPr>
              <p:cNvPr id="19473" name="Text Box 117"/>
              <p:cNvSpPr txBox="1">
                <a:spLocks noChangeArrowheads="1"/>
              </p:cNvSpPr>
              <p:nvPr/>
            </p:nvSpPr>
            <p:spPr bwMode="auto">
              <a:xfrm>
                <a:off x="1474" y="1824"/>
                <a:ext cx="372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kumimoji="1" lang="en-US" b="0" i="0">
                    <a:solidFill>
                      <a:schemeClr val="tx1"/>
                    </a:solidFill>
                  </a:rPr>
                  <a:t>d</a:t>
                </a:r>
                <a:r>
                  <a:rPr kumimoji="1" lang="en-US" b="0" i="0" baseline="30000">
                    <a:solidFill>
                      <a:schemeClr val="tx1"/>
                    </a:solidFill>
                  </a:rPr>
                  <a:t>2</a:t>
                </a:r>
                <a:r>
                  <a:rPr kumimoji="1" lang="en-US" b="0" i="0">
                    <a:solidFill>
                      <a:schemeClr val="tx1"/>
                    </a:solidFill>
                  </a:rPr>
                  <a:t>y</a:t>
                </a:r>
              </a:p>
              <a:p>
                <a:pPr eaLnBrk="1" hangingPunct="1"/>
                <a:r>
                  <a:rPr kumimoji="1" lang="en-US" b="0" i="0">
                    <a:solidFill>
                      <a:schemeClr val="tx1"/>
                    </a:solidFill>
                  </a:rPr>
                  <a:t>dx</a:t>
                </a:r>
                <a:r>
                  <a:rPr kumimoji="1" lang="en-US" b="0" i="0" baseline="300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9474" name="Line 118"/>
              <p:cNvSpPr>
                <a:spLocks noChangeShapeType="1"/>
              </p:cNvSpPr>
              <p:nvPr/>
            </p:nvSpPr>
            <p:spPr bwMode="auto">
              <a:xfrm>
                <a:off x="1561" y="2107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75" name="Line 119"/>
              <p:cNvSpPr>
                <a:spLocks noChangeShapeType="1"/>
              </p:cNvSpPr>
              <p:nvPr/>
            </p:nvSpPr>
            <p:spPr bwMode="auto">
              <a:xfrm>
                <a:off x="1462" y="187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76" name="Line 120"/>
              <p:cNvSpPr>
                <a:spLocks noChangeShapeType="1"/>
              </p:cNvSpPr>
              <p:nvPr/>
            </p:nvSpPr>
            <p:spPr bwMode="auto">
              <a:xfrm>
                <a:off x="1846" y="187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77" name="Line 122"/>
              <p:cNvSpPr>
                <a:spLocks noChangeShapeType="1"/>
              </p:cNvSpPr>
              <p:nvPr/>
            </p:nvSpPr>
            <p:spPr bwMode="auto">
              <a:xfrm flipH="1">
                <a:off x="2566" y="1823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78" name="Text Box 125"/>
              <p:cNvSpPr txBox="1">
                <a:spLocks noChangeArrowheads="1"/>
              </p:cNvSpPr>
              <p:nvPr/>
            </p:nvSpPr>
            <p:spPr bwMode="auto">
              <a:xfrm>
                <a:off x="2461" y="1440"/>
                <a:ext cx="1377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kumimoji="1" lang="en-US" b="0" i="0" dirty="0">
                    <a:solidFill>
                      <a:schemeClr val="tx1"/>
                    </a:solidFill>
                  </a:rPr>
                  <a:t>[1 + (</a:t>
                </a:r>
                <a:r>
                  <a:rPr lang="en-US" b="0" i="0" dirty="0">
                    <a:solidFill>
                      <a:schemeClr val="tx1"/>
                    </a:solidFill>
                  </a:rPr>
                  <a:t>–</a:t>
                </a:r>
                <a:r>
                  <a:rPr kumimoji="1" lang="en-US" b="0" i="0" dirty="0">
                    <a:solidFill>
                      <a:schemeClr val="tx1"/>
                    </a:solidFill>
                  </a:rPr>
                  <a:t>0.5)</a:t>
                </a:r>
                <a:r>
                  <a:rPr kumimoji="1" lang="en-US" b="0" i="0" baseline="30000" dirty="0">
                    <a:solidFill>
                      <a:schemeClr val="tx1"/>
                    </a:solidFill>
                  </a:rPr>
                  <a:t>2</a:t>
                </a:r>
                <a:r>
                  <a:rPr kumimoji="1" lang="en-US" b="0" i="0" dirty="0">
                    <a:solidFill>
                      <a:schemeClr val="tx1"/>
                    </a:solidFill>
                  </a:rPr>
                  <a:t>]</a:t>
                </a:r>
                <a:r>
                  <a:rPr kumimoji="1" lang="en-US" b="0" i="0" baseline="30000" dirty="0">
                    <a:solidFill>
                      <a:schemeClr val="tx1"/>
                    </a:solidFill>
                  </a:rPr>
                  <a:t>3/2</a:t>
                </a:r>
                <a:endParaRPr kumimoji="1" lang="en-US" b="0" i="0" dirty="0">
                  <a:solidFill>
                    <a:schemeClr val="tx1"/>
                  </a:solidFill>
                </a:endParaRPr>
              </a:p>
              <a:p>
                <a:pPr algn="ctr" eaLnBrk="1" hangingPunct="1"/>
                <a:r>
                  <a:rPr kumimoji="1" lang="en-US" b="0" i="0" dirty="0">
                    <a:solidFill>
                      <a:schemeClr val="tx1"/>
                    </a:solidFill>
                  </a:rPr>
                  <a:t>                          </a:t>
                </a:r>
              </a:p>
              <a:p>
                <a:pPr algn="ctr" eaLnBrk="1" hangingPunct="1"/>
                <a:r>
                  <a:rPr kumimoji="1" lang="en-US" b="0" i="0" dirty="0">
                    <a:solidFill>
                      <a:schemeClr val="tx1"/>
                    </a:solidFill>
                  </a:rPr>
                  <a:t>0.00625</a:t>
                </a:r>
                <a:endParaRPr kumimoji="1" lang="en-US" b="0" i="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79" name="Line 129"/>
              <p:cNvSpPr>
                <a:spLocks noChangeShapeType="1"/>
              </p:cNvSpPr>
              <p:nvPr/>
            </p:nvSpPr>
            <p:spPr bwMode="auto">
              <a:xfrm>
                <a:off x="2795" y="1951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80" name="Line 130"/>
              <p:cNvSpPr>
                <a:spLocks noChangeShapeType="1"/>
              </p:cNvSpPr>
              <p:nvPr/>
            </p:nvSpPr>
            <p:spPr bwMode="auto">
              <a:xfrm>
                <a:off x="3498" y="194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81" name="Line 131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82" name="Text Box 132"/>
              <p:cNvSpPr txBox="1">
                <a:spLocks noChangeArrowheads="1"/>
              </p:cNvSpPr>
              <p:nvPr/>
            </p:nvSpPr>
            <p:spPr bwMode="auto">
              <a:xfrm>
                <a:off x="720" y="1996"/>
                <a:ext cx="58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600" b="0" i="0">
                    <a:solidFill>
                      <a:schemeClr val="tx1"/>
                    </a:solidFill>
                  </a:rPr>
                  <a:t>x = 80 m</a:t>
                </a:r>
              </a:p>
            </p:txBody>
          </p:sp>
        </p:grpSp>
        <p:sp>
          <p:nvSpPr>
            <p:cNvPr id="19467" name="TextBox 40"/>
            <p:cNvSpPr txBox="1">
              <a:spLocks noChangeArrowheads="1"/>
            </p:cNvSpPr>
            <p:nvPr/>
          </p:nvSpPr>
          <p:spPr bwMode="auto">
            <a:xfrm>
              <a:off x="6832753" y="3248163"/>
              <a:ext cx="19154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0" i="0" dirty="0">
                  <a:solidFill>
                    <a:schemeClr val="tx2"/>
                  </a:solidFill>
                </a:rPr>
                <a:t>= </a:t>
              </a:r>
              <a:r>
                <a:rPr lang="en-US" b="0" i="0" dirty="0">
                  <a:solidFill>
                    <a:srgbClr val="0000FA"/>
                  </a:solidFill>
                </a:rPr>
                <a:t>223.6 m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 PROBLEM  SOLVING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II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24" grpId="0" autoUpdateAnimBg="0"/>
      <p:bldP spid="8192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539750" y="1795463"/>
            <a:ext cx="77311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17513" indent="-417513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From Eq</a:t>
            </a:r>
            <a:r>
              <a:rPr lang="en-US" b="0" i="0" dirty="0" smtClean="0">
                <a:solidFill>
                  <a:schemeClr val="tx1"/>
                </a:solidFill>
              </a:rPr>
              <a:t>. (</a:t>
            </a:r>
            <a:r>
              <a:rPr lang="en-US" b="0" i="0" dirty="0">
                <a:solidFill>
                  <a:schemeClr val="tx1"/>
                </a:solidFill>
              </a:rPr>
              <a:t>1): N = 7848 cos </a:t>
            </a:r>
            <a:r>
              <a:rPr lang="en-US" b="0" dirty="0">
                <a:solidFill>
                  <a:schemeClr val="tx1"/>
                </a:solidFill>
                <a:latin typeface="Symbol" pitchFamily="18" charset="2"/>
              </a:rPr>
              <a:t>q</a:t>
            </a:r>
            <a:r>
              <a:rPr lang="en-US" b="0" i="0" dirty="0">
                <a:solidFill>
                  <a:schemeClr val="tx1"/>
                </a:solidFill>
              </a:rPr>
              <a:t> – 64800 / 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</a:rPr>
              <a:t>r </a:t>
            </a:r>
          </a:p>
          <a:p>
            <a:pPr eaLnBrk="1" hangingPunct="1">
              <a:spcBef>
                <a:spcPts val="1200"/>
              </a:spcBef>
            </a:pPr>
            <a:r>
              <a:rPr lang="en-US" b="0" i="0" dirty="0">
                <a:solidFill>
                  <a:schemeClr val="tx1"/>
                </a:solidFill>
              </a:rPr>
              <a:t>                         = 7848 cos (26.6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</a:rPr>
              <a:t>°)</a:t>
            </a:r>
            <a:r>
              <a:rPr lang="en-US" b="0" i="0" dirty="0">
                <a:solidFill>
                  <a:schemeClr val="tx1"/>
                </a:solidFill>
              </a:rPr>
              <a:t> – 64800 / 223.6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b="0" i="0" dirty="0">
                <a:solidFill>
                  <a:schemeClr val="tx1"/>
                </a:solidFill>
              </a:rPr>
              <a:t>= </a:t>
            </a:r>
            <a:r>
              <a:rPr lang="en-US" b="0" i="0" u="sng" dirty="0">
                <a:solidFill>
                  <a:srgbClr val="0000FA"/>
                </a:solidFill>
              </a:rPr>
              <a:t>6728 N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584200" y="3046413"/>
            <a:ext cx="649605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17513" indent="-417513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From Eq</a:t>
            </a:r>
            <a:r>
              <a:rPr lang="en-US" b="0" i="0" dirty="0" smtClean="0">
                <a:solidFill>
                  <a:schemeClr val="tx1"/>
                </a:solidFill>
              </a:rPr>
              <a:t>. (</a:t>
            </a:r>
            <a:r>
              <a:rPr lang="en-US" b="0" i="0" dirty="0">
                <a:solidFill>
                  <a:schemeClr val="tx1"/>
                </a:solidFill>
              </a:rPr>
              <a:t>2): F = 7848 sin </a:t>
            </a:r>
            <a:r>
              <a:rPr lang="en-US" b="0" dirty="0">
                <a:solidFill>
                  <a:schemeClr val="tx1"/>
                </a:solidFill>
                <a:latin typeface="Symbol" pitchFamily="18" charset="2"/>
              </a:rPr>
              <a:t>q</a:t>
            </a:r>
            <a:r>
              <a:rPr lang="en-US" b="0" i="0" dirty="0">
                <a:solidFill>
                  <a:schemeClr val="tx1"/>
                </a:solidFill>
              </a:rPr>
              <a:t> – 2400 </a:t>
            </a:r>
          </a:p>
          <a:p>
            <a:pPr eaLnBrk="1" hangingPunct="1">
              <a:spcBef>
                <a:spcPts val="1200"/>
              </a:spcBef>
            </a:pPr>
            <a:r>
              <a:rPr lang="en-US" b="0" i="0" dirty="0">
                <a:solidFill>
                  <a:schemeClr val="tx1"/>
                </a:solidFill>
              </a:rPr>
              <a:t>                         = 7848 sin 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</a:rPr>
              <a:t>(</a:t>
            </a:r>
            <a:r>
              <a:rPr lang="en-US" b="0" i="0" dirty="0">
                <a:solidFill>
                  <a:schemeClr val="tx1"/>
                </a:solidFill>
              </a:rPr>
              <a:t>26.6</a:t>
            </a:r>
            <a:r>
              <a:rPr lang="en-US" b="0" i="0" dirty="0">
                <a:solidFill>
                  <a:schemeClr val="tx1"/>
                </a:solidFill>
                <a:cs typeface="Times New Roman" pitchFamily="18" charset="0"/>
              </a:rPr>
              <a:t>°</a:t>
            </a:r>
            <a:r>
              <a:rPr lang="en-US" b="0" i="0" dirty="0">
                <a:solidFill>
                  <a:schemeClr val="tx1"/>
                </a:solidFill>
                <a:latin typeface="Symbol" pitchFamily="18" charset="2"/>
              </a:rPr>
              <a:t>)</a:t>
            </a:r>
            <a:r>
              <a:rPr lang="en-US" b="0" i="0" dirty="0">
                <a:solidFill>
                  <a:schemeClr val="tx1"/>
                </a:solidFill>
              </a:rPr>
              <a:t> – 2400 = </a:t>
            </a:r>
            <a:r>
              <a:rPr lang="en-US" b="0" i="0" u="sng" dirty="0">
                <a:solidFill>
                  <a:srgbClr val="0000FA"/>
                </a:solidFill>
              </a:rPr>
              <a:t>1114 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 PROBLEM  SOLVING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II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 autoUpdateAnimBg="0"/>
      <p:bldP spid="8192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533400" y="990600"/>
            <a:ext cx="83216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63600" indent="-863600" eaLnBrk="0" hangingPunct="0">
              <a:tabLst>
                <a:tab pos="401638" algn="l"/>
                <a:tab pos="6842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01638" algn="l"/>
                <a:tab pos="6842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01638" algn="l"/>
                <a:tab pos="6842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01638" algn="l"/>
                <a:tab pos="6842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01638" algn="l"/>
                <a:tab pos="6842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  <a:tab pos="6842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  <a:tab pos="6842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  <a:tab pos="6842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  <a:tab pos="684213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>
                <a:solidFill>
                  <a:schemeClr val="tx1"/>
                </a:solidFill>
              </a:rPr>
              <a:t>1.	The tangential acceleration of an object</a:t>
            </a:r>
          </a:p>
          <a:p>
            <a:pPr eaLnBrk="1" hangingPunct="1">
              <a:spcBef>
                <a:spcPts val="600"/>
              </a:spcBef>
            </a:pPr>
            <a:r>
              <a:rPr lang="en-US" b="0" i="0">
                <a:solidFill>
                  <a:schemeClr val="tx1"/>
                </a:solidFill>
              </a:rPr>
              <a:t>	A)	represents the rate of change of the velocity vector’s direction.</a:t>
            </a:r>
          </a:p>
          <a:p>
            <a:pPr eaLnBrk="1" hangingPunct="1">
              <a:spcBef>
                <a:spcPts val="600"/>
              </a:spcBef>
            </a:pPr>
            <a:r>
              <a:rPr lang="en-US" b="0" i="0">
                <a:solidFill>
                  <a:schemeClr val="tx1"/>
                </a:solidFill>
              </a:rPr>
              <a:t>	B)	represents the rate of change in the magnitude of the velocity.</a:t>
            </a:r>
          </a:p>
          <a:p>
            <a:pPr eaLnBrk="1" hangingPunct="1">
              <a:spcBef>
                <a:spcPts val="600"/>
              </a:spcBef>
            </a:pPr>
            <a:r>
              <a:rPr lang="en-US" b="0" i="0">
                <a:solidFill>
                  <a:schemeClr val="tx1"/>
                </a:solidFill>
              </a:rPr>
              <a:t>	C)	is a function of the radius of curvature. </a:t>
            </a:r>
          </a:p>
          <a:p>
            <a:pPr eaLnBrk="1" hangingPunct="1">
              <a:spcBef>
                <a:spcPts val="600"/>
              </a:spcBef>
            </a:pPr>
            <a:r>
              <a:rPr lang="en-US" b="0" i="0">
                <a:solidFill>
                  <a:schemeClr val="tx1"/>
                </a:solidFill>
              </a:rPr>
              <a:t>	D)	Both B and C.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57200" y="4038600"/>
            <a:ext cx="8153400" cy="2308225"/>
            <a:chOff x="288" y="2498"/>
            <a:chExt cx="5136" cy="1454"/>
          </a:xfrm>
        </p:grpSpPr>
        <p:sp>
          <p:nvSpPr>
            <p:cNvPr id="21511" name="Text Box 8"/>
            <p:cNvSpPr txBox="1">
              <a:spLocks noChangeArrowheads="1"/>
            </p:cNvSpPr>
            <p:nvPr/>
          </p:nvSpPr>
          <p:spPr bwMode="auto">
            <a:xfrm>
              <a:off x="288" y="2498"/>
              <a:ext cx="432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tabLst>
                  <a:tab pos="320040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tabLst>
                  <a:tab pos="320040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tabLst>
                  <a:tab pos="320040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tabLst>
                  <a:tab pos="320040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tabLst>
                  <a:tab pos="320040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20040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20040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20040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200400" algn="l"/>
                </a:tabLs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0" i="0">
                  <a:solidFill>
                    <a:schemeClr val="tx1"/>
                  </a:solidFill>
                </a:rPr>
                <a:t>2.   The block has a mass of 20 kg and a speed of </a:t>
              </a:r>
            </a:p>
            <a:p>
              <a:pPr eaLnBrk="1" hangingPunct="1"/>
              <a:r>
                <a:rPr lang="en-US" b="0" i="0">
                  <a:solidFill>
                    <a:schemeClr val="tx1"/>
                  </a:solidFill>
                </a:rPr>
                <a:t>	v = 30 m/s at the instant it is at its lowest point.  Determine the tension in the cord at this instant.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b="0" i="0">
                  <a:solidFill>
                    <a:schemeClr val="tx1"/>
                  </a:solidFill>
                </a:rPr>
                <a:t>         A) 1596 N	B) 1796 N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b="0" i="0">
                  <a:solidFill>
                    <a:schemeClr val="tx1"/>
                  </a:solidFill>
                </a:rPr>
                <a:t>         C) 1996 N	D) 2196 N</a:t>
              </a:r>
            </a:p>
          </p:txBody>
        </p:sp>
        <p:grpSp>
          <p:nvGrpSpPr>
            <p:cNvPr id="21512" name="Group 13"/>
            <p:cNvGrpSpPr>
              <a:grpSpLocks/>
            </p:cNvGrpSpPr>
            <p:nvPr/>
          </p:nvGrpSpPr>
          <p:grpSpPr bwMode="auto">
            <a:xfrm>
              <a:off x="4602" y="2738"/>
              <a:ext cx="822" cy="1056"/>
              <a:chOff x="4416" y="2784"/>
              <a:chExt cx="822" cy="1056"/>
            </a:xfrm>
          </p:grpSpPr>
          <p:sp>
            <p:nvSpPr>
              <p:cNvPr id="21513" name="Oval 14"/>
              <p:cNvSpPr>
                <a:spLocks noChangeArrowheads="1"/>
              </p:cNvSpPr>
              <p:nvPr/>
            </p:nvSpPr>
            <p:spPr bwMode="auto">
              <a:xfrm>
                <a:off x="4800" y="2784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4" name="Line 15"/>
              <p:cNvSpPr>
                <a:spLocks noChangeShapeType="1"/>
              </p:cNvSpPr>
              <p:nvPr/>
            </p:nvSpPr>
            <p:spPr bwMode="auto">
              <a:xfrm>
                <a:off x="4848" y="2832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Rectangle 16"/>
              <p:cNvSpPr>
                <a:spLocks noChangeArrowheads="1"/>
              </p:cNvSpPr>
              <p:nvPr/>
            </p:nvSpPr>
            <p:spPr bwMode="auto">
              <a:xfrm>
                <a:off x="4800" y="3504"/>
                <a:ext cx="96" cy="9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6" name="Line 17"/>
              <p:cNvSpPr>
                <a:spLocks noChangeShapeType="1"/>
              </p:cNvSpPr>
              <p:nvPr/>
            </p:nvSpPr>
            <p:spPr bwMode="auto">
              <a:xfrm rot="-1639737">
                <a:off x="5010" y="2802"/>
                <a:ext cx="1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Rectangle 18"/>
              <p:cNvSpPr>
                <a:spLocks noChangeArrowheads="1"/>
              </p:cNvSpPr>
              <p:nvPr/>
            </p:nvSpPr>
            <p:spPr bwMode="auto">
              <a:xfrm rot="-1658759">
                <a:off x="5142" y="3432"/>
                <a:ext cx="96" cy="9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8" name="Arc 19"/>
              <p:cNvSpPr>
                <a:spLocks/>
              </p:cNvSpPr>
              <p:nvPr/>
            </p:nvSpPr>
            <p:spPr bwMode="auto">
              <a:xfrm rot="11469280" flipH="1">
                <a:off x="4872" y="3162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9" name="Text Box 20"/>
              <p:cNvSpPr txBox="1">
                <a:spLocks noChangeArrowheads="1"/>
              </p:cNvSpPr>
              <p:nvPr/>
            </p:nvSpPr>
            <p:spPr bwMode="auto">
              <a:xfrm>
                <a:off x="4848" y="3264"/>
                <a:ext cx="17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rgbClr val="FFFF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400" i="0">
                    <a:solidFill>
                      <a:schemeClr val="tx1"/>
                    </a:solidFill>
                    <a:sym typeface="Symbol" pitchFamily="18" charset="2"/>
                  </a:rPr>
                  <a:t></a:t>
                </a:r>
                <a:endParaRPr lang="en-US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20" name="Line 21"/>
              <p:cNvSpPr>
                <a:spLocks noChangeShapeType="1"/>
              </p:cNvSpPr>
              <p:nvPr/>
            </p:nvSpPr>
            <p:spPr bwMode="auto">
              <a:xfrm>
                <a:off x="4656" y="2832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Rectangle 22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376" cy="2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 i="0">
                    <a:solidFill>
                      <a:schemeClr val="tx1"/>
                    </a:solidFill>
                  </a:rPr>
                  <a:t>10 m</a:t>
                </a:r>
              </a:p>
            </p:txBody>
          </p:sp>
          <p:sp>
            <p:nvSpPr>
              <p:cNvPr id="21522" name="Oval 23"/>
              <p:cNvSpPr>
                <a:spLocks noChangeArrowheads="1"/>
              </p:cNvSpPr>
              <p:nvPr/>
            </p:nvSpPr>
            <p:spPr bwMode="auto">
              <a:xfrm>
                <a:off x="4824" y="28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Line 24"/>
              <p:cNvSpPr>
                <a:spLocks noChangeShapeType="1"/>
              </p:cNvSpPr>
              <p:nvPr/>
            </p:nvSpPr>
            <p:spPr bwMode="auto">
              <a:xfrm flipH="1">
                <a:off x="4704" y="36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Rectangle 25"/>
              <p:cNvSpPr>
                <a:spLocks noChangeArrowheads="1"/>
              </p:cNvSpPr>
              <p:nvPr/>
            </p:nvSpPr>
            <p:spPr bwMode="auto">
              <a:xfrm>
                <a:off x="4627" y="3648"/>
                <a:ext cx="56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0" i="0">
                    <a:solidFill>
                      <a:schemeClr val="tx1"/>
                    </a:solidFill>
                  </a:rPr>
                  <a:t>v = 30m/s</a:t>
                </a:r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i="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ATTENTION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06472" y="2652008"/>
            <a:ext cx="4931057" cy="1553983"/>
            <a:chOff x="2423975" y="2436124"/>
            <a:chExt cx="4931057" cy="1553983"/>
          </a:xfrm>
        </p:grpSpPr>
        <p:sp>
          <p:nvSpPr>
            <p:cNvPr id="10" name="Rectangle 9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i="0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End of the Lecture</a:t>
              </a:r>
              <a:endParaRPr lang="en-US" sz="5400" i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i="0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Let Learning Continue</a:t>
              </a:r>
              <a:endParaRPr lang="en-US" sz="5400" i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5800" y="373380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Race </a:t>
            </a:r>
            <a:r>
              <a:rPr lang="en-US" b="0" i="0" dirty="0" smtClean="0">
                <a:solidFill>
                  <a:schemeClr val="tx1"/>
                </a:solidFill>
              </a:rPr>
              <a:t>track turns are </a:t>
            </a:r>
            <a:r>
              <a:rPr lang="en-US" b="0" i="0" dirty="0">
                <a:solidFill>
                  <a:schemeClr val="tx1"/>
                </a:solidFill>
              </a:rPr>
              <a:t>often banked </a:t>
            </a:r>
            <a:r>
              <a:rPr lang="en-US" b="0" i="0" dirty="0" smtClean="0">
                <a:solidFill>
                  <a:schemeClr val="tx1"/>
                </a:solidFill>
              </a:rPr>
              <a:t>to </a:t>
            </a:r>
            <a:r>
              <a:rPr lang="en-US" b="0" i="0" dirty="0">
                <a:solidFill>
                  <a:schemeClr val="tx1"/>
                </a:solidFill>
              </a:rPr>
              <a:t>reduce the frictional forces required to keep the cars from sliding up to the outer rail at high speeds.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85800" y="4927600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>
                <a:solidFill>
                  <a:schemeClr val="tx1"/>
                </a:solidFill>
              </a:rPr>
              <a:t>If the car’s maximum velocity and a minimum coefficient of friction between the tires and track are specified, how can we determine the minimum banking angle (</a:t>
            </a:r>
            <a:r>
              <a:rPr lang="en-US" b="0" i="0">
                <a:solidFill>
                  <a:schemeClr val="tx1"/>
                </a:solidFill>
                <a:latin typeface="Symbol" pitchFamily="18" charset="2"/>
              </a:rPr>
              <a:t>q</a:t>
            </a:r>
            <a:r>
              <a:rPr lang="en-US" b="0" i="0">
                <a:solidFill>
                  <a:schemeClr val="tx1"/>
                </a:solidFill>
              </a:rPr>
              <a:t>) required to prevent the car from sliding up the track?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7" y="1127760"/>
            <a:ext cx="34385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APPLICATIONS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3844925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 smtClean="0">
                <a:solidFill>
                  <a:schemeClr val="tx1"/>
                </a:solidFill>
              </a:rPr>
              <a:t>This </a:t>
            </a:r>
            <a:r>
              <a:rPr lang="en-US" b="0" i="0" dirty="0">
                <a:solidFill>
                  <a:schemeClr val="tx1"/>
                </a:solidFill>
              </a:rPr>
              <a:t>picture shows a ride at the amusement park.  The hydraulically-powered arms turn at a constant rate, which creates a centrifugal force on the riders.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5800" y="5105400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0" i="0" dirty="0">
                <a:solidFill>
                  <a:schemeClr val="tx1"/>
                </a:solidFill>
              </a:rPr>
              <a:t>We need to determine the smallest angular velocity </a:t>
            </a:r>
            <a:r>
              <a:rPr lang="en-US" b="0" i="0" dirty="0" smtClean="0">
                <a:solidFill>
                  <a:schemeClr val="tx1"/>
                </a:solidFill>
              </a:rPr>
              <a:t>of </a:t>
            </a:r>
            <a:r>
              <a:rPr lang="en-US" b="0" i="0" dirty="0">
                <a:solidFill>
                  <a:schemeClr val="tx1"/>
                </a:solidFill>
              </a:rPr>
              <a:t>cars A and B </a:t>
            </a:r>
            <a:r>
              <a:rPr lang="en-US" b="0" i="0" dirty="0" smtClean="0">
                <a:solidFill>
                  <a:schemeClr val="tx1"/>
                </a:solidFill>
              </a:rPr>
              <a:t>such that </a:t>
            </a:r>
            <a:r>
              <a:rPr lang="en-US" b="0" i="0" dirty="0">
                <a:solidFill>
                  <a:schemeClr val="tx1"/>
                </a:solidFill>
              </a:rPr>
              <a:t>the passengers do not </a:t>
            </a:r>
            <a:r>
              <a:rPr lang="en-US" b="0" i="0" dirty="0" smtClean="0">
                <a:solidFill>
                  <a:schemeClr val="tx1"/>
                </a:solidFill>
              </a:rPr>
              <a:t>lose </a:t>
            </a:r>
            <a:r>
              <a:rPr lang="en-US" b="0" i="0" dirty="0">
                <a:solidFill>
                  <a:schemeClr val="tx1"/>
                </a:solidFill>
              </a:rPr>
              <a:t>contact with </a:t>
            </a:r>
            <a:r>
              <a:rPr lang="en-US" b="0" i="0" dirty="0" smtClean="0">
                <a:solidFill>
                  <a:schemeClr val="tx1"/>
                </a:solidFill>
              </a:rPr>
              <a:t>their </a:t>
            </a:r>
            <a:r>
              <a:rPr lang="en-US" b="0" i="0" dirty="0">
                <a:solidFill>
                  <a:schemeClr val="tx1"/>
                </a:solidFill>
              </a:rPr>
              <a:t>seat. What parameters </a:t>
            </a:r>
            <a:r>
              <a:rPr lang="en-US" b="0" i="0" dirty="0" smtClean="0">
                <a:solidFill>
                  <a:schemeClr val="tx1"/>
                </a:solidFill>
              </a:rPr>
              <a:t>are needed </a:t>
            </a:r>
            <a:r>
              <a:rPr lang="en-US" b="0" i="0" dirty="0">
                <a:solidFill>
                  <a:schemeClr val="tx1"/>
                </a:solidFill>
              </a:rPr>
              <a:t>for this calculation?</a:t>
            </a:r>
          </a:p>
        </p:txBody>
      </p:sp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50" y="1114425"/>
            <a:ext cx="2849563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APPLICATIONS (continued)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17538" y="3952875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Satellites are held in orbit around the earth by using the earth’s gravitational pull as the centripetal force – the force acting to change the direction of the satellite’s velocity.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17538" y="5181548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Knowing the radius of orbit of the satellite, we need to determine the required speed of the satellite to maintain this orbit.  What equation governs this situation?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315" y="1055370"/>
            <a:ext cx="3715378" cy="275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APPLICATIONS (continued)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533400" y="5257800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The tangential direction (t) is </a:t>
            </a:r>
            <a:r>
              <a:rPr lang="en-US" b="0" i="0" dirty="0">
                <a:solidFill>
                  <a:srgbClr val="0000FA"/>
                </a:solidFill>
              </a:rPr>
              <a:t>tangent </a:t>
            </a:r>
            <a:r>
              <a:rPr lang="en-US" b="0" i="0" dirty="0">
                <a:solidFill>
                  <a:schemeClr val="tx1"/>
                </a:solidFill>
              </a:rPr>
              <a:t>to the path, usually set as positive in the direction of motion of the particle.</a:t>
            </a:r>
            <a:endParaRPr lang="en-US" dirty="0"/>
          </a:p>
          <a:p>
            <a:pPr eaLnBrk="1" hangingPunct="1"/>
            <a:endParaRPr lang="en-US" b="0" i="0" dirty="0">
              <a:solidFill>
                <a:schemeClr val="tx1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343400" y="1295400"/>
            <a:ext cx="4191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When a particle moves along a </a:t>
            </a:r>
            <a:r>
              <a:rPr lang="en-US" b="0" i="0" dirty="0">
                <a:solidFill>
                  <a:srgbClr val="0000FA"/>
                </a:solidFill>
              </a:rPr>
              <a:t>curved path</a:t>
            </a:r>
            <a:r>
              <a:rPr lang="en-US" b="0" i="0" dirty="0">
                <a:solidFill>
                  <a:schemeClr val="tx1"/>
                </a:solidFill>
              </a:rPr>
              <a:t>, it may be more convenient to write the equation of motion in terms of </a:t>
            </a:r>
            <a:r>
              <a:rPr lang="en-US" b="0" i="0" dirty="0">
                <a:solidFill>
                  <a:srgbClr val="0000FA"/>
                </a:solidFill>
              </a:rPr>
              <a:t>normal and tangential coordinates</a:t>
            </a:r>
            <a:r>
              <a:rPr lang="en-US" b="0" i="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3886200"/>
            <a:ext cx="807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The normal direction (n) </a:t>
            </a:r>
            <a:r>
              <a:rPr lang="en-US" b="0" u="sng" dirty="0">
                <a:solidFill>
                  <a:srgbClr val="0000FA"/>
                </a:solidFill>
              </a:rPr>
              <a:t>always</a:t>
            </a:r>
            <a:r>
              <a:rPr lang="en-US" b="0" i="0" dirty="0">
                <a:solidFill>
                  <a:srgbClr val="0000FA"/>
                </a:solidFill>
              </a:rPr>
              <a:t> </a:t>
            </a:r>
            <a:r>
              <a:rPr lang="en-US" b="0" i="0" dirty="0">
                <a:solidFill>
                  <a:schemeClr val="tx1"/>
                </a:solidFill>
              </a:rPr>
              <a:t>points toward the path’s </a:t>
            </a:r>
            <a:r>
              <a:rPr lang="en-US" b="0" i="0" dirty="0">
                <a:solidFill>
                  <a:srgbClr val="0000FA"/>
                </a:solidFill>
              </a:rPr>
              <a:t>center of curvature</a:t>
            </a:r>
            <a:r>
              <a:rPr lang="en-US" b="0" i="0" dirty="0">
                <a:solidFill>
                  <a:schemeClr val="tx1"/>
                </a:solidFill>
              </a:rPr>
              <a:t>.   In a circle, the center of curvature is the center of the circle.</a:t>
            </a:r>
            <a:endParaRPr lang="en-US" dirty="0"/>
          </a:p>
        </p:txBody>
      </p:sp>
      <p:pic>
        <p:nvPicPr>
          <p:cNvPr id="8200" name="Picture 10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329247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i="0" kern="1200" dirty="0" smtClean="0">
                <a:solidFill>
                  <a:srgbClr val="000096"/>
                </a:solidFill>
                <a:effectLst/>
                <a:ea typeface="+mn-ea"/>
                <a:cs typeface="+mn-cs"/>
              </a:rPr>
              <a:t>NORMAL &amp; TANGENTIAL COORDINATES </a:t>
            </a:r>
            <a:br>
              <a:rPr lang="en-US" sz="2400" i="0" kern="1200" dirty="0" smtClean="0">
                <a:solidFill>
                  <a:srgbClr val="000096"/>
                </a:solidFill>
                <a:effectLst/>
                <a:ea typeface="+mn-ea"/>
                <a:cs typeface="+mn-cs"/>
              </a:rPr>
            </a:br>
            <a:r>
              <a:rPr lang="en-US" sz="2400" i="0" kern="1200" dirty="0" smtClean="0">
                <a:solidFill>
                  <a:srgbClr val="000096"/>
                </a:solidFill>
                <a:effectLst/>
                <a:ea typeface="+mn-ea"/>
                <a:cs typeface="+mn-cs"/>
              </a:rPr>
              <a:t>(Section 13.5)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 autoUpdateAnimBg="0"/>
      <p:bldP spid="696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457200" y="5654675"/>
            <a:ext cx="8245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1" lang="en-US" b="0" i="0" dirty="0">
                <a:solidFill>
                  <a:schemeClr val="tx1"/>
                </a:solidFill>
              </a:rPr>
              <a:t>Since there is no motion in the </a:t>
            </a:r>
            <a:r>
              <a:rPr kumimoji="1" lang="en-US" b="0" i="0" dirty="0" err="1">
                <a:solidFill>
                  <a:schemeClr val="tx1"/>
                </a:solidFill>
              </a:rPr>
              <a:t>binormal</a:t>
            </a:r>
            <a:r>
              <a:rPr kumimoji="1" lang="en-US" b="0" i="0" dirty="0">
                <a:solidFill>
                  <a:schemeClr val="tx1"/>
                </a:solidFill>
              </a:rPr>
              <a:t> (b) direction, we can also write </a:t>
            </a:r>
            <a:r>
              <a:rPr lang="en-US" b="0" i="0" dirty="0">
                <a:solidFill>
                  <a:srgbClr val="0000FA"/>
                </a:solidFill>
                <a:sym typeface="Symbol" pitchFamily="18" charset="2"/>
              </a:rPr>
              <a:t>F</a:t>
            </a:r>
            <a:r>
              <a:rPr lang="en-US" b="0" i="0" baseline="-25000" dirty="0">
                <a:solidFill>
                  <a:srgbClr val="0000FA"/>
                </a:solidFill>
                <a:sym typeface="Symbol" pitchFamily="18" charset="2"/>
              </a:rPr>
              <a:t>b</a:t>
            </a:r>
            <a:r>
              <a:rPr lang="en-US" b="0" i="0" dirty="0">
                <a:solidFill>
                  <a:srgbClr val="0000FA"/>
                </a:solidFill>
                <a:sym typeface="Symbol" pitchFamily="18" charset="2"/>
              </a:rPr>
              <a:t> = 0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.</a:t>
            </a:r>
            <a:r>
              <a:rPr lang="en-US" b="0" i="0" baseline="-25000" dirty="0">
                <a:solidFill>
                  <a:schemeClr val="tx1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57200" y="4375150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 dirty="0">
                <a:solidFill>
                  <a:schemeClr val="tx1"/>
                </a:solidFill>
              </a:rPr>
              <a:t>This vector equation will be satisfied provided the individual components on each side of the equation are equal, resulting in the two </a:t>
            </a:r>
            <a:r>
              <a:rPr lang="en-US" b="0" i="0" dirty="0">
                <a:solidFill>
                  <a:srgbClr val="0000FA"/>
                </a:solidFill>
              </a:rPr>
              <a:t>scalar</a:t>
            </a:r>
            <a:r>
              <a:rPr lang="en-US" b="0" i="0" dirty="0">
                <a:solidFill>
                  <a:schemeClr val="tx1"/>
                </a:solidFill>
              </a:rPr>
              <a:t> equations:  </a:t>
            </a:r>
            <a:r>
              <a:rPr lang="en-US" b="0" i="0" dirty="0">
                <a:solidFill>
                  <a:srgbClr val="0000FA"/>
                </a:solidFill>
                <a:sym typeface="Symbol" pitchFamily="18" charset="2"/>
              </a:rPr>
              <a:t>F</a:t>
            </a:r>
            <a:r>
              <a:rPr lang="en-US" b="0" i="0" baseline="-25000" dirty="0">
                <a:solidFill>
                  <a:srgbClr val="0000FA"/>
                </a:solidFill>
                <a:sym typeface="Symbol" pitchFamily="18" charset="2"/>
              </a:rPr>
              <a:t>t</a:t>
            </a:r>
            <a:r>
              <a:rPr lang="en-US" b="0" i="0" dirty="0">
                <a:solidFill>
                  <a:srgbClr val="0000FA"/>
                </a:solidFill>
                <a:sym typeface="Symbol" pitchFamily="18" charset="2"/>
              </a:rPr>
              <a:t> = ma</a:t>
            </a:r>
            <a:r>
              <a:rPr lang="en-US" b="0" i="0" baseline="-25000" dirty="0">
                <a:solidFill>
                  <a:srgbClr val="0000FA"/>
                </a:solidFill>
                <a:sym typeface="Symbol" pitchFamily="18" charset="2"/>
              </a:rPr>
              <a:t>t</a:t>
            </a:r>
            <a:r>
              <a:rPr lang="en-US" b="0" i="0" dirty="0">
                <a:solidFill>
                  <a:srgbClr val="0000FA"/>
                </a:solidFill>
                <a:sym typeface="Symbol" pitchFamily="18" charset="2"/>
              </a:rPr>
              <a:t> </a:t>
            </a:r>
            <a:r>
              <a:rPr lang="en-US" b="0" i="0" dirty="0">
                <a:solidFill>
                  <a:srgbClr val="00FFFF"/>
                </a:solidFill>
                <a:sym typeface="Symbol" pitchFamily="18" charset="2"/>
              </a:rPr>
              <a:t>  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and       </a:t>
            </a:r>
            <a:r>
              <a:rPr lang="en-US" b="0" i="0" dirty="0">
                <a:solidFill>
                  <a:srgbClr val="0000FA"/>
                </a:solidFill>
                <a:sym typeface="Symbol" pitchFamily="18" charset="2"/>
              </a:rPr>
              <a:t></a:t>
            </a:r>
            <a:r>
              <a:rPr lang="en-US" b="0" i="0" dirty="0" err="1">
                <a:solidFill>
                  <a:srgbClr val="0000FA"/>
                </a:solidFill>
                <a:sym typeface="Symbol" pitchFamily="18" charset="2"/>
              </a:rPr>
              <a:t>F</a:t>
            </a:r>
            <a:r>
              <a:rPr lang="en-US" b="0" i="0" baseline="-25000" dirty="0" err="1">
                <a:solidFill>
                  <a:srgbClr val="0000FA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rgbClr val="0000FA"/>
                </a:solidFill>
                <a:sym typeface="Symbol" pitchFamily="18" charset="2"/>
              </a:rPr>
              <a:t> = ma</a:t>
            </a:r>
            <a:r>
              <a:rPr lang="en-US" b="0" i="0" baseline="-25000" dirty="0">
                <a:solidFill>
                  <a:srgbClr val="0000FA"/>
                </a:solidFill>
                <a:sym typeface="Symbol" pitchFamily="18" charset="2"/>
              </a:rPr>
              <a:t>n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57200" y="3476625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 i="0">
                <a:solidFill>
                  <a:schemeClr val="tx1"/>
                </a:solidFill>
                <a:sym typeface="Symbol" pitchFamily="18" charset="2"/>
              </a:rPr>
              <a:t>Here F</a:t>
            </a:r>
            <a:r>
              <a:rPr lang="en-US" b="0" i="0" baseline="-25000">
                <a:solidFill>
                  <a:schemeClr val="tx1"/>
                </a:solidFill>
                <a:sym typeface="Symbol" pitchFamily="18" charset="2"/>
              </a:rPr>
              <a:t>t </a:t>
            </a:r>
            <a:r>
              <a:rPr lang="en-US" b="0" i="0">
                <a:solidFill>
                  <a:schemeClr val="tx1"/>
                </a:solidFill>
                <a:sym typeface="Symbol" pitchFamily="18" charset="2"/>
              </a:rPr>
              <a:t>&amp; F</a:t>
            </a:r>
            <a:r>
              <a:rPr lang="en-US" b="0" i="0" baseline="-2500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b="0" i="0">
                <a:solidFill>
                  <a:schemeClr val="tx1"/>
                </a:solidFill>
                <a:sym typeface="Symbol" pitchFamily="18" charset="2"/>
              </a:rPr>
              <a:t> are the sums of the force components acting in the t &amp; n directions, respectively.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4267200" y="914400"/>
            <a:ext cx="4495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0" i="0" dirty="0">
                <a:solidFill>
                  <a:schemeClr val="tx1"/>
                </a:solidFill>
              </a:rPr>
              <a:t>Since the equation of motion is a </a:t>
            </a:r>
            <a:r>
              <a:rPr lang="en-US" b="0" i="0" dirty="0">
                <a:solidFill>
                  <a:srgbClr val="0000FA"/>
                </a:solidFill>
              </a:rPr>
              <a:t>vector </a:t>
            </a:r>
            <a:r>
              <a:rPr lang="en-US" b="0" i="0" dirty="0" smtClean="0">
                <a:solidFill>
                  <a:schemeClr val="tx1"/>
                </a:solidFill>
              </a:rPr>
              <a:t>equation, 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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= m</a:t>
            </a:r>
            <a:r>
              <a:rPr lang="en-US" i="0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,</a:t>
            </a:r>
          </a:p>
          <a:p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it may be written in terms of the n &amp; t coordinates as </a:t>
            </a:r>
          </a:p>
          <a:p>
            <a:pPr>
              <a:spcBef>
                <a:spcPts val="1200"/>
              </a:spcBef>
            </a:pPr>
            <a:r>
              <a:rPr lang="en-US" b="0" i="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</a:t>
            </a:r>
            <a:r>
              <a:rPr lang="en-US" b="0" i="0" dirty="0" err="1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b="0" i="0" baseline="-25000" dirty="0" err="1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dirty="0" err="1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en-US" b="0" i="0" baseline="-25000" dirty="0" err="1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b="0" i="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+ </a:t>
            </a:r>
            <a:r>
              <a:rPr lang="en-US" b="0" i="0" dirty="0" err="1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b="0" i="0" baseline="-25000" dirty="0" err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dirty="0" err="1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en-US" b="0" i="0" baseline="-25000" dirty="0" err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+ </a:t>
            </a:r>
            <a:r>
              <a:rPr lang="en-US" b="0" i="0" dirty="0" err="1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b="0" i="0" baseline="-25000" dirty="0" err="1">
                <a:solidFill>
                  <a:schemeClr val="tx1"/>
                </a:solidFill>
                <a:sym typeface="Symbol" pitchFamily="18" charset="2"/>
              </a:rPr>
              <a:t>b</a:t>
            </a:r>
            <a:r>
              <a:rPr lang="en-US" dirty="0" err="1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en-US" b="0" i="0" baseline="-25000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b="0" i="0" dirty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en-US" b="0" i="0" dirty="0" err="1">
                <a:solidFill>
                  <a:schemeClr val="tx1"/>
                </a:solidFill>
                <a:sym typeface="Symbol" pitchFamily="18" charset="2"/>
              </a:rPr>
              <a:t>m</a:t>
            </a:r>
            <a:r>
              <a:rPr lang="en-US" i="0" dirty="0" err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b="0" i="0" baseline="-25000" dirty="0" err="1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b="0" i="0" dirty="0" err="1">
                <a:solidFill>
                  <a:schemeClr val="tx1"/>
                </a:solidFill>
                <a:sym typeface="Symbol" pitchFamily="18" charset="2"/>
              </a:rPr>
              <a:t>+m</a:t>
            </a:r>
            <a:r>
              <a:rPr lang="en-US" i="0" dirty="0" err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b="0" i="0" baseline="-25000" dirty="0" err="1">
                <a:solidFill>
                  <a:srgbClr val="FF0000"/>
                </a:solidFill>
                <a:sym typeface="Symbol" pitchFamily="18" charset="2"/>
              </a:rPr>
              <a:t>n</a:t>
            </a:r>
            <a:endParaRPr lang="en-US" b="0" i="0" baseline="-25000" dirty="0">
              <a:solidFill>
                <a:srgbClr val="FF0000"/>
              </a:solidFill>
              <a:sym typeface="Symbol" pitchFamily="18" charset="2"/>
            </a:endParaRPr>
          </a:p>
        </p:txBody>
      </p:sp>
      <p:pic>
        <p:nvPicPr>
          <p:cNvPr id="9225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1003300"/>
            <a:ext cx="329247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i="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EQUATIONS OF MOTION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7" grpId="0" autoUpdateAnimBg="0"/>
      <p:bldP spid="70660" grpId="0" autoUpdateAnimBg="0"/>
      <p:bldP spid="7065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001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b="0" i="0" dirty="0">
                <a:solidFill>
                  <a:schemeClr val="tx1"/>
                </a:solidFill>
              </a:rPr>
              <a:t>The </a:t>
            </a:r>
            <a:r>
              <a:rPr lang="en-US" sz="2200" b="0" i="0" dirty="0">
                <a:solidFill>
                  <a:srgbClr val="0000FA"/>
                </a:solidFill>
              </a:rPr>
              <a:t>tangential acceleration</a:t>
            </a:r>
            <a:r>
              <a:rPr lang="en-US" sz="2200" b="0" i="0" dirty="0">
                <a:solidFill>
                  <a:schemeClr val="tx1"/>
                </a:solidFill>
              </a:rPr>
              <a:t>, a</a:t>
            </a:r>
            <a:r>
              <a:rPr lang="en-US" sz="2200" b="0" i="0" baseline="-25000" dirty="0">
                <a:solidFill>
                  <a:schemeClr val="tx1"/>
                </a:solidFill>
              </a:rPr>
              <a:t>t</a:t>
            </a:r>
            <a:r>
              <a:rPr lang="en-US" sz="2200" b="0" i="0" dirty="0">
                <a:solidFill>
                  <a:schemeClr val="tx1"/>
                </a:solidFill>
              </a:rPr>
              <a:t> = dv/</a:t>
            </a:r>
            <a:r>
              <a:rPr lang="en-US" sz="2200" b="0" i="0" dirty="0" err="1">
                <a:solidFill>
                  <a:schemeClr val="tx1"/>
                </a:solidFill>
              </a:rPr>
              <a:t>dt</a:t>
            </a:r>
            <a:r>
              <a:rPr lang="en-US" sz="2200" b="0" i="0" dirty="0">
                <a:solidFill>
                  <a:schemeClr val="tx1"/>
                </a:solidFill>
              </a:rPr>
              <a:t>, represents the time rate of </a:t>
            </a:r>
            <a:r>
              <a:rPr lang="en-US" sz="2200" b="0" i="0" dirty="0">
                <a:solidFill>
                  <a:srgbClr val="0000FA"/>
                </a:solidFill>
              </a:rPr>
              <a:t>change in the magnitude of the velocity</a:t>
            </a:r>
            <a:r>
              <a:rPr lang="en-US" sz="2200" b="0" i="0" dirty="0">
                <a:solidFill>
                  <a:schemeClr val="tx1"/>
                </a:solidFill>
              </a:rPr>
              <a:t>.  Depending on the direction of </a:t>
            </a:r>
            <a:r>
              <a:rPr lang="en-US" sz="2200" b="0" i="0" dirty="0">
                <a:solidFill>
                  <a:schemeClr val="tx1"/>
                </a:solidFill>
                <a:sym typeface="Symbol" pitchFamily="18" charset="2"/>
              </a:rPr>
              <a:t>F</a:t>
            </a:r>
            <a:r>
              <a:rPr lang="en-US" sz="2200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sz="2200" b="0" i="0" dirty="0">
                <a:solidFill>
                  <a:schemeClr val="tx1"/>
                </a:solidFill>
              </a:rPr>
              <a:t>, </a:t>
            </a:r>
            <a:r>
              <a:rPr lang="en-US" sz="2200" b="0" i="0" dirty="0">
                <a:solidFill>
                  <a:schemeClr val="tx1"/>
                </a:solidFill>
                <a:sym typeface="Symbol" pitchFamily="18" charset="2"/>
              </a:rPr>
              <a:t>the particle’s speed will either be increasing or decreasing.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8001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b="0" i="0" dirty="0">
                <a:solidFill>
                  <a:schemeClr val="tx1"/>
                </a:solidFill>
              </a:rPr>
              <a:t>The </a:t>
            </a:r>
            <a:r>
              <a:rPr lang="en-US" sz="2200" b="0" i="0" dirty="0">
                <a:solidFill>
                  <a:srgbClr val="0000FA"/>
                </a:solidFill>
              </a:rPr>
              <a:t>normal </a:t>
            </a:r>
            <a:r>
              <a:rPr lang="en-US" sz="2200" b="0" i="0" dirty="0" smtClean="0">
                <a:solidFill>
                  <a:srgbClr val="0000FA"/>
                </a:solidFill>
              </a:rPr>
              <a:t>acceleration</a:t>
            </a:r>
            <a:r>
              <a:rPr lang="en-US" sz="2200" b="0" i="0" dirty="0" smtClean="0">
                <a:solidFill>
                  <a:schemeClr val="tx1"/>
                </a:solidFill>
              </a:rPr>
              <a:t>, </a:t>
            </a:r>
            <a:r>
              <a:rPr lang="en-US" sz="2200" b="0" i="0" dirty="0">
                <a:solidFill>
                  <a:schemeClr val="tx1"/>
                </a:solidFill>
              </a:rPr>
              <a:t>a</a:t>
            </a:r>
            <a:r>
              <a:rPr lang="en-US" sz="2200" b="0" i="0" baseline="-25000" dirty="0">
                <a:solidFill>
                  <a:schemeClr val="tx1"/>
                </a:solidFill>
              </a:rPr>
              <a:t>n</a:t>
            </a:r>
            <a:r>
              <a:rPr lang="en-US" sz="2200" b="0" i="0" dirty="0">
                <a:solidFill>
                  <a:schemeClr val="tx1"/>
                </a:solidFill>
              </a:rPr>
              <a:t> = v</a:t>
            </a:r>
            <a:r>
              <a:rPr lang="en-US" sz="2200" b="0" i="0" baseline="30000" dirty="0">
                <a:solidFill>
                  <a:schemeClr val="tx1"/>
                </a:solidFill>
              </a:rPr>
              <a:t>2</a:t>
            </a:r>
            <a:r>
              <a:rPr lang="en-US" sz="2200" b="0" i="0" dirty="0">
                <a:solidFill>
                  <a:schemeClr val="tx1"/>
                </a:solidFill>
              </a:rPr>
              <a:t>/</a:t>
            </a:r>
            <a:r>
              <a:rPr lang="en-US" sz="2200" b="0" i="0" dirty="0">
                <a:solidFill>
                  <a:schemeClr val="tx1"/>
                </a:solidFill>
                <a:latin typeface="Symbol" pitchFamily="18" charset="2"/>
              </a:rPr>
              <a:t>r</a:t>
            </a:r>
            <a:r>
              <a:rPr lang="en-US" sz="2200" b="0" i="0" dirty="0">
                <a:solidFill>
                  <a:schemeClr val="tx1"/>
                </a:solidFill>
              </a:rPr>
              <a:t>, represents the time rate of </a:t>
            </a:r>
            <a:r>
              <a:rPr lang="en-US" sz="2200" b="0" i="0" dirty="0">
                <a:solidFill>
                  <a:srgbClr val="0000FA"/>
                </a:solidFill>
              </a:rPr>
              <a:t>change in the direction </a:t>
            </a:r>
            <a:r>
              <a:rPr lang="en-US" sz="2200" b="0" i="0" dirty="0">
                <a:solidFill>
                  <a:schemeClr val="tx1"/>
                </a:solidFill>
              </a:rPr>
              <a:t>of the velocity vector. </a:t>
            </a:r>
            <a:r>
              <a:rPr lang="en-US" sz="2200" b="0" i="0" dirty="0" smtClean="0">
                <a:solidFill>
                  <a:schemeClr val="tx1"/>
                </a:solidFill>
              </a:rPr>
              <a:t> Remember</a:t>
            </a:r>
            <a:r>
              <a:rPr lang="en-US" sz="2200" b="0" i="0" dirty="0">
                <a:solidFill>
                  <a:schemeClr val="tx1"/>
                </a:solidFill>
              </a:rPr>
              <a:t>, </a:t>
            </a:r>
            <a:r>
              <a:rPr lang="en-US" sz="2200" b="0" i="0" dirty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200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200" b="0" i="0" dirty="0">
                <a:solidFill>
                  <a:schemeClr val="tx1"/>
                </a:solidFill>
              </a:rPr>
              <a:t> </a:t>
            </a:r>
            <a:r>
              <a:rPr lang="en-US" sz="2200" b="0" i="0" dirty="0">
                <a:solidFill>
                  <a:srgbClr val="0000FA"/>
                </a:solidFill>
              </a:rPr>
              <a:t>always</a:t>
            </a:r>
            <a:r>
              <a:rPr lang="en-US" sz="2200" b="0" i="0" dirty="0">
                <a:solidFill>
                  <a:schemeClr val="tx1"/>
                </a:solidFill>
              </a:rPr>
              <a:t> acts toward the path’s center of curvature.  Thus, </a:t>
            </a:r>
            <a:r>
              <a:rPr lang="en-US" sz="2200" b="0" i="0" dirty="0">
                <a:solidFill>
                  <a:schemeClr val="tx1"/>
                </a:solidFill>
                <a:sym typeface="Symbol" pitchFamily="18" charset="2"/>
              </a:rPr>
              <a:t></a:t>
            </a:r>
            <a:r>
              <a:rPr lang="en-US" sz="2200" b="0" i="0" dirty="0" err="1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sz="2200" b="0" i="0" baseline="-25000" dirty="0" err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200" b="0" i="0" dirty="0">
                <a:solidFill>
                  <a:schemeClr val="tx1"/>
                </a:solidFill>
              </a:rPr>
              <a:t> will always be directed toward the center of the path.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3400" y="4265691"/>
            <a:ext cx="7408141" cy="1736566"/>
            <a:chOff x="533400" y="4265691"/>
            <a:chExt cx="7408141" cy="1736566"/>
          </a:xfrm>
        </p:grpSpPr>
        <p:sp>
          <p:nvSpPr>
            <p:cNvPr id="10248" name="Text Box 5"/>
            <p:cNvSpPr txBox="1">
              <a:spLocks noChangeArrowheads="1"/>
            </p:cNvSpPr>
            <p:nvPr/>
          </p:nvSpPr>
          <p:spPr bwMode="auto">
            <a:xfrm>
              <a:off x="533400" y="4418012"/>
              <a:ext cx="4648200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200" b="0" i="0" dirty="0">
                  <a:solidFill>
                    <a:schemeClr val="tx1"/>
                  </a:solidFill>
                </a:rPr>
                <a:t>Recall, if the path of motion is defined as  y = f(x), the </a:t>
              </a:r>
              <a:r>
                <a:rPr lang="en-US" sz="2200" b="0" i="0" dirty="0">
                  <a:solidFill>
                    <a:srgbClr val="0000FA"/>
                  </a:solidFill>
                </a:rPr>
                <a:t>radius of curvature </a:t>
              </a:r>
              <a:r>
                <a:rPr lang="en-US" sz="2200" b="0" i="0" dirty="0">
                  <a:solidFill>
                    <a:schemeClr val="tx1"/>
                  </a:solidFill>
                </a:rPr>
                <a:t>at any point can be obtained from</a:t>
              </a:r>
            </a:p>
            <a:p>
              <a:pPr algn="ctr" eaLnBrk="1" hangingPunct="1"/>
              <a:endParaRPr lang="en-US" sz="2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5187197" y="4265691"/>
                  <a:ext cx="2754344" cy="17365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ρ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b="0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  <a:ea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b="0" i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  <a:ea typeface="Cambria Math"/>
                                                  </a:rPr>
                                                  <m:t>dy</m:t>
                                                </m:r>
                                              </m:num>
                                              <m:den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b="0" i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/>
                                                    <a:ea typeface="Cambria Math"/>
                                                  </a:rPr>
                                                  <m:t>dx</m:t>
                                                </m:r>
                                              </m:den>
                                            </m:f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3/2</m:t>
                                </m:r>
                              </m:sup>
                            </m:sSup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d</m:t>
                                        </m:r>
                                      </m:e>
                                      <m:sup>
                                        <m:r>
                                          <a:rPr lang="en-US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y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dx</m:t>
                                        </m:r>
                                      </m:e>
                                      <m:sup>
                                        <m:r>
                                          <a:rPr lang="en-US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den>
                        </m:f>
                      </m:oMath>
                    </m:oMathPara>
                  </a14:m>
                  <a:endParaRPr lang="en-US" b="0" i="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7197" y="4265691"/>
                  <a:ext cx="2754344" cy="17365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i="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NORMAL  AND  TANGENTIAL  </a:t>
            </a:r>
            <a:r>
              <a:rPr lang="en-US" sz="2400" b="1" i="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ACCELERATION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10668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b="0" i="0" dirty="0">
                <a:solidFill>
                  <a:srgbClr val="FF0000"/>
                </a:solidFill>
                <a:cs typeface="Times New Roman" pitchFamily="18" charset="0"/>
              </a:rPr>
              <a:t>•	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Use n-t coordinates when a particle is moving along a known,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curved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path.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6172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b="0" i="0" dirty="0">
                <a:solidFill>
                  <a:srgbClr val="FF0000"/>
                </a:solidFill>
                <a:cs typeface="Times New Roman" pitchFamily="18" charset="0"/>
              </a:rPr>
              <a:t>•	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Establish the</a:t>
            </a:r>
            <a:r>
              <a:rPr lang="en-US" sz="2200" b="0" i="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n-t coordinate system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on the particle.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5800" y="2590800"/>
            <a:ext cx="7924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b="0" i="0" dirty="0">
                <a:solidFill>
                  <a:srgbClr val="FF0000"/>
                </a:solidFill>
                <a:cs typeface="Times New Roman" pitchFamily="18" charset="0"/>
              </a:rPr>
              <a:t>•	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Draw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free-body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 and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kinetic diagrams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of the particle.  The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normal acceleration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200" b="0" i="0" dirty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200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) always acts “inward” (the positive n-direction).  The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tangential acceleration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200" b="0" i="0" dirty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200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) may act in either the positive or negative t direction.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85800" y="4343400"/>
            <a:ext cx="6705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b="0" i="0" dirty="0">
                <a:solidFill>
                  <a:srgbClr val="FF0000"/>
                </a:solidFill>
                <a:cs typeface="Times New Roman" pitchFamily="18" charset="0"/>
              </a:rPr>
              <a:t>•	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Apply the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equations of motion 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in scalar form and solve.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685800" y="5029200"/>
            <a:ext cx="7315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tabLst>
                <a:tab pos="3259138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3259138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3259138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3259138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3259138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59138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59138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59138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59138" algn="l"/>
              </a:tabLst>
              <a:defRPr sz="2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 b="0" i="0" dirty="0">
                <a:solidFill>
                  <a:srgbClr val="FF0000"/>
                </a:solidFill>
                <a:cs typeface="Times New Roman" pitchFamily="18" charset="0"/>
              </a:rPr>
              <a:t>•	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It may be necessary to employ the </a:t>
            </a:r>
            <a:r>
              <a:rPr lang="en-US" sz="2200" b="0" i="0" dirty="0">
                <a:solidFill>
                  <a:srgbClr val="0000FA"/>
                </a:solidFill>
                <a:cs typeface="Times New Roman" pitchFamily="18" charset="0"/>
              </a:rPr>
              <a:t>kinematic relations</a:t>
            </a:r>
            <a:r>
              <a:rPr lang="en-US" sz="2200" i="0" dirty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pPr eaLnBrk="1" hangingPunct="1"/>
            <a:endParaRPr lang="en-US" sz="2200" i="0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/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	         a</a:t>
            </a:r>
            <a:r>
              <a:rPr lang="en-US" sz="2200" b="0" i="0" baseline="-25000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 = dv/</a:t>
            </a:r>
            <a:r>
              <a:rPr lang="en-US" sz="2200" b="0" i="0" dirty="0" err="1">
                <a:solidFill>
                  <a:schemeClr val="tx1"/>
                </a:solidFill>
                <a:cs typeface="Times New Roman" pitchFamily="18" charset="0"/>
              </a:rPr>
              <a:t>dt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 = v dv/ds	   a</a:t>
            </a:r>
            <a:r>
              <a:rPr lang="en-US" sz="2200" b="0" i="0" baseline="-25000" dirty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 = v</a:t>
            </a:r>
            <a:r>
              <a:rPr lang="en-US" sz="2200" b="0" i="0" baseline="30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/</a:t>
            </a:r>
            <a:r>
              <a:rPr lang="en-US" sz="2200" b="0" i="0" dirty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r</a:t>
            </a:r>
            <a:r>
              <a:rPr lang="en-US" sz="2200" b="0" i="0" dirty="0">
                <a:solidFill>
                  <a:schemeClr val="tx1"/>
                </a:solidFill>
                <a:cs typeface="Times New Roman" pitchFamily="18" charset="0"/>
              </a:rPr>
              <a:t>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i="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SOLVING  PROBLEMS  WITH  n-t  COORDINATES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09" grpId="0" autoUpdateAnimBg="0"/>
      <p:bldP spid="72712" grpId="0" autoUpdateAnimBg="0"/>
      <p:bldP spid="7271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DEFINEDINNAVIGATOR" val="False"/>
</p:tagLst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1134</TotalTime>
  <Words>1344</Words>
  <Application>Microsoft Office PowerPoint</Application>
  <PresentationFormat>On-screen Show (4:3)</PresentationFormat>
  <Paragraphs>245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Template_White</vt:lpstr>
      <vt:lpstr>EQUATIONS OF MOTION: NORMAL AND TANGENTIAL COORDINATES</vt:lpstr>
      <vt:lpstr>READING QUIZ</vt:lpstr>
      <vt:lpstr>APPLICATIONS</vt:lpstr>
      <vt:lpstr>APPLICATIONS (continued)</vt:lpstr>
      <vt:lpstr>APPLICATIONS (continued)</vt:lpstr>
      <vt:lpstr>NORMAL &amp; TANGENTIAL COORDINATES  (Section 13.5)</vt:lpstr>
      <vt:lpstr>EQUATIONS OF MOTION</vt:lpstr>
      <vt:lpstr>NORMAL  AND  TANGENTIAL  ACCELERATION</vt:lpstr>
      <vt:lpstr>SOLVING  PROBLEMS  WITH  n-t  COORDINATES</vt:lpstr>
      <vt:lpstr>EXAMPLE</vt:lpstr>
      <vt:lpstr>EXAMPLE (continued)</vt:lpstr>
      <vt:lpstr>EXAMPLE (continued)</vt:lpstr>
      <vt:lpstr>CONCEPT QUIZ</vt:lpstr>
      <vt:lpstr>GROUP PROBLEM SOLVING I</vt:lpstr>
      <vt:lpstr>GROUP  PROBLEM  SOLVING I (continued)</vt:lpstr>
      <vt:lpstr>GROUP  PROBLEM  SOLVING I (continued)</vt:lpstr>
      <vt:lpstr>GROUP PROBLEM SOLVING II</vt:lpstr>
      <vt:lpstr>GROUP  PROBLEM  SOLVING II (continued)</vt:lpstr>
      <vt:lpstr>GROUP  PROBLEM  SOLVING II (continued)</vt:lpstr>
      <vt:lpstr>GROUP  PROBLEM  SOLVING II (continued)</vt:lpstr>
      <vt:lpstr>GROUP  PROBLEM  SOLVING II (continued)</vt:lpstr>
      <vt:lpstr>ATTENTION QUIZ</vt:lpstr>
      <vt:lpstr>PowerPoint Presentation</vt:lpstr>
    </vt:vector>
  </TitlesOfParts>
  <Company>NDSU &amp; 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13.5</dc:title>
  <dc:subject>Hibbeler Dynamics 14th Edition</dc:subject>
  <dc:creator>Kallmeyer, Nam &amp; Danielson</dc:creator>
  <dc:description>Updated for Pearson 14th Edition Dynamics textbook by Dr. Changho Nam &amp; Dr. Scott Danielson.</dc:description>
  <cp:lastModifiedBy>SDanielson</cp:lastModifiedBy>
  <cp:revision>104</cp:revision>
  <cp:lastPrinted>1601-01-01T00:00:00Z</cp:lastPrinted>
  <dcterms:created xsi:type="dcterms:W3CDTF">2001-06-12T21:08:22Z</dcterms:created>
  <dcterms:modified xsi:type="dcterms:W3CDTF">2015-08-05T20:14:28Z</dcterms:modified>
</cp:coreProperties>
</file>