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27"/>
  </p:notesMasterIdLst>
  <p:handoutMasterIdLst>
    <p:handoutMasterId r:id="rId28"/>
  </p:handoutMasterIdLst>
  <p:sldIdLst>
    <p:sldId id="256" r:id="rId2"/>
    <p:sldId id="285" r:id="rId3"/>
    <p:sldId id="290" r:id="rId4"/>
    <p:sldId id="305" r:id="rId5"/>
    <p:sldId id="309" r:id="rId6"/>
    <p:sldId id="307" r:id="rId7"/>
    <p:sldId id="318" r:id="rId8"/>
    <p:sldId id="308" r:id="rId9"/>
    <p:sldId id="306" r:id="rId10"/>
    <p:sldId id="294" r:id="rId11"/>
    <p:sldId id="295" r:id="rId12"/>
    <p:sldId id="296" r:id="rId13"/>
    <p:sldId id="297" r:id="rId14"/>
    <p:sldId id="298" r:id="rId15"/>
    <p:sldId id="310" r:id="rId16"/>
    <p:sldId id="311" r:id="rId17"/>
    <p:sldId id="319" r:id="rId18"/>
    <p:sldId id="320" r:id="rId19"/>
    <p:sldId id="321" r:id="rId20"/>
    <p:sldId id="302" r:id="rId21"/>
    <p:sldId id="315" r:id="rId22"/>
    <p:sldId id="316" r:id="rId23"/>
    <p:sldId id="322" r:id="rId24"/>
    <p:sldId id="303" r:id="rId25"/>
    <p:sldId id="304" r:id="rId26"/>
  </p:sldIdLst>
  <p:sldSz cx="9144000" cy="6858000" type="screen4x3"/>
  <p:notesSz cx="6858000" cy="9144000"/>
  <p:defaultTextStyle>
    <a:defPPr>
      <a:defRPr lang="en-US"/>
    </a:defPPr>
    <a:lvl1pPr algn="l" rtl="0" fontAlgn="base">
      <a:spcBef>
        <a:spcPct val="0"/>
      </a:spcBef>
      <a:spcAft>
        <a:spcPct val="0"/>
      </a:spcAft>
      <a:defRPr sz="2400" b="1" i="1"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b="1" i="1"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b="1" i="1"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b="1" i="1"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b="1" i="1" kern="1200">
        <a:solidFill>
          <a:schemeClr val="tx1"/>
        </a:solidFill>
        <a:latin typeface="Times New Roman" pitchFamily="18" charset="0"/>
        <a:ea typeface="+mn-ea"/>
        <a:cs typeface="Arial" charset="0"/>
      </a:defRPr>
    </a:lvl5pPr>
    <a:lvl6pPr marL="2286000" algn="l" defTabSz="914400" rtl="0" eaLnBrk="1" latinLnBrk="0" hangingPunct="1">
      <a:defRPr sz="2400" b="1" i="1" kern="1200">
        <a:solidFill>
          <a:schemeClr val="tx1"/>
        </a:solidFill>
        <a:latin typeface="Times New Roman" pitchFamily="18" charset="0"/>
        <a:ea typeface="+mn-ea"/>
        <a:cs typeface="Arial" charset="0"/>
      </a:defRPr>
    </a:lvl6pPr>
    <a:lvl7pPr marL="2743200" algn="l" defTabSz="914400" rtl="0" eaLnBrk="1" latinLnBrk="0" hangingPunct="1">
      <a:defRPr sz="2400" b="1" i="1" kern="1200">
        <a:solidFill>
          <a:schemeClr val="tx1"/>
        </a:solidFill>
        <a:latin typeface="Times New Roman" pitchFamily="18" charset="0"/>
        <a:ea typeface="+mn-ea"/>
        <a:cs typeface="Arial" charset="0"/>
      </a:defRPr>
    </a:lvl7pPr>
    <a:lvl8pPr marL="3200400" algn="l" defTabSz="914400" rtl="0" eaLnBrk="1" latinLnBrk="0" hangingPunct="1">
      <a:defRPr sz="2400" b="1" i="1" kern="1200">
        <a:solidFill>
          <a:schemeClr val="tx1"/>
        </a:solidFill>
        <a:latin typeface="Times New Roman" pitchFamily="18" charset="0"/>
        <a:ea typeface="+mn-ea"/>
        <a:cs typeface="Arial" charset="0"/>
      </a:defRPr>
    </a:lvl8pPr>
    <a:lvl9pPr marL="3657600" algn="l" defTabSz="914400" rtl="0" eaLnBrk="1" latinLnBrk="0" hangingPunct="1">
      <a:defRPr sz="2400" b="1" i="1"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A"/>
    <a:srgbClr val="990033"/>
    <a:srgbClr val="000096"/>
    <a:srgbClr val="66FFFF"/>
    <a:srgbClr val="FFFF00"/>
    <a:srgbClr val="00FE00"/>
    <a:srgbClr val="00F800"/>
    <a:srgbClr val="00FF00"/>
    <a:srgbClr val="FF66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73" autoAdjust="0"/>
    <p:restoredTop sz="86389" autoAdjust="0"/>
  </p:normalViewPr>
  <p:slideViewPr>
    <p:cSldViewPr>
      <p:cViewPr varScale="1">
        <p:scale>
          <a:sx n="64" d="100"/>
          <a:sy n="64" d="100"/>
        </p:scale>
        <p:origin x="-138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6" d="100"/>
        <a:sy n="126" d="100"/>
      </p:scale>
      <p:origin x="0" y="0"/>
    </p:cViewPr>
  </p:sorterViewPr>
  <p:notesViewPr>
    <p:cSldViewPr>
      <p:cViewPr varScale="1">
        <p:scale>
          <a:sx n="43" d="100"/>
          <a:sy n="43" d="100"/>
        </p:scale>
        <p:origin x="-141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0">
                <a:cs typeface="+mn-cs"/>
              </a:defRPr>
            </a:lvl1pPr>
          </a:lstStyle>
          <a:p>
            <a:pPr>
              <a:defRPr/>
            </a:pPr>
            <a:endParaRPr lang="en-US"/>
          </a:p>
        </p:txBody>
      </p:sp>
      <p:sp>
        <p:nvSpPr>
          <p:cNvPr id="1054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a:cs typeface="+mn-cs"/>
              </a:defRPr>
            </a:lvl1pPr>
          </a:lstStyle>
          <a:p>
            <a:pPr>
              <a:defRPr/>
            </a:pPr>
            <a:endParaRPr lang="en-US"/>
          </a:p>
        </p:txBody>
      </p:sp>
      <p:sp>
        <p:nvSpPr>
          <p:cNvPr id="1054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0">
                <a:cs typeface="+mn-cs"/>
              </a:defRPr>
            </a:lvl1pPr>
          </a:lstStyle>
          <a:p>
            <a:pPr>
              <a:defRPr/>
            </a:pPr>
            <a:endParaRPr lang="en-US"/>
          </a:p>
        </p:txBody>
      </p:sp>
      <p:sp>
        <p:nvSpPr>
          <p:cNvPr id="1054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0">
                <a:cs typeface="+mn-cs"/>
              </a:defRPr>
            </a:lvl1pPr>
          </a:lstStyle>
          <a:p>
            <a:pPr>
              <a:defRPr/>
            </a:pPr>
            <a:fld id="{F83F0C29-75A3-4085-8FFC-3F6CC610DE00}" type="slidenum">
              <a:rPr lang="en-US"/>
              <a:pPr>
                <a:defRPr/>
              </a:pPr>
              <a:t>‹#›</a:t>
            </a:fld>
            <a:endParaRPr lang="en-US"/>
          </a:p>
        </p:txBody>
      </p:sp>
    </p:spTree>
    <p:extLst>
      <p:ext uri="{BB962C8B-B14F-4D97-AF65-F5344CB8AC3E}">
        <p14:creationId xmlns:p14="http://schemas.microsoft.com/office/powerpoint/2010/main" val="20652542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i="0">
                <a:cs typeface="+mn-cs"/>
              </a:defRPr>
            </a:lvl1pPr>
          </a:lstStyle>
          <a:p>
            <a:pPr>
              <a:defRPr/>
            </a:pPr>
            <a:endParaRPr lang="en-US"/>
          </a:p>
        </p:txBody>
      </p:sp>
      <p:sp>
        <p:nvSpPr>
          <p:cNvPr id="4301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i="0">
                <a:cs typeface="+mn-cs"/>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301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i="0">
                <a:cs typeface="+mn-cs"/>
              </a:defRPr>
            </a:lvl1pPr>
          </a:lstStyle>
          <a:p>
            <a:pPr>
              <a:defRPr/>
            </a:pPr>
            <a:endParaRPr lang="en-US"/>
          </a:p>
        </p:txBody>
      </p:sp>
      <p:sp>
        <p:nvSpPr>
          <p:cNvPr id="4301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0">
                <a:cs typeface="+mn-cs"/>
              </a:defRPr>
            </a:lvl1pPr>
          </a:lstStyle>
          <a:p>
            <a:pPr>
              <a:defRPr/>
            </a:pPr>
            <a:fld id="{FED71332-C58A-441B-A0E4-88F315F6517A}" type="slidenum">
              <a:rPr lang="en-US"/>
              <a:pPr>
                <a:defRPr/>
              </a:pPr>
              <a:t>‹#›</a:t>
            </a:fld>
            <a:endParaRPr lang="en-US"/>
          </a:p>
        </p:txBody>
      </p:sp>
    </p:spTree>
    <p:extLst>
      <p:ext uri="{BB962C8B-B14F-4D97-AF65-F5344CB8AC3E}">
        <p14:creationId xmlns:p14="http://schemas.microsoft.com/office/powerpoint/2010/main" val="30106663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fld id="{E757D652-64DB-4545-A88C-A44BAFA4A0EC}" type="slidenum">
              <a:rPr lang="en-US" sz="1200" b="0" i="0" smtClean="0"/>
              <a:pPr eaLnBrk="1" hangingPunct="1"/>
              <a:t>2</a:t>
            </a:fld>
            <a:endParaRPr lang="en-US" sz="1200" b="0" i="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Answers:</a:t>
            </a:r>
          </a:p>
          <a:p>
            <a:r>
              <a:rPr lang="en-US" smtClean="0"/>
              <a:t>1.  B</a:t>
            </a:r>
          </a:p>
          <a:p>
            <a:pPr>
              <a:buFontTx/>
              <a:buAutoNum type="arabicPeriod" startAt="2"/>
            </a:pPr>
            <a:r>
              <a:rPr lang="en-US" smtClean="0"/>
              <a:t> A (should be w x r, not r x w)</a:t>
            </a:r>
          </a:p>
        </p:txBody>
      </p:sp>
    </p:spTree>
    <p:extLst>
      <p:ext uri="{BB962C8B-B14F-4D97-AF65-F5344CB8AC3E}">
        <p14:creationId xmlns:p14="http://schemas.microsoft.com/office/powerpoint/2010/main" val="3564600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 F16-6</a:t>
            </a:r>
            <a:endParaRPr lang="en-US" dirty="0"/>
          </a:p>
        </p:txBody>
      </p:sp>
      <p:sp>
        <p:nvSpPr>
          <p:cNvPr id="4" name="Slide Number Placeholder 3"/>
          <p:cNvSpPr>
            <a:spLocks noGrp="1"/>
          </p:cNvSpPr>
          <p:nvPr>
            <p:ph type="sldNum" sz="quarter" idx="10"/>
          </p:nvPr>
        </p:nvSpPr>
        <p:spPr/>
        <p:txBody>
          <a:bodyPr/>
          <a:lstStyle/>
          <a:p>
            <a:pPr>
              <a:defRPr/>
            </a:pPr>
            <a:fld id="{FED71332-C58A-441B-A0E4-88F315F6517A}" type="slidenum">
              <a:rPr lang="en-US" smtClean="0"/>
              <a:pPr>
                <a:defRPr/>
              </a:pPr>
              <a:t>17</a:t>
            </a:fld>
            <a:endParaRPr lang="en-US"/>
          </a:p>
        </p:txBody>
      </p:sp>
    </p:spTree>
    <p:extLst>
      <p:ext uri="{BB962C8B-B14F-4D97-AF65-F5344CB8AC3E}">
        <p14:creationId xmlns:p14="http://schemas.microsoft.com/office/powerpoint/2010/main" val="1929887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fld id="{C5F213D5-BA6F-474C-B174-9F8F77F2B117}" type="slidenum">
              <a:rPr lang="en-US" sz="1200" b="0" i="0" smtClean="0"/>
              <a:pPr eaLnBrk="1" hangingPunct="1"/>
              <a:t>20</a:t>
            </a:fld>
            <a:endParaRPr lang="en-US" sz="1200" b="0" i="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Answer:</a:t>
            </a:r>
          </a:p>
          <a:p>
            <a:r>
              <a:rPr lang="en-US" smtClean="0"/>
              <a:t>1. C</a:t>
            </a:r>
          </a:p>
          <a:p>
            <a:r>
              <a:rPr lang="en-US" smtClean="0"/>
              <a:t>2. D</a:t>
            </a:r>
          </a:p>
        </p:txBody>
      </p:sp>
    </p:spTree>
    <p:extLst>
      <p:ext uri="{BB962C8B-B14F-4D97-AF65-F5344CB8AC3E}">
        <p14:creationId xmlns:p14="http://schemas.microsoft.com/office/powerpoint/2010/main" val="3788589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a:t>
            </a:r>
            <a:r>
              <a:rPr lang="en-US" baseline="0" dirty="0" smtClean="0"/>
              <a:t> P16-20</a:t>
            </a:r>
            <a:endParaRPr lang="en-US" dirty="0"/>
          </a:p>
        </p:txBody>
      </p:sp>
      <p:sp>
        <p:nvSpPr>
          <p:cNvPr id="4" name="Slide Number Placeholder 3"/>
          <p:cNvSpPr>
            <a:spLocks noGrp="1"/>
          </p:cNvSpPr>
          <p:nvPr>
            <p:ph type="sldNum" sz="quarter" idx="10"/>
          </p:nvPr>
        </p:nvSpPr>
        <p:spPr/>
        <p:txBody>
          <a:bodyPr/>
          <a:lstStyle/>
          <a:p>
            <a:pPr>
              <a:defRPr/>
            </a:pPr>
            <a:fld id="{FED71332-C58A-441B-A0E4-88F315F6517A}" type="slidenum">
              <a:rPr lang="en-US" smtClean="0"/>
              <a:pPr>
                <a:defRPr/>
              </a:pPr>
              <a:t>21</a:t>
            </a:fld>
            <a:endParaRPr lang="en-US"/>
          </a:p>
        </p:txBody>
      </p:sp>
    </p:spTree>
    <p:extLst>
      <p:ext uri="{BB962C8B-B14F-4D97-AF65-F5344CB8AC3E}">
        <p14:creationId xmlns:p14="http://schemas.microsoft.com/office/powerpoint/2010/main" val="1621711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fld id="{E5086455-82B5-4DB0-A3EB-67F95DB4FE6D}" type="slidenum">
              <a:rPr lang="en-US" sz="1200" b="0" i="0" smtClean="0"/>
              <a:pPr eaLnBrk="1" hangingPunct="1"/>
              <a:t>24</a:t>
            </a:fld>
            <a:endParaRPr lang="en-US" sz="1200" b="0" i="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Answers:</a:t>
            </a:r>
          </a:p>
          <a:p>
            <a:r>
              <a:rPr lang="en-US" smtClean="0"/>
              <a:t>1. A   (using v=rw and the angular velocity provided)</a:t>
            </a:r>
          </a:p>
          <a:p>
            <a:r>
              <a:rPr lang="en-US" smtClean="0"/>
              <a:t>2. D   (Answer B is tangential acc. &amp; C is the normal acc.) </a:t>
            </a:r>
          </a:p>
        </p:txBody>
      </p:sp>
    </p:spTree>
    <p:extLst>
      <p:ext uri="{BB962C8B-B14F-4D97-AF65-F5344CB8AC3E}">
        <p14:creationId xmlns:p14="http://schemas.microsoft.com/office/powerpoint/2010/main" val="3320749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728CABD-FFA0-4F18-8356-A1C35C2FCA5D}" type="slidenum">
              <a:rPr lang="en-US" smtClean="0"/>
              <a:pPr>
                <a:defRPr/>
              </a:pPr>
              <a:t>‹#›</a:t>
            </a:fld>
            <a:endParaRPr lang="en-US"/>
          </a:p>
        </p:txBody>
      </p:sp>
    </p:spTree>
    <p:extLst>
      <p:ext uri="{BB962C8B-B14F-4D97-AF65-F5344CB8AC3E}">
        <p14:creationId xmlns:p14="http://schemas.microsoft.com/office/powerpoint/2010/main" val="4160249213"/>
      </p:ext>
    </p:extLst>
  </p:cSld>
  <p:clrMapOvr>
    <a:masterClrMapping/>
  </p:clrMapOvr>
  <p:transition>
    <p:blinds/>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DB7E8A9-849F-4659-B65B-85EC74216E86}" type="slidenum">
              <a:rPr lang="en-US" smtClean="0"/>
              <a:pPr>
                <a:defRPr/>
              </a:pPr>
              <a:t>‹#›</a:t>
            </a:fld>
            <a:endParaRPr lang="en-US"/>
          </a:p>
        </p:txBody>
      </p:sp>
    </p:spTree>
    <p:extLst>
      <p:ext uri="{BB962C8B-B14F-4D97-AF65-F5344CB8AC3E}">
        <p14:creationId xmlns:p14="http://schemas.microsoft.com/office/powerpoint/2010/main" val="2100363314"/>
      </p:ext>
    </p:extLst>
  </p:cSld>
  <p:clrMapOvr>
    <a:masterClrMapping/>
  </p:clrMapOvr>
  <p:transition>
    <p:blinds/>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C0A2B1F-4EA0-4A08-94EF-56B9F66E74C9}" type="slidenum">
              <a:rPr lang="en-US" smtClean="0"/>
              <a:pPr>
                <a:defRPr/>
              </a:pPr>
              <a:t>‹#›</a:t>
            </a:fld>
            <a:endParaRPr lang="en-US"/>
          </a:p>
        </p:txBody>
      </p:sp>
    </p:spTree>
    <p:extLst>
      <p:ext uri="{BB962C8B-B14F-4D97-AF65-F5344CB8AC3E}">
        <p14:creationId xmlns:p14="http://schemas.microsoft.com/office/powerpoint/2010/main" val="1052595035"/>
      </p:ext>
    </p:extLst>
  </p:cSld>
  <p:clrMapOvr>
    <a:masterClrMapping/>
  </p:clrMapOvr>
  <p:transition>
    <p:blinds/>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402084A-9D60-4C7B-AFF7-A6C31AF8ABE6}" type="slidenum">
              <a:rPr lang="en-US" smtClean="0"/>
              <a:pPr>
                <a:defRPr/>
              </a:pPr>
              <a:t>‹#›</a:t>
            </a:fld>
            <a:endParaRPr lang="en-US"/>
          </a:p>
        </p:txBody>
      </p:sp>
    </p:spTree>
    <p:extLst>
      <p:ext uri="{BB962C8B-B14F-4D97-AF65-F5344CB8AC3E}">
        <p14:creationId xmlns:p14="http://schemas.microsoft.com/office/powerpoint/2010/main" val="2083946899"/>
      </p:ext>
    </p:extLst>
  </p:cSld>
  <p:clrMapOvr>
    <a:masterClrMapping/>
  </p:clrMapOvr>
  <p:transition>
    <p:blinds/>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9077EE6-46C3-4A65-88CE-1932A35D500F}" type="slidenum">
              <a:rPr lang="en-US" smtClean="0"/>
              <a:pPr>
                <a:defRPr/>
              </a:pPr>
              <a:t>‹#›</a:t>
            </a:fld>
            <a:endParaRPr lang="en-US"/>
          </a:p>
        </p:txBody>
      </p:sp>
    </p:spTree>
    <p:extLst>
      <p:ext uri="{BB962C8B-B14F-4D97-AF65-F5344CB8AC3E}">
        <p14:creationId xmlns:p14="http://schemas.microsoft.com/office/powerpoint/2010/main" val="1759296979"/>
      </p:ext>
    </p:extLst>
  </p:cSld>
  <p:clrMapOvr>
    <a:masterClrMapping/>
  </p:clrMapOvr>
  <p:transition>
    <p:blinds/>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4291B48-375D-454C-9DCB-A10FDAFF2262}" type="slidenum">
              <a:rPr lang="en-US" smtClean="0"/>
              <a:pPr>
                <a:defRPr/>
              </a:pPr>
              <a:t>‹#›</a:t>
            </a:fld>
            <a:endParaRPr lang="en-US"/>
          </a:p>
        </p:txBody>
      </p:sp>
    </p:spTree>
    <p:extLst>
      <p:ext uri="{BB962C8B-B14F-4D97-AF65-F5344CB8AC3E}">
        <p14:creationId xmlns:p14="http://schemas.microsoft.com/office/powerpoint/2010/main" val="1539801909"/>
      </p:ext>
    </p:extLst>
  </p:cSld>
  <p:clrMapOvr>
    <a:masterClrMapping/>
  </p:clrMapOvr>
  <p:transition>
    <p:blinds/>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CAF1479-4684-450B-8D7F-5809CD6D413E}" type="slidenum">
              <a:rPr lang="en-US" smtClean="0"/>
              <a:pPr>
                <a:defRPr/>
              </a:pPr>
              <a:t>‹#›</a:t>
            </a:fld>
            <a:endParaRPr lang="en-US"/>
          </a:p>
        </p:txBody>
      </p:sp>
    </p:spTree>
    <p:extLst>
      <p:ext uri="{BB962C8B-B14F-4D97-AF65-F5344CB8AC3E}">
        <p14:creationId xmlns:p14="http://schemas.microsoft.com/office/powerpoint/2010/main" val="3005270325"/>
      </p:ext>
    </p:extLst>
  </p:cSld>
  <p:clrMapOvr>
    <a:masterClrMapping/>
  </p:clrMapOvr>
  <p:transition>
    <p:blinds/>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288926"/>
            <a:ext cx="7886700" cy="625474"/>
          </a:xfrm>
          <a:solidFill>
            <a:schemeClr val="accent4">
              <a:lumMod val="60000"/>
              <a:lumOff val="40000"/>
            </a:schemeClr>
          </a:solidFill>
        </p:spPr>
        <p:txBody>
          <a:bodyPr>
            <a:normAutofit/>
          </a:bodyPr>
          <a:lstStyle>
            <a:lvl1pPr algn="ctr">
              <a:defRPr sz="2800" b="1">
                <a:solidFill>
                  <a:srgbClr val="000096"/>
                </a:solidFill>
                <a:latin typeface="Times New Roman" panose="02020603050405020304" pitchFamily="18" charset="0"/>
                <a:cs typeface="Times New Roman" panose="02020603050405020304" pitchFamily="18" charset="0"/>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6AA6D4A-B3FA-472D-878D-A076D5DAD891}" type="slidenum">
              <a:rPr lang="en-US" smtClean="0"/>
              <a:pPr>
                <a:defRPr/>
              </a:pPr>
              <a:t>‹#›</a:t>
            </a:fld>
            <a:endParaRPr lang="en-US"/>
          </a:p>
        </p:txBody>
      </p:sp>
    </p:spTree>
    <p:extLst>
      <p:ext uri="{BB962C8B-B14F-4D97-AF65-F5344CB8AC3E}">
        <p14:creationId xmlns:p14="http://schemas.microsoft.com/office/powerpoint/2010/main" val="1322432451"/>
      </p:ext>
    </p:extLst>
  </p:cSld>
  <p:clrMapOvr>
    <a:masterClrMapping/>
  </p:clrMapOvr>
  <p:transition>
    <p:blinds/>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7EEC0F2-A9E6-42E4-8E0E-B4DFCB4AE6E0}" type="slidenum">
              <a:rPr lang="en-US" smtClean="0"/>
              <a:pPr>
                <a:defRPr/>
              </a:pPr>
              <a:t>‹#›</a:t>
            </a:fld>
            <a:endParaRPr lang="en-US"/>
          </a:p>
        </p:txBody>
      </p:sp>
    </p:spTree>
    <p:extLst>
      <p:ext uri="{BB962C8B-B14F-4D97-AF65-F5344CB8AC3E}">
        <p14:creationId xmlns:p14="http://schemas.microsoft.com/office/powerpoint/2010/main" val="869254242"/>
      </p:ext>
    </p:extLst>
  </p:cSld>
  <p:clrMapOvr>
    <a:masterClrMapping/>
  </p:clrMapOvr>
  <p:transition>
    <p:blinds/>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8464740-61D2-4684-BE70-29B6F1365543}" type="slidenum">
              <a:rPr lang="en-US" smtClean="0"/>
              <a:pPr>
                <a:defRPr/>
              </a:pPr>
              <a:t>‹#›</a:t>
            </a:fld>
            <a:endParaRPr lang="en-US"/>
          </a:p>
        </p:txBody>
      </p:sp>
    </p:spTree>
    <p:extLst>
      <p:ext uri="{BB962C8B-B14F-4D97-AF65-F5344CB8AC3E}">
        <p14:creationId xmlns:p14="http://schemas.microsoft.com/office/powerpoint/2010/main" val="637696110"/>
      </p:ext>
    </p:extLst>
  </p:cSld>
  <p:clrMapOvr>
    <a:masterClrMapping/>
  </p:clrMapOvr>
  <p:transition>
    <p:blinds/>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C5CDF9C-1150-47C5-A672-4BE53DE1F67C}" type="slidenum">
              <a:rPr lang="en-US" smtClean="0"/>
              <a:pPr>
                <a:defRPr/>
              </a:pPr>
              <a:t>‹#›</a:t>
            </a:fld>
            <a:endParaRPr lang="en-US"/>
          </a:p>
        </p:txBody>
      </p:sp>
    </p:spTree>
    <p:extLst>
      <p:ext uri="{BB962C8B-B14F-4D97-AF65-F5344CB8AC3E}">
        <p14:creationId xmlns:p14="http://schemas.microsoft.com/office/powerpoint/2010/main" val="1663547494"/>
      </p:ext>
    </p:extLst>
  </p:cSld>
  <p:clrMapOvr>
    <a:masterClrMapping/>
  </p:clrMapOvr>
  <p:transition>
    <p:blinds/>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28600"/>
            <a:ext cx="7886700" cy="762000"/>
          </a:xfrm>
          <a:prstGeom prst="rect">
            <a:avLst/>
          </a:prstGeom>
          <a:solidFill>
            <a:schemeClr val="accent4">
              <a:lumMod val="60000"/>
              <a:lumOff val="40000"/>
            </a:schemeClr>
          </a:solidFill>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63824E67-0AA1-4190-8BCE-8952C43C920C}" type="slidenum">
              <a:rPr lang="en-US" smtClean="0"/>
              <a:pPr>
                <a:defRPr/>
              </a:pPr>
              <a:t>‹#›</a:t>
            </a:fld>
            <a:endParaRPr lang="en-US"/>
          </a:p>
        </p:txBody>
      </p:sp>
      <p:sp>
        <p:nvSpPr>
          <p:cNvPr id="7" name="Rectangle 6"/>
          <p:cNvSpPr/>
          <p:nvPr/>
        </p:nvSpPr>
        <p:spPr>
          <a:xfrm>
            <a:off x="-4763" y="6434138"/>
            <a:ext cx="9161463" cy="430212"/>
          </a:xfrm>
          <a:prstGeom prst="rect">
            <a:avLst/>
          </a:prstGeom>
          <a:solidFill>
            <a:srgbClr val="364395"/>
          </a:solidFill>
          <a:ln>
            <a:solidFill>
              <a:srgbClr val="364395"/>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bg1"/>
              </a:solidFill>
              <a:ea typeface="ＭＳ Ｐゴシック" pitchFamily="-107" charset="-128"/>
              <a:cs typeface="ＭＳ Ｐゴシック" pitchFamily="-107" charset="-128"/>
            </a:endParaRPr>
          </a:p>
        </p:txBody>
      </p:sp>
      <p:pic>
        <p:nvPicPr>
          <p:cNvPr id="8" name="Picture 12" descr="Pearson_Bound_White"/>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739063" y="6440488"/>
            <a:ext cx="144145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3" descr="Pearson_Strap_Bound_White"/>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6442075"/>
            <a:ext cx="16605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47"/>
          <p:cNvSpPr txBox="1">
            <a:spLocks noChangeArrowheads="1"/>
          </p:cNvSpPr>
          <p:nvPr/>
        </p:nvSpPr>
        <p:spPr bwMode="auto">
          <a:xfrm>
            <a:off x="1533525" y="6477000"/>
            <a:ext cx="56292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defRPr/>
            </a:pPr>
            <a:r>
              <a:rPr lang="en-US" sz="900" b="0" i="1" dirty="0" smtClean="0">
                <a:solidFill>
                  <a:schemeClr val="bg1"/>
                </a:solidFill>
                <a:latin typeface="Verdana" charset="0"/>
                <a:cs typeface="Arial" charset="0"/>
              </a:rPr>
              <a:t>Dynamics</a:t>
            </a:r>
            <a:r>
              <a:rPr lang="en-US" sz="900" b="0" i="0" dirty="0" smtClean="0">
                <a:solidFill>
                  <a:schemeClr val="bg1"/>
                </a:solidFill>
                <a:latin typeface="Verdana" charset="0"/>
                <a:cs typeface="Arial" charset="0"/>
              </a:rPr>
              <a:t>, Fourteenth Edition</a:t>
            </a:r>
          </a:p>
          <a:p>
            <a:pPr>
              <a:defRPr/>
            </a:pPr>
            <a:r>
              <a:rPr lang="en-US" sz="900" b="0" i="0" dirty="0" smtClean="0">
                <a:solidFill>
                  <a:schemeClr val="bg1"/>
                </a:solidFill>
                <a:latin typeface="Verdana" charset="0"/>
                <a:cs typeface="Arial" charset="0"/>
              </a:rPr>
              <a:t>R.C. </a:t>
            </a:r>
            <a:r>
              <a:rPr lang="en-US" sz="900" b="0" i="0" dirty="0" err="1" smtClean="0">
                <a:solidFill>
                  <a:schemeClr val="bg1"/>
                </a:solidFill>
                <a:latin typeface="Verdana" charset="0"/>
                <a:cs typeface="Arial" charset="0"/>
              </a:rPr>
              <a:t>Hibbeler</a:t>
            </a:r>
            <a:endParaRPr lang="en-US" sz="900" b="0" i="0" dirty="0" smtClean="0">
              <a:solidFill>
                <a:schemeClr val="bg1"/>
              </a:solidFill>
              <a:latin typeface="Verdana" charset="0"/>
              <a:cs typeface="Arial" charset="0"/>
            </a:endParaRPr>
          </a:p>
        </p:txBody>
      </p:sp>
      <p:sp>
        <p:nvSpPr>
          <p:cNvPr id="11" name="Rectangle 7"/>
          <p:cNvSpPr>
            <a:spLocks noChangeArrowheads="1"/>
          </p:cNvSpPr>
          <p:nvPr/>
        </p:nvSpPr>
        <p:spPr bwMode="auto">
          <a:xfrm>
            <a:off x="4267200" y="6464300"/>
            <a:ext cx="36576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r>
              <a:rPr lang="en-US" altLang="en-US" sz="900" b="0" i="0" dirty="0">
                <a:solidFill>
                  <a:schemeClr val="bg1"/>
                </a:solidFill>
                <a:latin typeface="Verdana" panose="020B0604030504040204" pitchFamily="34" charset="0"/>
              </a:rPr>
              <a:t> Copyright ©2016 by Pearson Education, Inc.</a:t>
            </a:r>
          </a:p>
          <a:p>
            <a:pPr algn="r"/>
            <a:r>
              <a:rPr lang="en-US" altLang="en-US" sz="900" b="0" i="0" dirty="0">
                <a:solidFill>
                  <a:schemeClr val="bg1"/>
                </a:solidFill>
                <a:latin typeface="Verdana" panose="020B0604030504040204" pitchFamily="34" charset="0"/>
              </a:rPr>
              <a:t>All rights reserved.</a:t>
            </a:r>
          </a:p>
        </p:txBody>
      </p:sp>
    </p:spTree>
    <p:extLst>
      <p:ext uri="{BB962C8B-B14F-4D97-AF65-F5344CB8AC3E}">
        <p14:creationId xmlns:p14="http://schemas.microsoft.com/office/powerpoint/2010/main" val="1692568650"/>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ransition>
    <p:blinds/>
  </p:transition>
  <p:timing>
    <p:tnLst>
      <p:par>
        <p:cTn id="1" dur="indefinite" restart="never" nodeType="tmRoot"/>
      </p:par>
    </p:tnLst>
  </p:timing>
  <p:txStyles>
    <p:titleStyle>
      <a:lvl1pPr algn="ctr" defTabSz="685800" rtl="0" eaLnBrk="1" latinLnBrk="0" hangingPunct="1">
        <a:lnSpc>
          <a:spcPct val="90000"/>
        </a:lnSpc>
        <a:spcBef>
          <a:spcPct val="0"/>
        </a:spcBef>
        <a:buNone/>
        <a:defRPr sz="2800" b="1" kern="1200">
          <a:solidFill>
            <a:srgbClr val="000096"/>
          </a:solidFill>
          <a:latin typeface="Times New Roman" panose="02020603050405020304" pitchFamily="18" charset="0"/>
          <a:ea typeface="+mj-ea"/>
          <a:cs typeface="Times New Roman" panose="02020603050405020304" pitchFamily="18"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22.xml.rels><?xml version="1.0" encoding="UTF-8" standalone="yes"?>
<Relationships xmlns="http://schemas.openxmlformats.org/package/2006/relationships"><Relationship Id="rId3" Type="http://schemas.openxmlformats.org/officeDocument/2006/relationships/image" Target="../media/image221.png"/><Relationship Id="rId2" Type="http://schemas.openxmlformats.org/officeDocument/2006/relationships/image" Target="../media/image210.png"/><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2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20.png"/><Relationship Id="rId1" Type="http://schemas.openxmlformats.org/officeDocument/2006/relationships/slideLayout" Target="../slideLayouts/slideLayout7.xml"/><Relationship Id="rId4" Type="http://schemas.openxmlformats.org/officeDocument/2006/relationships/image" Target="../media/image22.png"/></Relationships>
</file>

<file path=ppt/slides/_rels/slide2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ext Box 4"/>
          <p:cNvSpPr txBox="1">
            <a:spLocks noChangeArrowheads="1"/>
          </p:cNvSpPr>
          <p:nvPr/>
        </p:nvSpPr>
        <p:spPr bwMode="auto">
          <a:xfrm>
            <a:off x="381000" y="1036637"/>
            <a:ext cx="7239000"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sz="2200" i="0" u="sng" dirty="0"/>
              <a:t>Today’s Objectives</a:t>
            </a:r>
            <a:r>
              <a:rPr lang="en-US" sz="2200" b="0" i="0" dirty="0"/>
              <a:t> :</a:t>
            </a:r>
          </a:p>
          <a:p>
            <a:pPr eaLnBrk="1" hangingPunct="1"/>
            <a:endParaRPr lang="en-US" sz="800" b="0" i="0" dirty="0"/>
          </a:p>
          <a:p>
            <a:pPr eaLnBrk="1" hangingPunct="1"/>
            <a:r>
              <a:rPr lang="en-US" sz="2200" b="0" i="0" dirty="0"/>
              <a:t>Students will be able to:</a:t>
            </a:r>
          </a:p>
          <a:p>
            <a:pPr eaLnBrk="1" hangingPunct="1">
              <a:buFontTx/>
              <a:buAutoNum type="arabicPeriod"/>
            </a:pPr>
            <a:r>
              <a:rPr lang="en-US" sz="2200" b="0" i="0" dirty="0"/>
              <a:t>Analyze the kinematics of a rigid body undergoing planar translation or rotation about a fixed axis.</a:t>
            </a:r>
          </a:p>
        </p:txBody>
      </p:sp>
      <p:sp>
        <p:nvSpPr>
          <p:cNvPr id="28678" name="Text Box 6"/>
          <p:cNvSpPr txBox="1">
            <a:spLocks noChangeArrowheads="1"/>
          </p:cNvSpPr>
          <p:nvPr/>
        </p:nvSpPr>
        <p:spPr bwMode="auto">
          <a:xfrm>
            <a:off x="5257800" y="2618125"/>
            <a:ext cx="388620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6213" indent="-176213"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spcBef>
                <a:spcPct val="50000"/>
              </a:spcBef>
            </a:pPr>
            <a:r>
              <a:rPr lang="en-US" sz="2200" i="0" u="sng" dirty="0"/>
              <a:t>In-Class Activities</a:t>
            </a:r>
            <a:r>
              <a:rPr lang="en-US" sz="2200" b="0" i="0" dirty="0"/>
              <a:t> :</a:t>
            </a:r>
          </a:p>
          <a:p>
            <a:pPr marL="342900" indent="-342900" eaLnBrk="1" hangingPunct="1">
              <a:spcBef>
                <a:spcPts val="0"/>
              </a:spcBef>
              <a:buClr>
                <a:srgbClr val="FF0000"/>
              </a:buClr>
              <a:buFont typeface="Arial" panose="020B0604020202020204" pitchFamily="34" charset="0"/>
              <a:buChar char="•"/>
            </a:pPr>
            <a:r>
              <a:rPr lang="en-US" sz="2200" b="0" i="0" dirty="0" smtClean="0"/>
              <a:t>Check </a:t>
            </a:r>
            <a:r>
              <a:rPr lang="en-US" sz="2200" b="0" i="0" dirty="0"/>
              <a:t>Homework</a:t>
            </a:r>
          </a:p>
          <a:p>
            <a:pPr marL="342900" indent="-342900" eaLnBrk="1" hangingPunct="1">
              <a:spcBef>
                <a:spcPts val="0"/>
              </a:spcBef>
              <a:buClr>
                <a:srgbClr val="FF0000"/>
              </a:buClr>
              <a:buFont typeface="Arial" panose="020B0604020202020204" pitchFamily="34" charset="0"/>
              <a:buChar char="•"/>
            </a:pPr>
            <a:r>
              <a:rPr lang="en-US" sz="2200" b="0" i="0" dirty="0" smtClean="0"/>
              <a:t>Reading </a:t>
            </a:r>
            <a:r>
              <a:rPr lang="en-US" sz="2200" b="0" i="0" dirty="0"/>
              <a:t>Quiz</a:t>
            </a:r>
          </a:p>
          <a:p>
            <a:pPr marL="342900" indent="-342900" eaLnBrk="1" hangingPunct="1">
              <a:spcBef>
                <a:spcPts val="0"/>
              </a:spcBef>
              <a:buClr>
                <a:srgbClr val="FF0000"/>
              </a:buClr>
              <a:buFont typeface="Arial" panose="020B0604020202020204" pitchFamily="34" charset="0"/>
              <a:buChar char="•"/>
            </a:pPr>
            <a:r>
              <a:rPr lang="en-US" sz="2200" b="0" i="0" dirty="0" smtClean="0"/>
              <a:t>Applications </a:t>
            </a:r>
            <a:endParaRPr lang="en-US" sz="2200" b="0" i="0" dirty="0"/>
          </a:p>
          <a:p>
            <a:pPr marL="342900" indent="-342900" eaLnBrk="1" hangingPunct="1">
              <a:spcBef>
                <a:spcPts val="0"/>
              </a:spcBef>
              <a:buClr>
                <a:srgbClr val="FF0000"/>
              </a:buClr>
              <a:buFont typeface="Arial" panose="020B0604020202020204" pitchFamily="34" charset="0"/>
              <a:buChar char="•"/>
            </a:pPr>
            <a:r>
              <a:rPr lang="en-US" sz="2200" b="0" i="0" dirty="0" smtClean="0">
                <a:solidFill>
                  <a:srgbClr val="0000FA"/>
                </a:solidFill>
              </a:rPr>
              <a:t>Types </a:t>
            </a:r>
            <a:r>
              <a:rPr lang="en-US" sz="2200" b="0" i="0" dirty="0">
                <a:solidFill>
                  <a:srgbClr val="0000FA"/>
                </a:solidFill>
              </a:rPr>
              <a:t>of Rigid-Body Motion</a:t>
            </a:r>
          </a:p>
          <a:p>
            <a:pPr marL="342900" indent="-342900" eaLnBrk="1" hangingPunct="1">
              <a:spcBef>
                <a:spcPts val="0"/>
              </a:spcBef>
              <a:buClr>
                <a:srgbClr val="FF0000"/>
              </a:buClr>
              <a:buFont typeface="Arial" panose="020B0604020202020204" pitchFamily="34" charset="0"/>
              <a:buChar char="•"/>
            </a:pPr>
            <a:r>
              <a:rPr lang="en-US" sz="2200" b="0" i="0" dirty="0" smtClean="0">
                <a:solidFill>
                  <a:srgbClr val="0000FA"/>
                </a:solidFill>
              </a:rPr>
              <a:t>Planar </a:t>
            </a:r>
            <a:r>
              <a:rPr lang="en-US" sz="2200" b="0" i="0" dirty="0">
                <a:solidFill>
                  <a:srgbClr val="0000FA"/>
                </a:solidFill>
              </a:rPr>
              <a:t>Translation</a:t>
            </a:r>
          </a:p>
          <a:p>
            <a:pPr marL="342900" indent="-342900" eaLnBrk="1" hangingPunct="1">
              <a:spcBef>
                <a:spcPts val="0"/>
              </a:spcBef>
              <a:buClr>
                <a:srgbClr val="FF0000"/>
              </a:buClr>
              <a:buFont typeface="Arial" panose="020B0604020202020204" pitchFamily="34" charset="0"/>
              <a:buChar char="•"/>
            </a:pPr>
            <a:r>
              <a:rPr lang="en-US" sz="2200" b="0" i="0" dirty="0" smtClean="0">
                <a:solidFill>
                  <a:srgbClr val="0000FA"/>
                </a:solidFill>
              </a:rPr>
              <a:t>Rotation about </a:t>
            </a:r>
            <a:r>
              <a:rPr lang="en-US" sz="2200" b="0" i="0" dirty="0">
                <a:solidFill>
                  <a:srgbClr val="0000FA"/>
                </a:solidFill>
              </a:rPr>
              <a:t>a Fixed Axis</a:t>
            </a:r>
          </a:p>
          <a:p>
            <a:pPr marL="342900" indent="-342900" eaLnBrk="1" hangingPunct="1">
              <a:spcBef>
                <a:spcPts val="0"/>
              </a:spcBef>
              <a:buClr>
                <a:srgbClr val="FF0000"/>
              </a:buClr>
              <a:buFont typeface="Arial" panose="020B0604020202020204" pitchFamily="34" charset="0"/>
              <a:buChar char="•"/>
            </a:pPr>
            <a:r>
              <a:rPr lang="en-US" sz="2200" b="0" i="0" dirty="0" smtClean="0"/>
              <a:t>Concept </a:t>
            </a:r>
            <a:r>
              <a:rPr lang="en-US" sz="2200" b="0" i="0" dirty="0"/>
              <a:t>Quiz </a:t>
            </a:r>
          </a:p>
          <a:p>
            <a:pPr marL="342900" indent="-342900" eaLnBrk="1" hangingPunct="1">
              <a:spcBef>
                <a:spcPts val="0"/>
              </a:spcBef>
              <a:buClr>
                <a:srgbClr val="FF0000"/>
              </a:buClr>
              <a:buFont typeface="Arial" panose="020B0604020202020204" pitchFamily="34" charset="0"/>
              <a:buChar char="•"/>
            </a:pPr>
            <a:r>
              <a:rPr lang="en-US" sz="2200" b="0" i="0" dirty="0" smtClean="0"/>
              <a:t>Group </a:t>
            </a:r>
            <a:r>
              <a:rPr lang="en-US" sz="2200" b="0" i="0" dirty="0"/>
              <a:t>Problem Solving</a:t>
            </a:r>
          </a:p>
          <a:p>
            <a:pPr marL="342900" indent="-342900" eaLnBrk="1" hangingPunct="1">
              <a:spcBef>
                <a:spcPts val="0"/>
              </a:spcBef>
              <a:buClr>
                <a:srgbClr val="FF0000"/>
              </a:buClr>
              <a:buFont typeface="Arial" panose="020B0604020202020204" pitchFamily="34" charset="0"/>
              <a:buChar char="•"/>
            </a:pPr>
            <a:r>
              <a:rPr lang="en-US" sz="2200" b="0" i="0" dirty="0" smtClean="0"/>
              <a:t>Attention </a:t>
            </a:r>
            <a:r>
              <a:rPr lang="en-US" sz="2200" b="0" i="0" dirty="0"/>
              <a:t>Quiz </a:t>
            </a:r>
          </a:p>
        </p:txBody>
      </p:sp>
      <p:pic>
        <p:nvPicPr>
          <p:cNvPr id="307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2667000"/>
            <a:ext cx="3902075" cy="371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p:txBody>
          <a:bodyPr/>
          <a:lstStyle/>
          <a:p>
            <a:pPr rtl="0" eaLnBrk="1" fontAlgn="base" hangingPunct="1"/>
            <a:r>
              <a:rPr lang="en-US" sz="2400" b="1" i="0" kern="1200" dirty="0" smtClean="0">
                <a:solidFill>
                  <a:srgbClr val="000096"/>
                </a:solidFill>
                <a:effectLst/>
                <a:latin typeface="Times New Roman" panose="02020603050405020304" pitchFamily="18" charset="0"/>
                <a:ea typeface="+mn-ea"/>
                <a:cs typeface="Arial" panose="020B0604020202020204" pitchFamily="34" charset="0"/>
              </a:rPr>
              <a:t>PLANAR  RIGID  BODY MOTION: </a:t>
            </a:r>
            <a:br>
              <a:rPr lang="en-US" sz="2400" b="1" i="0" kern="1200" dirty="0" smtClean="0">
                <a:solidFill>
                  <a:srgbClr val="000096"/>
                </a:solidFill>
                <a:effectLst/>
                <a:latin typeface="Times New Roman" panose="02020603050405020304" pitchFamily="18" charset="0"/>
                <a:ea typeface="+mn-ea"/>
                <a:cs typeface="Arial" panose="020B0604020202020204" pitchFamily="34" charset="0"/>
              </a:rPr>
            </a:br>
            <a:r>
              <a:rPr lang="en-US" sz="2400" b="1" i="0" kern="1200" dirty="0" smtClean="0">
                <a:solidFill>
                  <a:srgbClr val="000096"/>
                </a:solidFill>
                <a:effectLst/>
                <a:latin typeface="Times New Roman" panose="02020603050405020304" pitchFamily="18" charset="0"/>
                <a:ea typeface="+mn-ea"/>
                <a:cs typeface="Arial" panose="020B0604020202020204" pitchFamily="34" charset="0"/>
              </a:rPr>
              <a:t>TRANSLATION &amp;</a:t>
            </a:r>
            <a:r>
              <a:rPr lang="en-US" sz="2400" b="1" i="0" kern="1200" baseline="0" dirty="0" smtClean="0">
                <a:solidFill>
                  <a:srgbClr val="000096"/>
                </a:solidFill>
                <a:effectLst/>
                <a:latin typeface="Times New Roman" panose="02020603050405020304" pitchFamily="18" charset="0"/>
                <a:ea typeface="+mn-ea"/>
                <a:cs typeface="Arial" panose="020B0604020202020204" pitchFamily="34" charset="0"/>
              </a:rPr>
              <a:t> </a:t>
            </a:r>
            <a:r>
              <a:rPr lang="en-US" sz="2400" b="1" i="0" kern="1200" dirty="0" smtClean="0">
                <a:solidFill>
                  <a:srgbClr val="000096"/>
                </a:solidFill>
                <a:effectLst/>
                <a:latin typeface="Times New Roman" panose="02020603050405020304" pitchFamily="18" charset="0"/>
                <a:ea typeface="+mn-ea"/>
                <a:cs typeface="Arial" panose="020B0604020202020204" pitchFamily="34" charset="0"/>
              </a:rPr>
              <a:t>ROTATION</a:t>
            </a:r>
            <a:endParaRPr lang="en-US" dirty="0" smtClean="0">
              <a:solidFill>
                <a:srgbClr val="000096"/>
              </a:solidFill>
              <a:effectLst/>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anim calcmode="lin" valueType="num">
                                      <p:cBhvr additive="base">
                                        <p:cTn id="7" dur="500" fill="hold"/>
                                        <p:tgtEl>
                                          <p:spTgt spid="28676"/>
                                        </p:tgtEl>
                                        <p:attrNameLst>
                                          <p:attrName>ppt_x</p:attrName>
                                        </p:attrNameLst>
                                      </p:cBhvr>
                                      <p:tavLst>
                                        <p:tav tm="0">
                                          <p:val>
                                            <p:strVal val="0-#ppt_w/2"/>
                                          </p:val>
                                        </p:tav>
                                        <p:tav tm="100000">
                                          <p:val>
                                            <p:strVal val="#ppt_x"/>
                                          </p:val>
                                        </p:tav>
                                      </p:tavLst>
                                    </p:anim>
                                    <p:anim calcmode="lin" valueType="num">
                                      <p:cBhvr additive="base">
                                        <p:cTn id="8" dur="500" fill="hold"/>
                                        <p:tgtEl>
                                          <p:spTgt spid="28676"/>
                                        </p:tgtEl>
                                        <p:attrNameLst>
                                          <p:attrName>ppt_y</p:attrName>
                                        </p:attrNameLst>
                                      </p:cBhvr>
                                      <p:tavLst>
                                        <p:tav tm="0">
                                          <p:val>
                                            <p:strVal val="#ppt_y"/>
                                          </p:val>
                                        </p:tav>
                                        <p:tav tm="100000">
                                          <p:val>
                                            <p:strVal val="#ppt_y"/>
                                          </p:val>
                                        </p:tav>
                                      </p:tavLst>
                                    </p:anim>
                                  </p:childTnLst>
                                </p:cTn>
                              </p:par>
                              <p:par>
                                <p:cTn id="9" presetID="1" presetClass="entr" presetSubtype="0" fill="hold" nodeType="withEffect">
                                  <p:stCondLst>
                                    <p:cond delay="0"/>
                                  </p:stCondLst>
                                  <p:childTnLst>
                                    <p:set>
                                      <p:cBhvr>
                                        <p:cTn id="10" dur="1" fill="hold">
                                          <p:stCondLst>
                                            <p:cond delay="0"/>
                                          </p:stCondLst>
                                        </p:cTn>
                                        <p:tgtEl>
                                          <p:spTgt spid="307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28678"/>
                                        </p:tgtEl>
                                        <p:attrNameLst>
                                          <p:attrName>style.visibility</p:attrName>
                                        </p:attrNameLst>
                                      </p:cBhvr>
                                      <p:to>
                                        <p:strVal val="visible"/>
                                      </p:to>
                                    </p:set>
                                    <p:anim calcmode="lin" valueType="num">
                                      <p:cBhvr additive="base">
                                        <p:cTn id="15" dur="500" fill="hold"/>
                                        <p:tgtEl>
                                          <p:spTgt spid="28678"/>
                                        </p:tgtEl>
                                        <p:attrNameLst>
                                          <p:attrName>ppt_x</p:attrName>
                                        </p:attrNameLst>
                                      </p:cBhvr>
                                      <p:tavLst>
                                        <p:tav tm="0">
                                          <p:val>
                                            <p:strVal val="0-#ppt_w/2"/>
                                          </p:val>
                                        </p:tav>
                                        <p:tav tm="100000">
                                          <p:val>
                                            <p:strVal val="#ppt_x"/>
                                          </p:val>
                                        </p:tav>
                                      </p:tavLst>
                                    </p:anim>
                                    <p:anim calcmode="lin" valueType="num">
                                      <p:cBhvr additive="base">
                                        <p:cTn id="16" dur="500" fill="hold"/>
                                        <p:tgtEl>
                                          <p:spTgt spid="286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autoUpdateAnimBg="0"/>
      <p:bldP spid="28678"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1" name="Text Box 5"/>
          <p:cNvSpPr txBox="1">
            <a:spLocks noChangeArrowheads="1"/>
          </p:cNvSpPr>
          <p:nvPr/>
        </p:nvSpPr>
        <p:spPr bwMode="auto">
          <a:xfrm>
            <a:off x="4267200" y="1153318"/>
            <a:ext cx="4724400" cy="291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altLang="en-US" sz="2300" b="0" i="0" dirty="0"/>
              <a:t>The positions of two points A and B on a translating body can be related by</a:t>
            </a:r>
          </a:p>
          <a:p>
            <a:pPr eaLnBrk="1" hangingPunct="1"/>
            <a:r>
              <a:rPr lang="en-US" altLang="en-US" sz="2300" b="0" i="0" dirty="0"/>
              <a:t>	</a:t>
            </a:r>
            <a:r>
              <a:rPr lang="en-US" sz="2300" dirty="0" err="1">
                <a:solidFill>
                  <a:srgbClr val="FF0000"/>
                </a:solidFill>
              </a:rPr>
              <a:t>r</a:t>
            </a:r>
            <a:r>
              <a:rPr lang="en-US" sz="2300" b="0" i="0" baseline="-25000" dirty="0" err="1"/>
              <a:t>B</a:t>
            </a:r>
            <a:r>
              <a:rPr lang="en-US" sz="2300" b="0" i="0" baseline="-25000" dirty="0">
                <a:solidFill>
                  <a:srgbClr val="FFFF00"/>
                </a:solidFill>
              </a:rPr>
              <a:t> </a:t>
            </a:r>
            <a:r>
              <a:rPr lang="en-US" sz="2300" b="0" i="0" dirty="0">
                <a:sym typeface="Symbol" pitchFamily="18" charset="2"/>
              </a:rPr>
              <a:t> =  </a:t>
            </a:r>
            <a:r>
              <a:rPr lang="en-US" sz="2300" dirty="0" err="1">
                <a:solidFill>
                  <a:srgbClr val="FF0000"/>
                </a:solidFill>
              </a:rPr>
              <a:t>r</a:t>
            </a:r>
            <a:r>
              <a:rPr lang="en-US" sz="2300" b="0" i="0" baseline="-25000" dirty="0" err="1"/>
              <a:t>A</a:t>
            </a:r>
            <a:r>
              <a:rPr lang="en-US" sz="2300" b="0" i="0" dirty="0">
                <a:sym typeface="Symbol" pitchFamily="18" charset="2"/>
              </a:rPr>
              <a:t> +  </a:t>
            </a:r>
            <a:r>
              <a:rPr lang="en-US" sz="2300" dirty="0" err="1">
                <a:solidFill>
                  <a:srgbClr val="FF0000"/>
                </a:solidFill>
              </a:rPr>
              <a:t>r</a:t>
            </a:r>
            <a:r>
              <a:rPr lang="en-US" sz="2300" b="0" i="0" baseline="-25000" dirty="0" err="1">
                <a:sym typeface="Symbol" pitchFamily="18" charset="2"/>
              </a:rPr>
              <a:t>B</a:t>
            </a:r>
            <a:r>
              <a:rPr lang="en-US" sz="2300" b="0" i="0" baseline="-25000" dirty="0">
                <a:sym typeface="Symbol" pitchFamily="18" charset="2"/>
              </a:rPr>
              <a:t>/A</a:t>
            </a:r>
            <a:r>
              <a:rPr lang="en-US" altLang="en-US" sz="2300" b="0" i="0" dirty="0"/>
              <a:t> </a:t>
            </a:r>
          </a:p>
          <a:p>
            <a:pPr eaLnBrk="1" hangingPunct="1"/>
            <a:r>
              <a:rPr lang="en-US" altLang="en-US" sz="2300" b="0" i="0" dirty="0"/>
              <a:t>where </a:t>
            </a:r>
            <a:r>
              <a:rPr lang="en-US" altLang="en-US" sz="2300" dirty="0" err="1">
                <a:solidFill>
                  <a:srgbClr val="FF0000"/>
                </a:solidFill>
              </a:rPr>
              <a:t>r</a:t>
            </a:r>
            <a:r>
              <a:rPr lang="en-US" altLang="en-US" sz="2300" b="0" i="0" baseline="-25000" dirty="0" err="1"/>
              <a:t>A</a:t>
            </a:r>
            <a:r>
              <a:rPr lang="en-US" altLang="en-US" sz="2300" b="0" baseline="-25000" dirty="0">
                <a:solidFill>
                  <a:srgbClr val="FFFF00"/>
                </a:solidFill>
              </a:rPr>
              <a:t> </a:t>
            </a:r>
            <a:r>
              <a:rPr lang="en-US" altLang="en-US" sz="2300" b="0" i="0" dirty="0"/>
              <a:t>&amp; </a:t>
            </a:r>
            <a:r>
              <a:rPr lang="en-US" altLang="en-US" sz="2300" dirty="0" err="1">
                <a:solidFill>
                  <a:srgbClr val="FF0000"/>
                </a:solidFill>
              </a:rPr>
              <a:t>r</a:t>
            </a:r>
            <a:r>
              <a:rPr lang="en-US" altLang="en-US" sz="2300" b="0" i="0" baseline="-25000" dirty="0" err="1"/>
              <a:t>B</a:t>
            </a:r>
            <a:r>
              <a:rPr lang="en-US" altLang="en-US" sz="2300" b="0" i="0" dirty="0"/>
              <a:t> are the absolute position vectors defined from the fixed x-y coordinate system, and </a:t>
            </a:r>
            <a:r>
              <a:rPr lang="en-US" altLang="en-US" sz="2300" dirty="0" err="1">
                <a:solidFill>
                  <a:srgbClr val="FF0000"/>
                </a:solidFill>
              </a:rPr>
              <a:t>r</a:t>
            </a:r>
            <a:r>
              <a:rPr lang="en-US" altLang="en-US" sz="2300" b="0" i="0" baseline="-25000" dirty="0" err="1"/>
              <a:t>B</a:t>
            </a:r>
            <a:r>
              <a:rPr lang="en-US" altLang="en-US" sz="2300" b="0" i="0" baseline="-25000" dirty="0"/>
              <a:t>/A</a:t>
            </a:r>
            <a:r>
              <a:rPr lang="en-US" altLang="en-US" sz="2300" b="0" i="0" dirty="0"/>
              <a:t> is the relative-position vector between B and</a:t>
            </a:r>
            <a:r>
              <a:rPr lang="en-US" altLang="en-US" b="0" i="0" dirty="0"/>
              <a:t> A.</a:t>
            </a:r>
          </a:p>
        </p:txBody>
      </p:sp>
      <p:sp>
        <p:nvSpPr>
          <p:cNvPr id="96269" name="Text Box 13"/>
          <p:cNvSpPr txBox="1">
            <a:spLocks noChangeArrowheads="1"/>
          </p:cNvSpPr>
          <p:nvPr/>
        </p:nvSpPr>
        <p:spPr bwMode="auto">
          <a:xfrm>
            <a:off x="838200" y="5562600"/>
            <a:ext cx="73152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altLang="en-US" sz="2300" b="0" i="0" dirty="0"/>
              <a:t>Note, all points in a rigid body subjected to translation move with the</a:t>
            </a:r>
            <a:r>
              <a:rPr lang="en-US" altLang="en-US" sz="2300" b="0" i="0" dirty="0">
                <a:solidFill>
                  <a:schemeClr val="hlink"/>
                </a:solidFill>
              </a:rPr>
              <a:t> </a:t>
            </a:r>
            <a:r>
              <a:rPr lang="en-US" altLang="en-US" sz="2300" b="0" i="0" dirty="0">
                <a:solidFill>
                  <a:srgbClr val="0000FA"/>
                </a:solidFill>
              </a:rPr>
              <a:t>same velocity and acceleration</a:t>
            </a:r>
            <a:r>
              <a:rPr lang="en-US" altLang="en-US" sz="2300" b="0" i="0" dirty="0">
                <a:solidFill>
                  <a:schemeClr val="hlink"/>
                </a:solidFill>
              </a:rPr>
              <a:t>.</a:t>
            </a:r>
            <a:endParaRPr lang="en-US" altLang="en-US" sz="2300" b="0" i="0" dirty="0">
              <a:solidFill>
                <a:srgbClr val="FFFF00"/>
              </a:solidFill>
            </a:endParaRPr>
          </a:p>
        </p:txBody>
      </p:sp>
      <p:sp>
        <p:nvSpPr>
          <p:cNvPr id="96270" name="Rectangle 14"/>
          <p:cNvSpPr>
            <a:spLocks noChangeArrowheads="1"/>
          </p:cNvSpPr>
          <p:nvPr/>
        </p:nvSpPr>
        <p:spPr bwMode="auto">
          <a:xfrm>
            <a:off x="838200" y="4191000"/>
            <a:ext cx="769620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5000"/>
              </a:spcBef>
            </a:pPr>
            <a:r>
              <a:rPr lang="en-US" altLang="en-US" sz="2300" b="0" i="0" dirty="0"/>
              <a:t>The </a:t>
            </a:r>
            <a:r>
              <a:rPr lang="en-US" altLang="en-US" sz="2300" b="0" i="0" dirty="0">
                <a:solidFill>
                  <a:srgbClr val="0000FA"/>
                </a:solidFill>
              </a:rPr>
              <a:t>velocity</a:t>
            </a:r>
            <a:r>
              <a:rPr lang="en-US" altLang="en-US" sz="2300" b="0" i="0" dirty="0"/>
              <a:t> at B is </a:t>
            </a:r>
            <a:r>
              <a:rPr lang="en-US" altLang="en-US" sz="2300" i="0" dirty="0"/>
              <a:t> </a:t>
            </a:r>
            <a:r>
              <a:rPr lang="en-US" altLang="en-US" sz="2300" dirty="0" err="1">
                <a:solidFill>
                  <a:srgbClr val="FF0000"/>
                </a:solidFill>
              </a:rPr>
              <a:t>v</a:t>
            </a:r>
            <a:r>
              <a:rPr lang="en-US" altLang="en-US" sz="2300" b="0" i="0" baseline="-25000" dirty="0" err="1"/>
              <a:t>B</a:t>
            </a:r>
            <a:r>
              <a:rPr lang="en-US" altLang="en-US" sz="2300" b="0" i="0" baseline="-25000" dirty="0">
                <a:solidFill>
                  <a:srgbClr val="FFFF00"/>
                </a:solidFill>
              </a:rPr>
              <a:t> </a:t>
            </a:r>
            <a:r>
              <a:rPr lang="en-US" altLang="en-US" sz="2300" b="0" i="0" dirty="0"/>
              <a:t>= </a:t>
            </a:r>
            <a:r>
              <a:rPr lang="en-US" altLang="en-US" sz="2300" dirty="0" err="1">
                <a:solidFill>
                  <a:srgbClr val="FF0000"/>
                </a:solidFill>
              </a:rPr>
              <a:t>v</a:t>
            </a:r>
            <a:r>
              <a:rPr lang="en-US" altLang="en-US" sz="2300" b="0" i="0" baseline="-25000" dirty="0" err="1"/>
              <a:t>A</a:t>
            </a:r>
            <a:r>
              <a:rPr lang="en-US" altLang="en-US" sz="2300" b="0" i="0" dirty="0"/>
              <a:t>+ </a:t>
            </a:r>
            <a:r>
              <a:rPr lang="en-US" altLang="en-US" sz="2300" b="0" i="0" dirty="0" err="1"/>
              <a:t>d</a:t>
            </a:r>
            <a:r>
              <a:rPr lang="en-US" altLang="en-US" sz="2300" dirty="0" err="1">
                <a:solidFill>
                  <a:srgbClr val="FF0000"/>
                </a:solidFill>
              </a:rPr>
              <a:t>r</a:t>
            </a:r>
            <a:r>
              <a:rPr lang="en-US" altLang="en-US" sz="2300" b="0" i="0" baseline="-25000" dirty="0" err="1"/>
              <a:t>B</a:t>
            </a:r>
            <a:r>
              <a:rPr lang="en-US" altLang="en-US" sz="2300" b="0" i="0" baseline="-25000" dirty="0"/>
              <a:t>/A</a:t>
            </a:r>
            <a:r>
              <a:rPr lang="en-US" altLang="en-US" sz="2300" b="0" i="0" dirty="0"/>
              <a:t>/</a:t>
            </a:r>
            <a:r>
              <a:rPr lang="en-US" altLang="en-US" sz="2300" b="0" i="0" dirty="0" err="1"/>
              <a:t>dt</a:t>
            </a:r>
            <a:r>
              <a:rPr lang="en-US" altLang="en-US" sz="2300" b="0" i="0" baseline="-25000" dirty="0"/>
              <a:t>  .</a:t>
            </a:r>
          </a:p>
          <a:p>
            <a:pPr>
              <a:spcBef>
                <a:spcPct val="25000"/>
              </a:spcBef>
            </a:pPr>
            <a:r>
              <a:rPr lang="en-US" altLang="en-US" sz="2300" b="0" i="0" dirty="0"/>
              <a:t>Now </a:t>
            </a:r>
            <a:r>
              <a:rPr lang="en-US" altLang="en-US" sz="2300" b="0" i="0" dirty="0" err="1"/>
              <a:t>d</a:t>
            </a:r>
            <a:r>
              <a:rPr lang="en-US" altLang="en-US" sz="2300" dirty="0" err="1">
                <a:solidFill>
                  <a:srgbClr val="FF0000"/>
                </a:solidFill>
              </a:rPr>
              <a:t>r</a:t>
            </a:r>
            <a:r>
              <a:rPr lang="en-US" altLang="en-US" sz="2300" b="0" i="0" baseline="-25000" dirty="0" err="1"/>
              <a:t>B</a:t>
            </a:r>
            <a:r>
              <a:rPr lang="en-US" altLang="en-US" sz="2300" b="0" i="0" baseline="-25000" dirty="0"/>
              <a:t>/A</a:t>
            </a:r>
            <a:r>
              <a:rPr lang="en-US" altLang="en-US" sz="2300" b="0" i="0" dirty="0"/>
              <a:t>/</a:t>
            </a:r>
            <a:r>
              <a:rPr lang="en-US" altLang="en-US" sz="2300" b="0" i="0" dirty="0" err="1"/>
              <a:t>dt</a:t>
            </a:r>
            <a:r>
              <a:rPr lang="en-US" altLang="en-US" sz="2300" b="0" i="0" baseline="-25000" dirty="0"/>
              <a:t> </a:t>
            </a:r>
            <a:r>
              <a:rPr lang="en-US" altLang="en-US" sz="2300" b="0" i="0" dirty="0"/>
              <a:t>= 0 since </a:t>
            </a:r>
            <a:r>
              <a:rPr lang="en-US" altLang="en-US" sz="2300" dirty="0" err="1">
                <a:solidFill>
                  <a:srgbClr val="FF0000"/>
                </a:solidFill>
              </a:rPr>
              <a:t>r</a:t>
            </a:r>
            <a:r>
              <a:rPr lang="en-US" altLang="en-US" sz="2300" b="0" i="0" baseline="-25000" dirty="0" err="1"/>
              <a:t>B</a:t>
            </a:r>
            <a:r>
              <a:rPr lang="en-US" altLang="en-US" sz="2300" b="0" i="0" baseline="-25000" dirty="0"/>
              <a:t>/A</a:t>
            </a:r>
            <a:r>
              <a:rPr lang="en-US" altLang="en-US" sz="2300" b="0" i="0" dirty="0"/>
              <a:t> is constant. So, </a:t>
            </a:r>
            <a:r>
              <a:rPr lang="en-US" altLang="en-US" sz="2300" dirty="0" err="1">
                <a:solidFill>
                  <a:srgbClr val="FF0000"/>
                </a:solidFill>
              </a:rPr>
              <a:t>v</a:t>
            </a:r>
            <a:r>
              <a:rPr lang="en-US" altLang="en-US" sz="2300" b="0" i="0" baseline="-25000" dirty="0" err="1"/>
              <a:t>B</a:t>
            </a:r>
            <a:r>
              <a:rPr lang="en-US" altLang="en-US" sz="2300" b="0" i="0" baseline="-25000" dirty="0">
                <a:solidFill>
                  <a:srgbClr val="FFFF00"/>
                </a:solidFill>
              </a:rPr>
              <a:t> </a:t>
            </a:r>
            <a:r>
              <a:rPr lang="en-US" altLang="en-US" sz="2300" b="0" i="0" dirty="0"/>
              <a:t>= </a:t>
            </a:r>
            <a:r>
              <a:rPr lang="en-US" altLang="en-US" sz="2300" dirty="0" err="1">
                <a:solidFill>
                  <a:srgbClr val="FF0000"/>
                </a:solidFill>
              </a:rPr>
              <a:t>v</a:t>
            </a:r>
            <a:r>
              <a:rPr lang="en-US" altLang="en-US" sz="2300" b="0" i="0" baseline="-25000" dirty="0" err="1"/>
              <a:t>A</a:t>
            </a:r>
            <a:r>
              <a:rPr lang="en-US" altLang="en-US" sz="2300" b="0" i="0" dirty="0"/>
              <a:t>, and by following similar logic,  </a:t>
            </a:r>
            <a:r>
              <a:rPr lang="en-US" altLang="en-US" sz="2300" i="0" dirty="0" err="1">
                <a:solidFill>
                  <a:srgbClr val="FF0000"/>
                </a:solidFill>
              </a:rPr>
              <a:t>a</a:t>
            </a:r>
            <a:r>
              <a:rPr lang="en-US" altLang="en-US" sz="2300" b="0" i="0" baseline="-25000" dirty="0" err="1"/>
              <a:t>B</a:t>
            </a:r>
            <a:r>
              <a:rPr lang="en-US" altLang="en-US" sz="2300" b="0" i="0" baseline="-25000" dirty="0">
                <a:solidFill>
                  <a:srgbClr val="FFFF00"/>
                </a:solidFill>
              </a:rPr>
              <a:t> </a:t>
            </a:r>
            <a:r>
              <a:rPr lang="en-US" altLang="en-US" sz="2300" b="0" i="0" dirty="0"/>
              <a:t>= </a:t>
            </a:r>
            <a:r>
              <a:rPr lang="en-US" altLang="en-US" sz="2300" i="0" dirty="0" err="1">
                <a:solidFill>
                  <a:srgbClr val="FF0000"/>
                </a:solidFill>
              </a:rPr>
              <a:t>a</a:t>
            </a:r>
            <a:r>
              <a:rPr lang="en-US" altLang="en-US" sz="2300" b="0" i="0" baseline="-25000" dirty="0" err="1"/>
              <a:t>A</a:t>
            </a:r>
            <a:r>
              <a:rPr lang="en-US" altLang="en-US" sz="2300" b="0" i="0" dirty="0"/>
              <a:t>.</a:t>
            </a:r>
          </a:p>
        </p:txBody>
      </p:sp>
      <p:pic>
        <p:nvPicPr>
          <p:cNvPr id="12296"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348" y="1153318"/>
            <a:ext cx="3805516" cy="2694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p:txBody>
          <a:bodyPr>
            <a:normAutofit/>
          </a:bodyPr>
          <a:lstStyle/>
          <a:p>
            <a:pPr rtl="0" eaLnBrk="1" fontAlgn="base" hangingPunct="1"/>
            <a:r>
              <a:rPr lang="en-US" sz="2400" i="0" kern="1200" dirty="0" smtClean="0">
                <a:solidFill>
                  <a:srgbClr val="000096"/>
                </a:solidFill>
                <a:effectLst/>
                <a:ea typeface="+mn-ea"/>
                <a:cs typeface="Arial" panose="020B0604020202020204" pitchFamily="34" charset="0"/>
              </a:rPr>
              <a:t>RIGID-BODY MOTION: </a:t>
            </a:r>
            <a:br>
              <a:rPr lang="en-US" sz="2400" i="0" kern="1200" dirty="0" smtClean="0">
                <a:solidFill>
                  <a:srgbClr val="000096"/>
                </a:solidFill>
                <a:effectLst/>
                <a:ea typeface="+mn-ea"/>
                <a:cs typeface="Arial" panose="020B0604020202020204" pitchFamily="34" charset="0"/>
              </a:rPr>
            </a:br>
            <a:r>
              <a:rPr lang="en-US" sz="2400" i="0" kern="1200" dirty="0" smtClean="0">
                <a:solidFill>
                  <a:srgbClr val="000096"/>
                </a:solidFill>
                <a:effectLst/>
                <a:ea typeface="+mn-ea"/>
                <a:cs typeface="Arial" panose="020B0604020202020204" pitchFamily="34" charset="0"/>
              </a:rPr>
              <a:t>TRANSLATION (Section 16.2) </a:t>
            </a:r>
            <a:endParaRPr lang="en-US" dirty="0" smtClean="0">
              <a:solidFill>
                <a:srgbClr val="000096"/>
              </a:solidFill>
              <a:effectLs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6261"/>
                                        </p:tgtEl>
                                        <p:attrNameLst>
                                          <p:attrName>style.visibility</p:attrName>
                                        </p:attrNameLst>
                                      </p:cBhvr>
                                      <p:to>
                                        <p:strVal val="visible"/>
                                      </p:to>
                                    </p:set>
                                    <p:anim calcmode="lin" valueType="num">
                                      <p:cBhvr additive="base">
                                        <p:cTn id="7" dur="500" fill="hold"/>
                                        <p:tgtEl>
                                          <p:spTgt spid="96261"/>
                                        </p:tgtEl>
                                        <p:attrNameLst>
                                          <p:attrName>ppt_x</p:attrName>
                                        </p:attrNameLst>
                                      </p:cBhvr>
                                      <p:tavLst>
                                        <p:tav tm="0">
                                          <p:val>
                                            <p:strVal val="0-#ppt_w/2"/>
                                          </p:val>
                                        </p:tav>
                                        <p:tav tm="100000">
                                          <p:val>
                                            <p:strVal val="#ppt_x"/>
                                          </p:val>
                                        </p:tav>
                                      </p:tavLst>
                                    </p:anim>
                                    <p:anim calcmode="lin" valueType="num">
                                      <p:cBhvr additive="base">
                                        <p:cTn id="8" dur="500" fill="hold"/>
                                        <p:tgtEl>
                                          <p:spTgt spid="9626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6270"/>
                                        </p:tgtEl>
                                        <p:attrNameLst>
                                          <p:attrName>style.visibility</p:attrName>
                                        </p:attrNameLst>
                                      </p:cBhvr>
                                      <p:to>
                                        <p:strVal val="visible"/>
                                      </p:to>
                                    </p:set>
                                    <p:anim calcmode="lin" valueType="num">
                                      <p:cBhvr additive="base">
                                        <p:cTn id="13" dur="500" fill="hold"/>
                                        <p:tgtEl>
                                          <p:spTgt spid="96270"/>
                                        </p:tgtEl>
                                        <p:attrNameLst>
                                          <p:attrName>ppt_x</p:attrName>
                                        </p:attrNameLst>
                                      </p:cBhvr>
                                      <p:tavLst>
                                        <p:tav tm="0">
                                          <p:val>
                                            <p:strVal val="0-#ppt_w/2"/>
                                          </p:val>
                                        </p:tav>
                                        <p:tav tm="100000">
                                          <p:val>
                                            <p:strVal val="#ppt_x"/>
                                          </p:val>
                                        </p:tav>
                                      </p:tavLst>
                                    </p:anim>
                                    <p:anim calcmode="lin" valueType="num">
                                      <p:cBhvr additive="base">
                                        <p:cTn id="14" dur="500" fill="hold"/>
                                        <p:tgtEl>
                                          <p:spTgt spid="9627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6269"/>
                                        </p:tgtEl>
                                        <p:attrNameLst>
                                          <p:attrName>style.visibility</p:attrName>
                                        </p:attrNameLst>
                                      </p:cBhvr>
                                      <p:to>
                                        <p:strVal val="visible"/>
                                      </p:to>
                                    </p:set>
                                    <p:anim calcmode="lin" valueType="num">
                                      <p:cBhvr additive="base">
                                        <p:cTn id="19" dur="500" fill="hold"/>
                                        <p:tgtEl>
                                          <p:spTgt spid="96269"/>
                                        </p:tgtEl>
                                        <p:attrNameLst>
                                          <p:attrName>ppt_x</p:attrName>
                                        </p:attrNameLst>
                                      </p:cBhvr>
                                      <p:tavLst>
                                        <p:tav tm="0">
                                          <p:val>
                                            <p:strVal val="#ppt_x"/>
                                          </p:val>
                                        </p:tav>
                                        <p:tav tm="100000">
                                          <p:val>
                                            <p:strVal val="#ppt_x"/>
                                          </p:val>
                                        </p:tav>
                                      </p:tavLst>
                                    </p:anim>
                                    <p:anim calcmode="lin" valueType="num">
                                      <p:cBhvr additive="base">
                                        <p:cTn id="20" dur="500" fill="hold"/>
                                        <p:tgtEl>
                                          <p:spTgt spid="962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1" grpId="0" autoUpdateAnimBg="0"/>
      <p:bldP spid="96269" grpId="0"/>
      <p:bldP spid="9627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5" name="Text Box 5"/>
          <p:cNvSpPr txBox="1">
            <a:spLocks noChangeArrowheads="1"/>
          </p:cNvSpPr>
          <p:nvPr/>
        </p:nvSpPr>
        <p:spPr bwMode="auto">
          <a:xfrm>
            <a:off x="2438400" y="2362200"/>
            <a:ext cx="608012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b="0" i="0">
                <a:sym typeface="Symbol" pitchFamily="18" charset="2"/>
              </a:rPr>
              <a:t>The change in angular position, d, is called the angular displacement, with units of either radians or revolutions.  They are related by</a:t>
            </a:r>
          </a:p>
          <a:p>
            <a:pPr algn="ctr" eaLnBrk="1" hangingPunct="1"/>
            <a:r>
              <a:rPr lang="en-US" b="0" i="0">
                <a:sym typeface="Symbol" pitchFamily="18" charset="2"/>
              </a:rPr>
              <a:t>1 revolution  =  (2) radians</a:t>
            </a:r>
          </a:p>
          <a:p>
            <a:pPr eaLnBrk="1" hangingPunct="1"/>
            <a:endParaRPr lang="en-US" b="0" i="0" baseline="-25000"/>
          </a:p>
        </p:txBody>
      </p:sp>
      <p:sp>
        <p:nvSpPr>
          <p:cNvPr id="13318" name="Text Box 10"/>
          <p:cNvSpPr txBox="1">
            <a:spLocks noChangeArrowheads="1"/>
          </p:cNvSpPr>
          <p:nvPr/>
        </p:nvSpPr>
        <p:spPr bwMode="auto">
          <a:xfrm>
            <a:off x="2438400" y="1143000"/>
            <a:ext cx="60356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b="0" i="0" dirty="0"/>
              <a:t>When a body rotates about a fixed axis, any point P in the body travels along a </a:t>
            </a:r>
            <a:r>
              <a:rPr lang="en-US" b="0" i="0" dirty="0">
                <a:solidFill>
                  <a:srgbClr val="0000FA"/>
                </a:solidFill>
              </a:rPr>
              <a:t>circular path</a:t>
            </a:r>
            <a:r>
              <a:rPr lang="en-US" b="0" i="0" dirty="0"/>
              <a:t>.  The angular position of  P is defined by </a:t>
            </a:r>
            <a:r>
              <a:rPr lang="en-US" b="0" i="0" dirty="0">
                <a:latin typeface="Symbol" pitchFamily="18" charset="2"/>
              </a:rPr>
              <a:t>q.</a:t>
            </a:r>
            <a:r>
              <a:rPr lang="en-US" b="0" i="0" dirty="0"/>
              <a:t> </a:t>
            </a:r>
          </a:p>
        </p:txBody>
      </p:sp>
      <p:grpSp>
        <p:nvGrpSpPr>
          <p:cNvPr id="5" name="Group 4"/>
          <p:cNvGrpSpPr/>
          <p:nvPr/>
        </p:nvGrpSpPr>
        <p:grpSpPr>
          <a:xfrm>
            <a:off x="2362200" y="3962400"/>
            <a:ext cx="6248400" cy="2286000"/>
            <a:chOff x="2362200" y="3886200"/>
            <a:chExt cx="6248400" cy="2286000"/>
          </a:xfrm>
        </p:grpSpPr>
        <p:sp>
          <p:nvSpPr>
            <p:cNvPr id="13326" name="Text Box 13"/>
            <p:cNvSpPr txBox="1">
              <a:spLocks noChangeArrowheads="1"/>
            </p:cNvSpPr>
            <p:nvPr/>
          </p:nvSpPr>
          <p:spPr bwMode="auto">
            <a:xfrm>
              <a:off x="2362200" y="3886200"/>
              <a:ext cx="6019800" cy="2286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spcBef>
                  <a:spcPct val="25000"/>
                </a:spcBef>
              </a:pPr>
              <a:r>
                <a:rPr lang="en-US" b="0" i="0" dirty="0">
                  <a:solidFill>
                    <a:srgbClr val="0000FA"/>
                  </a:solidFill>
                  <a:sym typeface="Symbol" pitchFamily="18" charset="2"/>
                </a:rPr>
                <a:t>Angular velocity</a:t>
              </a:r>
              <a:r>
                <a:rPr lang="en-US" b="0" i="0" dirty="0">
                  <a:sym typeface="Symbol" pitchFamily="18" charset="2"/>
                </a:rPr>
                <a:t>, , is obtained by taking the time derivative of angular displacement:</a:t>
              </a:r>
            </a:p>
            <a:p>
              <a:pPr eaLnBrk="1" hangingPunct="1">
                <a:spcBef>
                  <a:spcPct val="25000"/>
                </a:spcBef>
              </a:pPr>
              <a:r>
                <a:rPr lang="en-US" b="0" i="0" dirty="0">
                  <a:sym typeface="Symbol" pitchFamily="18" charset="2"/>
                </a:rPr>
                <a:t> = d/</a:t>
              </a:r>
              <a:r>
                <a:rPr lang="en-US" b="0" i="0" dirty="0" err="1">
                  <a:sym typeface="Symbol" pitchFamily="18" charset="2"/>
                </a:rPr>
                <a:t>dt</a:t>
              </a:r>
              <a:r>
                <a:rPr lang="en-US" b="0" i="0" dirty="0">
                  <a:sym typeface="Symbol" pitchFamily="18" charset="2"/>
                </a:rPr>
                <a:t> (rad/s)   </a:t>
              </a:r>
              <a:r>
                <a:rPr lang="en-US" b="0" i="0" dirty="0">
                  <a:solidFill>
                    <a:srgbClr val="FF0000"/>
                  </a:solidFill>
                  <a:sym typeface="Symbol" pitchFamily="18" charset="2"/>
                </a:rPr>
                <a:t>+</a:t>
              </a:r>
              <a:endParaRPr lang="en-US" dirty="0">
                <a:solidFill>
                  <a:srgbClr val="FF0000"/>
                </a:solidFill>
              </a:endParaRPr>
            </a:p>
          </p:txBody>
        </p:sp>
        <p:sp>
          <p:nvSpPr>
            <p:cNvPr id="13325" name="Arc 11"/>
            <p:cNvSpPr>
              <a:spLocks/>
            </p:cNvSpPr>
            <p:nvPr/>
          </p:nvSpPr>
          <p:spPr bwMode="auto">
            <a:xfrm>
              <a:off x="4724400" y="4724400"/>
              <a:ext cx="304800" cy="419100"/>
            </a:xfrm>
            <a:custGeom>
              <a:avLst/>
              <a:gdLst>
                <a:gd name="T0" fmla="*/ 0 w 21600"/>
                <a:gd name="T1" fmla="*/ 0 h 38111"/>
                <a:gd name="T2" fmla="*/ 0 w 21600"/>
                <a:gd name="T3" fmla="*/ 0 h 38111"/>
                <a:gd name="T4" fmla="*/ 0 w 21600"/>
                <a:gd name="T5" fmla="*/ 0 h 38111"/>
                <a:gd name="T6" fmla="*/ 0 60000 65536"/>
                <a:gd name="T7" fmla="*/ 0 60000 65536"/>
                <a:gd name="T8" fmla="*/ 0 60000 65536"/>
                <a:gd name="T9" fmla="*/ 0 w 21600"/>
                <a:gd name="T10" fmla="*/ 0 h 38111"/>
                <a:gd name="T11" fmla="*/ 21600 w 21600"/>
                <a:gd name="T12" fmla="*/ 38111 h 38111"/>
              </a:gdLst>
              <a:ahLst/>
              <a:cxnLst>
                <a:cxn ang="T6">
                  <a:pos x="T0" y="T1"/>
                </a:cxn>
                <a:cxn ang="T7">
                  <a:pos x="T2" y="T3"/>
                </a:cxn>
                <a:cxn ang="T8">
                  <a:pos x="T4" y="T5"/>
                </a:cxn>
              </a:cxnLst>
              <a:rect l="T9" t="T10" r="T11" b="T12"/>
              <a:pathLst>
                <a:path w="21600" h="38111" fill="none" extrusionOk="0">
                  <a:moveTo>
                    <a:pt x="7878" y="0"/>
                  </a:moveTo>
                  <a:cubicBezTo>
                    <a:pt x="16154" y="3242"/>
                    <a:pt x="21600" y="11223"/>
                    <a:pt x="21600" y="20112"/>
                  </a:cubicBezTo>
                  <a:cubicBezTo>
                    <a:pt x="21600" y="27350"/>
                    <a:pt x="17973" y="34108"/>
                    <a:pt x="11941" y="38110"/>
                  </a:cubicBezTo>
                </a:path>
                <a:path w="21600" h="38111" stroke="0" extrusionOk="0">
                  <a:moveTo>
                    <a:pt x="7878" y="0"/>
                  </a:moveTo>
                  <a:cubicBezTo>
                    <a:pt x="16154" y="3242"/>
                    <a:pt x="21600" y="11223"/>
                    <a:pt x="21600" y="20112"/>
                  </a:cubicBezTo>
                  <a:cubicBezTo>
                    <a:pt x="21600" y="27350"/>
                    <a:pt x="17973" y="34108"/>
                    <a:pt x="11941" y="38110"/>
                  </a:cubicBezTo>
                  <a:lnTo>
                    <a:pt x="0" y="20112"/>
                  </a:lnTo>
                  <a:lnTo>
                    <a:pt x="7878" y="0"/>
                  </a:lnTo>
                  <a:close/>
                </a:path>
              </a:pathLst>
            </a:custGeom>
            <a:noFill/>
            <a:ln w="9525">
              <a:solidFill>
                <a:srgbClr val="FF0000"/>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3" name="Group 18"/>
            <p:cNvGrpSpPr>
              <a:grpSpLocks/>
            </p:cNvGrpSpPr>
            <p:nvPr/>
          </p:nvGrpSpPr>
          <p:grpSpPr bwMode="auto">
            <a:xfrm>
              <a:off x="2438400" y="5181600"/>
              <a:ext cx="6172200" cy="908050"/>
              <a:chOff x="1632" y="3240"/>
              <a:chExt cx="3888" cy="572"/>
            </a:xfrm>
          </p:grpSpPr>
          <p:sp>
            <p:nvSpPr>
              <p:cNvPr id="13323" name="Rectangle 16"/>
              <p:cNvSpPr>
                <a:spLocks noChangeArrowheads="1"/>
              </p:cNvSpPr>
              <p:nvPr/>
            </p:nvSpPr>
            <p:spPr bwMode="auto">
              <a:xfrm>
                <a:off x="1632" y="3240"/>
                <a:ext cx="3888" cy="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ts val="600"/>
                  </a:spcBef>
                </a:pPr>
                <a:r>
                  <a:rPr lang="en-US" b="0" i="0" dirty="0">
                    <a:sym typeface="Symbol" pitchFamily="18" charset="2"/>
                  </a:rPr>
                  <a:t>Similarly, </a:t>
                </a:r>
                <a:r>
                  <a:rPr lang="en-US" b="0" i="0" dirty="0">
                    <a:solidFill>
                      <a:srgbClr val="0000FA"/>
                    </a:solidFill>
                    <a:sym typeface="Symbol" pitchFamily="18" charset="2"/>
                  </a:rPr>
                  <a:t>angular acceleration </a:t>
                </a:r>
                <a:r>
                  <a:rPr lang="en-US" b="0" i="0" dirty="0">
                    <a:sym typeface="Symbol" pitchFamily="18" charset="2"/>
                  </a:rPr>
                  <a:t>is </a:t>
                </a:r>
              </a:p>
              <a:p>
                <a:pPr>
                  <a:spcBef>
                    <a:spcPts val="600"/>
                  </a:spcBef>
                </a:pPr>
                <a:r>
                  <a:rPr lang="en-US" b="0" i="0" dirty="0">
                    <a:sym typeface="Symbol" pitchFamily="18" charset="2"/>
                  </a:rPr>
                  <a:t> = d</a:t>
                </a:r>
                <a:r>
                  <a:rPr lang="en-US" b="0" i="0" baseline="30000" dirty="0">
                    <a:sym typeface="Symbol" pitchFamily="18" charset="2"/>
                  </a:rPr>
                  <a:t>2</a:t>
                </a:r>
                <a:r>
                  <a:rPr lang="en-US" b="0" i="0" dirty="0">
                    <a:sym typeface="Symbol" pitchFamily="18" charset="2"/>
                  </a:rPr>
                  <a:t>/dt</a:t>
                </a:r>
                <a:r>
                  <a:rPr lang="en-US" b="0" i="0" baseline="30000" dirty="0">
                    <a:sym typeface="Symbol" pitchFamily="18" charset="2"/>
                  </a:rPr>
                  <a:t>2 </a:t>
                </a:r>
                <a:r>
                  <a:rPr lang="en-US" b="0" i="0" dirty="0">
                    <a:sym typeface="Symbol" pitchFamily="18" charset="2"/>
                  </a:rPr>
                  <a:t>= d/</a:t>
                </a:r>
                <a:r>
                  <a:rPr lang="en-US" b="0" i="0" dirty="0" err="1">
                    <a:sym typeface="Symbol" pitchFamily="18" charset="2"/>
                  </a:rPr>
                  <a:t>dt</a:t>
                </a:r>
                <a:r>
                  <a:rPr lang="en-US" b="0" i="0" dirty="0">
                    <a:sym typeface="Symbol" pitchFamily="18" charset="2"/>
                  </a:rPr>
                  <a:t>  or  = (d/d)  </a:t>
                </a:r>
                <a:r>
                  <a:rPr lang="en-US" sz="2200" b="0" i="0" dirty="0">
                    <a:sym typeface="Symbol" pitchFamily="18" charset="2"/>
                  </a:rPr>
                  <a:t>rad/s</a:t>
                </a:r>
                <a:r>
                  <a:rPr lang="en-US" sz="2200" b="0" i="0" baseline="30000" dirty="0">
                    <a:sym typeface="Symbol" pitchFamily="18" charset="2"/>
                  </a:rPr>
                  <a:t>2</a:t>
                </a:r>
                <a:r>
                  <a:rPr lang="en-US" b="0" i="0" dirty="0">
                    <a:sym typeface="Symbol" pitchFamily="18" charset="2"/>
                  </a:rPr>
                  <a:t>   </a:t>
                </a:r>
                <a:r>
                  <a:rPr lang="en-US" b="0" i="0" dirty="0">
                    <a:solidFill>
                      <a:srgbClr val="FF0000"/>
                    </a:solidFill>
                    <a:sym typeface="Symbol" pitchFamily="18" charset="2"/>
                  </a:rPr>
                  <a:t>+</a:t>
                </a:r>
                <a:r>
                  <a:rPr lang="en-US" b="0" i="0" dirty="0">
                    <a:sym typeface="Symbol" pitchFamily="18" charset="2"/>
                  </a:rPr>
                  <a:t> </a:t>
                </a:r>
              </a:p>
            </p:txBody>
          </p:sp>
          <p:sp>
            <p:nvSpPr>
              <p:cNvPr id="13324" name="Arc 12"/>
              <p:cNvSpPr>
                <a:spLocks/>
              </p:cNvSpPr>
              <p:nvPr/>
            </p:nvSpPr>
            <p:spPr bwMode="auto">
              <a:xfrm>
                <a:off x="5184" y="3520"/>
                <a:ext cx="150" cy="264"/>
              </a:xfrm>
              <a:custGeom>
                <a:avLst/>
                <a:gdLst>
                  <a:gd name="T0" fmla="*/ 0 w 21600"/>
                  <a:gd name="T1" fmla="*/ 0 h 38111"/>
                  <a:gd name="T2" fmla="*/ 0 w 21600"/>
                  <a:gd name="T3" fmla="*/ 0 h 38111"/>
                  <a:gd name="T4" fmla="*/ 0 w 21600"/>
                  <a:gd name="T5" fmla="*/ 0 h 38111"/>
                  <a:gd name="T6" fmla="*/ 0 60000 65536"/>
                  <a:gd name="T7" fmla="*/ 0 60000 65536"/>
                  <a:gd name="T8" fmla="*/ 0 60000 65536"/>
                  <a:gd name="T9" fmla="*/ 0 w 21600"/>
                  <a:gd name="T10" fmla="*/ 0 h 38111"/>
                  <a:gd name="T11" fmla="*/ 21600 w 21600"/>
                  <a:gd name="T12" fmla="*/ 38111 h 38111"/>
                </a:gdLst>
                <a:ahLst/>
                <a:cxnLst>
                  <a:cxn ang="T6">
                    <a:pos x="T0" y="T1"/>
                  </a:cxn>
                  <a:cxn ang="T7">
                    <a:pos x="T2" y="T3"/>
                  </a:cxn>
                  <a:cxn ang="T8">
                    <a:pos x="T4" y="T5"/>
                  </a:cxn>
                </a:cxnLst>
                <a:rect l="T9" t="T10" r="T11" b="T12"/>
                <a:pathLst>
                  <a:path w="21600" h="38111" fill="none" extrusionOk="0">
                    <a:moveTo>
                      <a:pt x="7878" y="0"/>
                    </a:moveTo>
                    <a:cubicBezTo>
                      <a:pt x="16154" y="3242"/>
                      <a:pt x="21600" y="11223"/>
                      <a:pt x="21600" y="20112"/>
                    </a:cubicBezTo>
                    <a:cubicBezTo>
                      <a:pt x="21600" y="27350"/>
                      <a:pt x="17973" y="34108"/>
                      <a:pt x="11941" y="38110"/>
                    </a:cubicBezTo>
                  </a:path>
                  <a:path w="21600" h="38111" stroke="0" extrusionOk="0">
                    <a:moveTo>
                      <a:pt x="7878" y="0"/>
                    </a:moveTo>
                    <a:cubicBezTo>
                      <a:pt x="16154" y="3242"/>
                      <a:pt x="21600" y="11223"/>
                      <a:pt x="21600" y="20112"/>
                    </a:cubicBezTo>
                    <a:cubicBezTo>
                      <a:pt x="21600" y="27350"/>
                      <a:pt x="17973" y="34108"/>
                      <a:pt x="11941" y="38110"/>
                    </a:cubicBezTo>
                    <a:lnTo>
                      <a:pt x="0" y="20112"/>
                    </a:lnTo>
                    <a:lnTo>
                      <a:pt x="7878" y="0"/>
                    </a:lnTo>
                    <a:close/>
                  </a:path>
                </a:pathLst>
              </a:custGeom>
              <a:noFill/>
              <a:ln w="9525">
                <a:solidFill>
                  <a:srgbClr val="FF0000"/>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pic>
        <p:nvPicPr>
          <p:cNvPr id="13321" name="Picture 1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1219200"/>
            <a:ext cx="1371600" cy="336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2" name="Picture 1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4876800"/>
            <a:ext cx="1363663"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idx="4294967295"/>
          </p:nvPr>
        </p:nvSpPr>
        <p:spPr/>
        <p:txBody>
          <a:bodyPr/>
          <a:lstStyle/>
          <a:p>
            <a:pPr rtl="0" eaLnBrk="1" fontAlgn="base" hangingPunct="1"/>
            <a:r>
              <a:rPr lang="en-US" sz="2400" i="0" kern="1200" dirty="0" smtClean="0">
                <a:solidFill>
                  <a:srgbClr val="000096"/>
                </a:solidFill>
                <a:effectLst/>
                <a:ea typeface="+mn-ea"/>
                <a:cs typeface="Arial" panose="020B0604020202020204" pitchFamily="34" charset="0"/>
              </a:rPr>
              <a:t>RIGID-BODY MOTION: </a:t>
            </a:r>
            <a:br>
              <a:rPr lang="en-US" sz="2400" i="0" kern="1200" dirty="0" smtClean="0">
                <a:solidFill>
                  <a:srgbClr val="000096"/>
                </a:solidFill>
                <a:effectLst/>
                <a:ea typeface="+mn-ea"/>
                <a:cs typeface="Arial" panose="020B0604020202020204" pitchFamily="34" charset="0"/>
              </a:rPr>
            </a:br>
            <a:r>
              <a:rPr lang="en-US" sz="2400" i="0" kern="1200" dirty="0" smtClean="0">
                <a:solidFill>
                  <a:srgbClr val="000096"/>
                </a:solidFill>
                <a:effectLst/>
                <a:ea typeface="+mn-ea"/>
                <a:cs typeface="Arial" panose="020B0604020202020204" pitchFamily="34" charset="0"/>
              </a:rPr>
              <a:t>ROTATION ABOUT A FIXED AXIS (Section 16.3)</a:t>
            </a:r>
            <a:endParaRPr lang="en-US" dirty="0" smtClean="0">
              <a:solidFill>
                <a:srgbClr val="000096"/>
              </a:solidFill>
              <a:effectLst/>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7285"/>
                                        </p:tgtEl>
                                        <p:attrNameLst>
                                          <p:attrName>style.visibility</p:attrName>
                                        </p:attrNameLst>
                                      </p:cBhvr>
                                      <p:to>
                                        <p:strVal val="visible"/>
                                      </p:to>
                                    </p:set>
                                    <p:anim calcmode="lin" valueType="num">
                                      <p:cBhvr additive="base">
                                        <p:cTn id="7" dur="500" fill="hold"/>
                                        <p:tgtEl>
                                          <p:spTgt spid="97285"/>
                                        </p:tgtEl>
                                        <p:attrNameLst>
                                          <p:attrName>ppt_x</p:attrName>
                                        </p:attrNameLst>
                                      </p:cBhvr>
                                      <p:tavLst>
                                        <p:tav tm="0">
                                          <p:val>
                                            <p:strVal val="0-#ppt_w/2"/>
                                          </p:val>
                                        </p:tav>
                                        <p:tav tm="100000">
                                          <p:val>
                                            <p:strVal val="#ppt_x"/>
                                          </p:val>
                                        </p:tav>
                                      </p:tavLst>
                                    </p:anim>
                                    <p:anim calcmode="lin" valueType="num">
                                      <p:cBhvr additive="base">
                                        <p:cTn id="8" dur="500" fill="hold"/>
                                        <p:tgtEl>
                                          <p:spTgt spid="9728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5"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9" name="Text Box 5"/>
          <p:cNvSpPr txBox="1">
            <a:spLocks noChangeArrowheads="1"/>
          </p:cNvSpPr>
          <p:nvPr/>
        </p:nvSpPr>
        <p:spPr bwMode="auto">
          <a:xfrm>
            <a:off x="2819400" y="1177925"/>
            <a:ext cx="54864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374775" algn="l"/>
              </a:tabLst>
              <a:defRPr sz="2400" b="1" i="1">
                <a:solidFill>
                  <a:schemeClr val="tx1"/>
                </a:solidFill>
                <a:latin typeface="Times New Roman" pitchFamily="18" charset="0"/>
              </a:defRPr>
            </a:lvl1pPr>
            <a:lvl2pPr marL="742950" indent="-285750" eaLnBrk="0" hangingPunct="0">
              <a:tabLst>
                <a:tab pos="1374775" algn="l"/>
              </a:tabLst>
              <a:defRPr sz="2400" b="1" i="1">
                <a:solidFill>
                  <a:schemeClr val="tx1"/>
                </a:solidFill>
                <a:latin typeface="Times New Roman" pitchFamily="18" charset="0"/>
              </a:defRPr>
            </a:lvl2pPr>
            <a:lvl3pPr marL="1143000" indent="-228600" eaLnBrk="0" hangingPunct="0">
              <a:tabLst>
                <a:tab pos="1374775" algn="l"/>
              </a:tabLst>
              <a:defRPr sz="2400" b="1" i="1">
                <a:solidFill>
                  <a:schemeClr val="tx1"/>
                </a:solidFill>
                <a:latin typeface="Times New Roman" pitchFamily="18" charset="0"/>
              </a:defRPr>
            </a:lvl3pPr>
            <a:lvl4pPr marL="1600200" indent="-228600" eaLnBrk="0" hangingPunct="0">
              <a:tabLst>
                <a:tab pos="1374775" algn="l"/>
              </a:tabLst>
              <a:defRPr sz="2400" b="1" i="1">
                <a:solidFill>
                  <a:schemeClr val="tx1"/>
                </a:solidFill>
                <a:latin typeface="Times New Roman" pitchFamily="18" charset="0"/>
              </a:defRPr>
            </a:lvl4pPr>
            <a:lvl5pPr marL="2057400" indent="-228600" eaLnBrk="0" hangingPunct="0">
              <a:tabLst>
                <a:tab pos="1374775" algn="l"/>
              </a:tabLst>
              <a:defRPr sz="2400" b="1" i="1">
                <a:solidFill>
                  <a:schemeClr val="tx1"/>
                </a:solidFill>
                <a:latin typeface="Times New Roman" pitchFamily="18" charset="0"/>
              </a:defRPr>
            </a:lvl5pPr>
            <a:lvl6pPr marL="2514600" indent="-228600" eaLnBrk="0" fontAlgn="base" hangingPunct="0">
              <a:spcBef>
                <a:spcPct val="0"/>
              </a:spcBef>
              <a:spcAft>
                <a:spcPct val="0"/>
              </a:spcAft>
              <a:tabLst>
                <a:tab pos="1374775" algn="l"/>
              </a:tabLst>
              <a:defRPr sz="2400" b="1" i="1">
                <a:solidFill>
                  <a:schemeClr val="tx1"/>
                </a:solidFill>
                <a:latin typeface="Times New Roman" pitchFamily="18" charset="0"/>
              </a:defRPr>
            </a:lvl6pPr>
            <a:lvl7pPr marL="2971800" indent="-228600" eaLnBrk="0" fontAlgn="base" hangingPunct="0">
              <a:spcBef>
                <a:spcPct val="0"/>
              </a:spcBef>
              <a:spcAft>
                <a:spcPct val="0"/>
              </a:spcAft>
              <a:tabLst>
                <a:tab pos="1374775" algn="l"/>
              </a:tabLst>
              <a:defRPr sz="2400" b="1" i="1">
                <a:solidFill>
                  <a:schemeClr val="tx1"/>
                </a:solidFill>
                <a:latin typeface="Times New Roman" pitchFamily="18" charset="0"/>
              </a:defRPr>
            </a:lvl7pPr>
            <a:lvl8pPr marL="3429000" indent="-228600" eaLnBrk="0" fontAlgn="base" hangingPunct="0">
              <a:spcBef>
                <a:spcPct val="0"/>
              </a:spcBef>
              <a:spcAft>
                <a:spcPct val="0"/>
              </a:spcAft>
              <a:tabLst>
                <a:tab pos="1374775" algn="l"/>
              </a:tabLst>
              <a:defRPr sz="2400" b="1" i="1">
                <a:solidFill>
                  <a:schemeClr val="tx1"/>
                </a:solidFill>
                <a:latin typeface="Times New Roman" pitchFamily="18" charset="0"/>
              </a:defRPr>
            </a:lvl8pPr>
            <a:lvl9pPr marL="3886200" indent="-228600" eaLnBrk="0" fontAlgn="base" hangingPunct="0">
              <a:spcBef>
                <a:spcPct val="0"/>
              </a:spcBef>
              <a:spcAft>
                <a:spcPct val="0"/>
              </a:spcAft>
              <a:tabLst>
                <a:tab pos="1374775" algn="l"/>
              </a:tabLst>
              <a:defRPr sz="2400" b="1" i="1">
                <a:solidFill>
                  <a:schemeClr val="tx1"/>
                </a:solidFill>
                <a:latin typeface="Times New Roman" pitchFamily="18" charset="0"/>
              </a:defRPr>
            </a:lvl9pPr>
          </a:lstStyle>
          <a:p>
            <a:pPr eaLnBrk="1" hangingPunct="1"/>
            <a:r>
              <a:rPr lang="en-US" altLang="en-US" b="0" i="0" dirty="0"/>
              <a:t>If the angular acceleration of the body is </a:t>
            </a:r>
            <a:r>
              <a:rPr lang="en-US" altLang="en-US" b="0" i="0" dirty="0">
                <a:solidFill>
                  <a:srgbClr val="0000FA"/>
                </a:solidFill>
              </a:rPr>
              <a:t>constant, </a:t>
            </a:r>
            <a:r>
              <a:rPr lang="en-US" b="0" i="0" dirty="0">
                <a:latin typeface="Symbol" pitchFamily="18" charset="2"/>
              </a:rPr>
              <a:t>a</a:t>
            </a:r>
            <a:r>
              <a:rPr lang="en-US" b="0" i="0" dirty="0"/>
              <a:t> = </a:t>
            </a:r>
            <a:r>
              <a:rPr lang="en-US" b="0" i="0" dirty="0" err="1">
                <a:latin typeface="Symbol" pitchFamily="18" charset="2"/>
              </a:rPr>
              <a:t>a</a:t>
            </a:r>
            <a:r>
              <a:rPr lang="en-US" b="0" i="0" baseline="-25000" dirty="0" err="1"/>
              <a:t>C</a:t>
            </a:r>
            <a:r>
              <a:rPr lang="en-US" b="0" i="0" baseline="-25000" dirty="0"/>
              <a:t>, </a:t>
            </a:r>
            <a:r>
              <a:rPr lang="en-US" altLang="en-US" b="0" i="0" dirty="0"/>
              <a:t>the equations for angular velocity and acceleration can be integrated to yield the set of </a:t>
            </a:r>
            <a:r>
              <a:rPr lang="en-US" altLang="en-US" b="0" i="0" dirty="0">
                <a:solidFill>
                  <a:srgbClr val="0000FA"/>
                </a:solidFill>
              </a:rPr>
              <a:t>algebraic </a:t>
            </a:r>
            <a:r>
              <a:rPr lang="en-US" altLang="en-US" b="0" i="0" dirty="0"/>
              <a:t>equations below.</a:t>
            </a:r>
          </a:p>
          <a:p>
            <a:pPr eaLnBrk="1" hangingPunct="1"/>
            <a:r>
              <a:rPr lang="en-US" b="0" i="0" dirty="0">
                <a:latin typeface="Symbol" pitchFamily="18" charset="2"/>
              </a:rPr>
              <a:t>	w</a:t>
            </a:r>
            <a:r>
              <a:rPr lang="en-US" b="0" i="0" dirty="0"/>
              <a:t> = </a:t>
            </a:r>
            <a:r>
              <a:rPr lang="en-US" b="0" i="0" dirty="0">
                <a:latin typeface="Symbol" pitchFamily="18" charset="2"/>
              </a:rPr>
              <a:t>w</a:t>
            </a:r>
            <a:r>
              <a:rPr lang="en-US" b="0" i="0" baseline="-25000" dirty="0"/>
              <a:t>0</a:t>
            </a:r>
            <a:r>
              <a:rPr lang="en-US" b="0" i="0" dirty="0"/>
              <a:t> + </a:t>
            </a:r>
            <a:r>
              <a:rPr lang="en-US" b="0" i="0" dirty="0" err="1">
                <a:latin typeface="Symbol" pitchFamily="18" charset="2"/>
              </a:rPr>
              <a:t>a</a:t>
            </a:r>
            <a:r>
              <a:rPr lang="en-US" b="0" i="0" baseline="-25000" dirty="0" err="1"/>
              <a:t>C</a:t>
            </a:r>
            <a:r>
              <a:rPr lang="en-US" b="0" i="0" baseline="-25000" dirty="0"/>
              <a:t> </a:t>
            </a:r>
            <a:r>
              <a:rPr lang="en-US" b="0" i="0" dirty="0"/>
              <a:t>t</a:t>
            </a:r>
          </a:p>
          <a:p>
            <a:pPr eaLnBrk="1" hangingPunct="1"/>
            <a:r>
              <a:rPr lang="en-US" b="0" i="0" dirty="0">
                <a:latin typeface="Symbol" pitchFamily="18" charset="2"/>
              </a:rPr>
              <a:t>	q</a:t>
            </a:r>
            <a:r>
              <a:rPr lang="en-US" b="0" i="0" dirty="0"/>
              <a:t> = </a:t>
            </a:r>
            <a:r>
              <a:rPr lang="en-US" b="0" i="0" dirty="0">
                <a:latin typeface="Symbol" pitchFamily="18" charset="2"/>
              </a:rPr>
              <a:t>q</a:t>
            </a:r>
            <a:r>
              <a:rPr lang="en-US" b="0" i="0" baseline="-25000" dirty="0"/>
              <a:t>0</a:t>
            </a:r>
            <a:r>
              <a:rPr lang="en-US" b="0" i="0" dirty="0"/>
              <a:t> + </a:t>
            </a:r>
            <a:r>
              <a:rPr lang="en-US" b="0" i="0" dirty="0">
                <a:latin typeface="Symbol" pitchFamily="18" charset="2"/>
              </a:rPr>
              <a:t>w</a:t>
            </a:r>
            <a:r>
              <a:rPr lang="en-US" b="0" i="0" baseline="-25000" dirty="0"/>
              <a:t>0 </a:t>
            </a:r>
            <a:r>
              <a:rPr lang="en-US" b="0" i="0" dirty="0"/>
              <a:t>t + 0.5 </a:t>
            </a:r>
            <a:r>
              <a:rPr lang="en-US" b="0" i="0" dirty="0" err="1">
                <a:latin typeface="Symbol" pitchFamily="18" charset="2"/>
              </a:rPr>
              <a:t>a</a:t>
            </a:r>
            <a:r>
              <a:rPr lang="en-US" b="0" i="0" baseline="-25000" dirty="0" err="1"/>
              <a:t>C</a:t>
            </a:r>
            <a:r>
              <a:rPr lang="en-US" b="0" i="0" baseline="-25000" dirty="0"/>
              <a:t> </a:t>
            </a:r>
            <a:r>
              <a:rPr lang="en-US" b="0" i="0" dirty="0"/>
              <a:t>t</a:t>
            </a:r>
            <a:r>
              <a:rPr lang="en-US" b="0" i="0" baseline="30000" dirty="0"/>
              <a:t>2</a:t>
            </a:r>
          </a:p>
          <a:p>
            <a:pPr eaLnBrk="1" hangingPunct="1"/>
            <a:r>
              <a:rPr lang="en-US" b="0" i="0" dirty="0">
                <a:latin typeface="Symbol" pitchFamily="18" charset="2"/>
              </a:rPr>
              <a:t>	w</a:t>
            </a:r>
            <a:r>
              <a:rPr lang="en-US" b="0" i="0" baseline="30000" dirty="0"/>
              <a:t>2</a:t>
            </a:r>
            <a:r>
              <a:rPr lang="en-US" b="0" i="0" dirty="0"/>
              <a:t> = (</a:t>
            </a:r>
            <a:r>
              <a:rPr lang="en-US" b="0" i="0" dirty="0">
                <a:latin typeface="Symbol" pitchFamily="18" charset="2"/>
              </a:rPr>
              <a:t>w</a:t>
            </a:r>
            <a:r>
              <a:rPr lang="en-US" b="0" i="0" baseline="-25000" dirty="0"/>
              <a:t>0</a:t>
            </a:r>
            <a:r>
              <a:rPr lang="en-US" b="0" i="0" dirty="0"/>
              <a:t>)</a:t>
            </a:r>
            <a:r>
              <a:rPr lang="en-US" b="0" i="0" baseline="30000" dirty="0"/>
              <a:t>2</a:t>
            </a:r>
            <a:r>
              <a:rPr lang="en-US" b="0" i="0" dirty="0"/>
              <a:t> + 2</a:t>
            </a:r>
            <a:r>
              <a:rPr lang="en-US" b="0" i="0" dirty="0">
                <a:latin typeface="Symbol" pitchFamily="18" charset="2"/>
              </a:rPr>
              <a:t>a</a:t>
            </a:r>
            <a:r>
              <a:rPr lang="en-US" b="0" i="0" baseline="-25000" dirty="0"/>
              <a:t>C</a:t>
            </a:r>
            <a:r>
              <a:rPr lang="en-US" b="0" i="0" dirty="0"/>
              <a:t> (</a:t>
            </a:r>
            <a:r>
              <a:rPr lang="en-US" b="0" i="0" dirty="0">
                <a:latin typeface="Symbol" pitchFamily="18" charset="2"/>
              </a:rPr>
              <a:t>q</a:t>
            </a:r>
            <a:r>
              <a:rPr lang="en-US" b="0" i="0" dirty="0"/>
              <a:t> – </a:t>
            </a:r>
            <a:r>
              <a:rPr lang="en-US" b="0" i="0" dirty="0">
                <a:latin typeface="Symbol" pitchFamily="18" charset="2"/>
              </a:rPr>
              <a:t>q</a:t>
            </a:r>
            <a:r>
              <a:rPr lang="en-US" b="0" i="0" baseline="-25000" dirty="0"/>
              <a:t>0</a:t>
            </a:r>
            <a:r>
              <a:rPr lang="en-US" b="0" i="0" dirty="0"/>
              <a:t>)</a:t>
            </a:r>
            <a:endParaRPr lang="en-US" altLang="en-US" b="0" i="0" dirty="0"/>
          </a:p>
        </p:txBody>
      </p:sp>
      <p:sp>
        <p:nvSpPr>
          <p:cNvPr id="98411" name="Text Box 107"/>
          <p:cNvSpPr txBox="1">
            <a:spLocks noChangeArrowheads="1"/>
          </p:cNvSpPr>
          <p:nvPr/>
        </p:nvSpPr>
        <p:spPr bwMode="auto">
          <a:xfrm>
            <a:off x="2819400" y="4302125"/>
            <a:ext cx="5715000" cy="194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b="0" i="0" dirty="0">
                <a:latin typeface="Symbol" pitchFamily="18" charset="2"/>
              </a:rPr>
              <a:t>q</a:t>
            </a:r>
            <a:r>
              <a:rPr lang="en-US" b="0" i="0" baseline="-25000" dirty="0"/>
              <a:t>0</a:t>
            </a:r>
            <a:r>
              <a:rPr lang="en-US" b="0" i="0" dirty="0"/>
              <a:t> and </a:t>
            </a:r>
            <a:r>
              <a:rPr lang="en-US" b="0" i="0" dirty="0">
                <a:latin typeface="Symbol" pitchFamily="18" charset="2"/>
              </a:rPr>
              <a:t>w</a:t>
            </a:r>
            <a:r>
              <a:rPr lang="en-US" b="0" i="0" baseline="-25000" dirty="0"/>
              <a:t>0</a:t>
            </a:r>
            <a:r>
              <a:rPr lang="en-US" b="0" i="0" dirty="0"/>
              <a:t> are the initial values of the body’s angular position and angular velocity.  Note these equations are very similar to the constant acceleration relations developed for the </a:t>
            </a:r>
            <a:r>
              <a:rPr lang="en-US" b="0" i="0" dirty="0">
                <a:solidFill>
                  <a:srgbClr val="0000FA"/>
                </a:solidFill>
              </a:rPr>
              <a:t>rectilinear</a:t>
            </a:r>
            <a:r>
              <a:rPr lang="en-US" b="0" i="0" dirty="0"/>
              <a:t> motion of a particle.</a:t>
            </a:r>
            <a:endParaRPr lang="en-US" dirty="0"/>
          </a:p>
        </p:txBody>
      </p:sp>
      <p:pic>
        <p:nvPicPr>
          <p:cNvPr id="1434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1219200"/>
            <a:ext cx="2057400" cy="505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p:txBody>
          <a:bodyPr/>
          <a:lstStyle/>
          <a:p>
            <a:pPr rtl="0" eaLnBrk="1" fontAlgn="base" hangingPunct="1"/>
            <a:r>
              <a:rPr lang="en-US" sz="2400" i="0" kern="1200" dirty="0" smtClean="0">
                <a:solidFill>
                  <a:srgbClr val="000096"/>
                </a:solidFill>
                <a:effectLst/>
                <a:ea typeface="+mn-ea"/>
                <a:cs typeface="Arial" panose="020B0604020202020204" pitchFamily="34" charset="0"/>
              </a:rPr>
              <a:t>RIGID-BODY MOTION: </a:t>
            </a:r>
            <a:br>
              <a:rPr lang="en-US" sz="2400" i="0" kern="1200" dirty="0" smtClean="0">
                <a:solidFill>
                  <a:srgbClr val="000096"/>
                </a:solidFill>
                <a:effectLst/>
                <a:ea typeface="+mn-ea"/>
                <a:cs typeface="Arial" panose="020B0604020202020204" pitchFamily="34" charset="0"/>
              </a:rPr>
            </a:br>
            <a:r>
              <a:rPr lang="en-US" sz="2400" i="0" kern="1200" dirty="0" smtClean="0">
                <a:solidFill>
                  <a:srgbClr val="000096"/>
                </a:solidFill>
                <a:effectLst/>
                <a:ea typeface="+mn-ea"/>
                <a:cs typeface="Arial" panose="020B0604020202020204" pitchFamily="34" charset="0"/>
              </a:rPr>
              <a:t>ROTATION ABOUT A FIXED AXIS (continued)</a:t>
            </a:r>
            <a:endParaRPr lang="en-US" dirty="0" smtClean="0">
              <a:solidFill>
                <a:srgbClr val="000096"/>
              </a:solidFill>
              <a:effectLst/>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8309"/>
                                        </p:tgtEl>
                                        <p:attrNameLst>
                                          <p:attrName>style.visibility</p:attrName>
                                        </p:attrNameLst>
                                      </p:cBhvr>
                                      <p:to>
                                        <p:strVal val="visible"/>
                                      </p:to>
                                    </p:set>
                                    <p:anim calcmode="lin" valueType="num">
                                      <p:cBhvr additive="base">
                                        <p:cTn id="7" dur="500" fill="hold"/>
                                        <p:tgtEl>
                                          <p:spTgt spid="98309"/>
                                        </p:tgtEl>
                                        <p:attrNameLst>
                                          <p:attrName>ppt_x</p:attrName>
                                        </p:attrNameLst>
                                      </p:cBhvr>
                                      <p:tavLst>
                                        <p:tav tm="0">
                                          <p:val>
                                            <p:strVal val="0-#ppt_w/2"/>
                                          </p:val>
                                        </p:tav>
                                        <p:tav tm="100000">
                                          <p:val>
                                            <p:strVal val="#ppt_x"/>
                                          </p:val>
                                        </p:tav>
                                      </p:tavLst>
                                    </p:anim>
                                    <p:anim calcmode="lin" valueType="num">
                                      <p:cBhvr additive="base">
                                        <p:cTn id="8" dur="500" fill="hold"/>
                                        <p:tgtEl>
                                          <p:spTgt spid="9830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8411"/>
                                        </p:tgtEl>
                                        <p:attrNameLst>
                                          <p:attrName>style.visibility</p:attrName>
                                        </p:attrNameLst>
                                      </p:cBhvr>
                                      <p:to>
                                        <p:strVal val="visible"/>
                                      </p:to>
                                    </p:set>
                                    <p:anim calcmode="lin" valueType="num">
                                      <p:cBhvr additive="base">
                                        <p:cTn id="13" dur="500" fill="hold"/>
                                        <p:tgtEl>
                                          <p:spTgt spid="98411"/>
                                        </p:tgtEl>
                                        <p:attrNameLst>
                                          <p:attrName>ppt_x</p:attrName>
                                        </p:attrNameLst>
                                      </p:cBhvr>
                                      <p:tavLst>
                                        <p:tav tm="0">
                                          <p:val>
                                            <p:strVal val="0-#ppt_w/2"/>
                                          </p:val>
                                        </p:tav>
                                        <p:tav tm="100000">
                                          <p:val>
                                            <p:strVal val="#ppt_x"/>
                                          </p:val>
                                        </p:tav>
                                      </p:tavLst>
                                    </p:anim>
                                    <p:anim calcmode="lin" valueType="num">
                                      <p:cBhvr additive="base">
                                        <p:cTn id="14" dur="500" fill="hold"/>
                                        <p:tgtEl>
                                          <p:spTgt spid="984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9" grpId="0" autoUpdateAnimBg="0"/>
      <p:bldP spid="98411"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3" name="Text Box 5"/>
          <p:cNvSpPr txBox="1">
            <a:spLocks noChangeArrowheads="1"/>
          </p:cNvSpPr>
          <p:nvPr/>
        </p:nvSpPr>
        <p:spPr bwMode="auto">
          <a:xfrm>
            <a:off x="3276600" y="1249363"/>
            <a:ext cx="51816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altLang="en-US" b="0" i="0" dirty="0"/>
              <a:t>The magnitude of the velocity of  P is equal to </a:t>
            </a:r>
            <a:r>
              <a:rPr lang="en-US" sz="2200" b="0" i="0" dirty="0" err="1">
                <a:latin typeface="Symbol" pitchFamily="18" charset="2"/>
                <a:sym typeface="Symbol" pitchFamily="18" charset="2"/>
              </a:rPr>
              <a:t>w</a:t>
            </a:r>
            <a:r>
              <a:rPr lang="en-US" sz="2200" b="0" i="0" dirty="0" err="1">
                <a:sym typeface="Symbol" pitchFamily="18" charset="2"/>
              </a:rPr>
              <a:t>r</a:t>
            </a:r>
            <a:r>
              <a:rPr lang="en-US" sz="2200" b="0" i="0" dirty="0">
                <a:sym typeface="Symbol" pitchFamily="18" charset="2"/>
              </a:rPr>
              <a:t> (</a:t>
            </a:r>
            <a:r>
              <a:rPr lang="en-US" altLang="en-US" b="0" i="0" dirty="0"/>
              <a:t>the text provides the derivation).  The velocity’s direction is tangent to the circular path of P. </a:t>
            </a:r>
          </a:p>
        </p:txBody>
      </p:sp>
      <p:sp>
        <p:nvSpPr>
          <p:cNvPr id="99341" name="Text Box 13"/>
          <p:cNvSpPr txBox="1">
            <a:spLocks noChangeArrowheads="1"/>
          </p:cNvSpPr>
          <p:nvPr/>
        </p:nvSpPr>
        <p:spPr bwMode="auto">
          <a:xfrm>
            <a:off x="3271603" y="3048000"/>
            <a:ext cx="51816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b="0" i="0" dirty="0"/>
              <a:t>In the </a:t>
            </a:r>
            <a:r>
              <a:rPr lang="en-US" b="0" i="0" dirty="0">
                <a:solidFill>
                  <a:srgbClr val="0000FA"/>
                </a:solidFill>
              </a:rPr>
              <a:t>vector</a:t>
            </a:r>
            <a:r>
              <a:rPr lang="en-US" b="0" i="0" dirty="0"/>
              <a:t> formulation, the magnitude and direction of </a:t>
            </a:r>
            <a:r>
              <a:rPr lang="en-US" dirty="0">
                <a:solidFill>
                  <a:srgbClr val="FF0000"/>
                </a:solidFill>
              </a:rPr>
              <a:t>v</a:t>
            </a:r>
            <a:r>
              <a:rPr lang="en-US" b="0" i="0" dirty="0"/>
              <a:t> can be determined from the </a:t>
            </a:r>
            <a:r>
              <a:rPr lang="en-US" b="0" i="0" dirty="0">
                <a:solidFill>
                  <a:srgbClr val="0000FA"/>
                </a:solidFill>
              </a:rPr>
              <a:t>cross product </a:t>
            </a:r>
            <a:r>
              <a:rPr lang="en-US" b="0" i="0" dirty="0"/>
              <a:t>of </a:t>
            </a:r>
            <a:r>
              <a:rPr lang="en-US" dirty="0">
                <a:solidFill>
                  <a:srgbClr val="FF0000"/>
                </a:solidFill>
                <a:latin typeface="Symbol" pitchFamily="18" charset="2"/>
              </a:rPr>
              <a:t>w</a:t>
            </a:r>
            <a:r>
              <a:rPr lang="en-US" b="0" i="0" dirty="0">
                <a:solidFill>
                  <a:srgbClr val="FF0000"/>
                </a:solidFill>
              </a:rPr>
              <a:t> </a:t>
            </a:r>
            <a:r>
              <a:rPr lang="en-US" b="0" i="0" dirty="0"/>
              <a:t> and</a:t>
            </a:r>
            <a:r>
              <a:rPr lang="en-US" b="0" i="0" dirty="0">
                <a:solidFill>
                  <a:srgbClr val="FF0000"/>
                </a:solidFill>
              </a:rPr>
              <a:t> </a:t>
            </a:r>
            <a:r>
              <a:rPr lang="en-US" dirty="0" err="1">
                <a:solidFill>
                  <a:srgbClr val="FF0000"/>
                </a:solidFill>
              </a:rPr>
              <a:t>r</a:t>
            </a:r>
            <a:r>
              <a:rPr lang="en-US" b="0" i="0" baseline="-25000" dirty="0" err="1"/>
              <a:t>p</a:t>
            </a:r>
            <a:r>
              <a:rPr lang="en-US" b="0" i="0" dirty="0"/>
              <a:t> </a:t>
            </a:r>
            <a:r>
              <a:rPr lang="en-US" altLang="en-US" b="0" i="0" dirty="0"/>
              <a:t>.</a:t>
            </a:r>
            <a:r>
              <a:rPr lang="en-US" b="0" i="0" dirty="0"/>
              <a:t> Here </a:t>
            </a:r>
            <a:r>
              <a:rPr lang="en-US" dirty="0" err="1">
                <a:solidFill>
                  <a:srgbClr val="FF0000"/>
                </a:solidFill>
              </a:rPr>
              <a:t>r</a:t>
            </a:r>
            <a:r>
              <a:rPr lang="en-US" b="0" i="0" baseline="-25000" dirty="0" err="1"/>
              <a:t>p</a:t>
            </a:r>
            <a:r>
              <a:rPr lang="en-US" b="0" i="0" dirty="0"/>
              <a:t> is a vector from any point on the axis of rotation to P.  </a:t>
            </a:r>
          </a:p>
          <a:p>
            <a:pPr algn="ctr" eaLnBrk="1" hangingPunct="1"/>
            <a:r>
              <a:rPr lang="en-US" b="0" i="0" dirty="0"/>
              <a:t> </a:t>
            </a:r>
            <a:r>
              <a:rPr lang="en-US" b="0" i="0" dirty="0">
                <a:solidFill>
                  <a:srgbClr val="FF0000"/>
                </a:solidFill>
              </a:rPr>
              <a:t> </a:t>
            </a:r>
            <a:r>
              <a:rPr lang="en-US" dirty="0">
                <a:solidFill>
                  <a:srgbClr val="FF0000"/>
                </a:solidFill>
              </a:rPr>
              <a:t>v</a:t>
            </a:r>
            <a:r>
              <a:rPr lang="en-US" b="0" i="0" dirty="0">
                <a:solidFill>
                  <a:srgbClr val="FF0000"/>
                </a:solidFill>
                <a:sym typeface="Symbol" pitchFamily="18" charset="2"/>
              </a:rPr>
              <a:t> </a:t>
            </a:r>
            <a:r>
              <a:rPr lang="en-US" b="0" i="0" dirty="0">
                <a:sym typeface="Symbol" pitchFamily="18" charset="2"/>
              </a:rPr>
              <a:t>=  </a:t>
            </a:r>
            <a:r>
              <a:rPr lang="en-US" dirty="0">
                <a:solidFill>
                  <a:srgbClr val="FF0000"/>
                </a:solidFill>
                <a:latin typeface="Symbol" pitchFamily="18" charset="2"/>
              </a:rPr>
              <a:t>w</a:t>
            </a:r>
            <a:r>
              <a:rPr lang="en-US" b="0" i="0" dirty="0">
                <a:solidFill>
                  <a:srgbClr val="FF0000"/>
                </a:solidFill>
                <a:sym typeface="Symbol" pitchFamily="18" charset="2"/>
              </a:rPr>
              <a:t> </a:t>
            </a:r>
            <a:r>
              <a:rPr lang="en-US" b="0" i="0" dirty="0">
                <a:sym typeface="Symbol" pitchFamily="18" charset="2"/>
              </a:rPr>
              <a:t> × </a:t>
            </a:r>
            <a:r>
              <a:rPr lang="en-US" dirty="0" err="1">
                <a:solidFill>
                  <a:srgbClr val="FF0000"/>
                </a:solidFill>
              </a:rPr>
              <a:t>r</a:t>
            </a:r>
            <a:r>
              <a:rPr lang="en-US" b="0" i="0" baseline="-25000" dirty="0" err="1"/>
              <a:t>p</a:t>
            </a:r>
            <a:r>
              <a:rPr lang="en-US" b="0" i="0" dirty="0">
                <a:sym typeface="Symbol" pitchFamily="18" charset="2"/>
              </a:rPr>
              <a:t> = </a:t>
            </a:r>
            <a:r>
              <a:rPr lang="en-US" dirty="0">
                <a:solidFill>
                  <a:srgbClr val="FF0000"/>
                </a:solidFill>
                <a:latin typeface="Symbol" pitchFamily="18" charset="2"/>
              </a:rPr>
              <a:t>w</a:t>
            </a:r>
            <a:r>
              <a:rPr lang="en-US" b="0" i="0" dirty="0">
                <a:sym typeface="Symbol" pitchFamily="18" charset="2"/>
              </a:rPr>
              <a:t> × </a:t>
            </a:r>
            <a:r>
              <a:rPr lang="en-US" dirty="0">
                <a:solidFill>
                  <a:srgbClr val="FF0000"/>
                </a:solidFill>
              </a:rPr>
              <a:t>r</a:t>
            </a:r>
            <a:endParaRPr lang="en-US" b="0" i="0" dirty="0">
              <a:solidFill>
                <a:srgbClr val="FF0000"/>
              </a:solidFill>
            </a:endParaRPr>
          </a:p>
          <a:p>
            <a:pPr eaLnBrk="1" hangingPunct="1"/>
            <a:r>
              <a:rPr lang="en-US" altLang="en-US" b="0" i="0" dirty="0"/>
              <a:t>The direction of </a:t>
            </a:r>
            <a:r>
              <a:rPr lang="en-US" dirty="0">
                <a:solidFill>
                  <a:srgbClr val="FF0000"/>
                </a:solidFill>
              </a:rPr>
              <a:t>v</a:t>
            </a:r>
            <a:r>
              <a:rPr lang="en-US" altLang="en-US" b="0" i="0" dirty="0">
                <a:solidFill>
                  <a:srgbClr val="FF0000"/>
                </a:solidFill>
              </a:rPr>
              <a:t> </a:t>
            </a:r>
            <a:r>
              <a:rPr lang="en-US" altLang="en-US" b="0" i="0" dirty="0"/>
              <a:t>is determined by the right-hand rule.</a:t>
            </a:r>
          </a:p>
        </p:txBody>
      </p:sp>
      <p:pic>
        <p:nvPicPr>
          <p:cNvPr id="15369"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1371600"/>
            <a:ext cx="2544763" cy="269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0"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4343400"/>
            <a:ext cx="16383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p:txBody>
          <a:bodyPr/>
          <a:lstStyle/>
          <a:p>
            <a:pPr rtl="0" eaLnBrk="1" fontAlgn="base" hangingPunct="1"/>
            <a:r>
              <a:rPr lang="en-US" sz="2400" b="1" i="0" kern="1200" dirty="0" smtClean="0">
                <a:solidFill>
                  <a:srgbClr val="000096"/>
                </a:solidFill>
                <a:effectLst/>
                <a:latin typeface="Times New Roman" panose="02020603050405020304" pitchFamily="18" charset="0"/>
                <a:ea typeface="+mn-ea"/>
                <a:cs typeface="Arial" panose="020B0604020202020204" pitchFamily="34" charset="0"/>
              </a:rPr>
              <a:t>RIGID-BODY  ROTATION:  </a:t>
            </a:r>
            <a:br>
              <a:rPr lang="en-US" sz="2400" b="1" i="0" kern="1200" dirty="0" smtClean="0">
                <a:solidFill>
                  <a:srgbClr val="000096"/>
                </a:solidFill>
                <a:effectLst/>
                <a:latin typeface="Times New Roman" panose="02020603050405020304" pitchFamily="18" charset="0"/>
                <a:ea typeface="+mn-ea"/>
                <a:cs typeface="Arial" panose="020B0604020202020204" pitchFamily="34" charset="0"/>
              </a:rPr>
            </a:br>
            <a:r>
              <a:rPr lang="en-US" sz="2400" b="1" i="0" kern="1200" dirty="0" smtClean="0">
                <a:solidFill>
                  <a:srgbClr val="000096"/>
                </a:solidFill>
                <a:effectLst/>
                <a:latin typeface="Times New Roman" panose="02020603050405020304" pitchFamily="18" charset="0"/>
                <a:ea typeface="+mn-ea"/>
                <a:cs typeface="Arial" panose="020B0604020202020204" pitchFamily="34" charset="0"/>
              </a:rPr>
              <a:t>VELOCITY  OF  POINT P</a:t>
            </a:r>
            <a:endParaRPr lang="en-US" dirty="0" smtClean="0">
              <a:solidFill>
                <a:srgbClr val="000096"/>
              </a:solidFill>
              <a:effectLst/>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5369"/>
                                        </p:tgtEl>
                                        <p:attrNameLst>
                                          <p:attrName>style.visibility</p:attrName>
                                        </p:attrNameLst>
                                      </p:cBhvr>
                                      <p:to>
                                        <p:strVal val="visible"/>
                                      </p:to>
                                    </p:set>
                                    <p:anim calcmode="lin" valueType="num">
                                      <p:cBhvr additive="base">
                                        <p:cTn id="7" dur="500" fill="hold"/>
                                        <p:tgtEl>
                                          <p:spTgt spid="15369"/>
                                        </p:tgtEl>
                                        <p:attrNameLst>
                                          <p:attrName>ppt_x</p:attrName>
                                        </p:attrNameLst>
                                      </p:cBhvr>
                                      <p:tavLst>
                                        <p:tav tm="0">
                                          <p:val>
                                            <p:strVal val="#ppt_x"/>
                                          </p:val>
                                        </p:tav>
                                        <p:tav tm="100000">
                                          <p:val>
                                            <p:strVal val="#ppt_x"/>
                                          </p:val>
                                        </p:tav>
                                      </p:tavLst>
                                    </p:anim>
                                    <p:anim calcmode="lin" valueType="num">
                                      <p:cBhvr additive="base">
                                        <p:cTn id="8" dur="500" fill="hold"/>
                                        <p:tgtEl>
                                          <p:spTgt spid="15369"/>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15370"/>
                                        </p:tgtEl>
                                        <p:attrNameLst>
                                          <p:attrName>style.visibility</p:attrName>
                                        </p:attrNameLst>
                                      </p:cBhvr>
                                      <p:to>
                                        <p:strVal val="visible"/>
                                      </p:to>
                                    </p:set>
                                    <p:anim calcmode="lin" valueType="num">
                                      <p:cBhvr additive="base">
                                        <p:cTn id="12" dur="500" fill="hold"/>
                                        <p:tgtEl>
                                          <p:spTgt spid="15370"/>
                                        </p:tgtEl>
                                        <p:attrNameLst>
                                          <p:attrName>ppt_x</p:attrName>
                                        </p:attrNameLst>
                                      </p:cBhvr>
                                      <p:tavLst>
                                        <p:tav tm="0">
                                          <p:val>
                                            <p:strVal val="#ppt_x"/>
                                          </p:val>
                                        </p:tav>
                                        <p:tav tm="100000">
                                          <p:val>
                                            <p:strVal val="#ppt_x"/>
                                          </p:val>
                                        </p:tav>
                                      </p:tavLst>
                                    </p:anim>
                                    <p:anim calcmode="lin" valueType="num">
                                      <p:cBhvr additive="base">
                                        <p:cTn id="13" dur="500" fill="hold"/>
                                        <p:tgtEl>
                                          <p:spTgt spid="15370"/>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99333"/>
                                        </p:tgtEl>
                                        <p:attrNameLst>
                                          <p:attrName>style.visibility</p:attrName>
                                        </p:attrNameLst>
                                      </p:cBhvr>
                                      <p:to>
                                        <p:strVal val="visible"/>
                                      </p:to>
                                    </p:set>
                                    <p:anim calcmode="lin" valueType="num">
                                      <p:cBhvr additive="base">
                                        <p:cTn id="17" dur="500" fill="hold"/>
                                        <p:tgtEl>
                                          <p:spTgt spid="99333"/>
                                        </p:tgtEl>
                                        <p:attrNameLst>
                                          <p:attrName>ppt_x</p:attrName>
                                        </p:attrNameLst>
                                      </p:cBhvr>
                                      <p:tavLst>
                                        <p:tav tm="0">
                                          <p:val>
                                            <p:strVal val="#ppt_x"/>
                                          </p:val>
                                        </p:tav>
                                        <p:tav tm="100000">
                                          <p:val>
                                            <p:strVal val="#ppt_x"/>
                                          </p:val>
                                        </p:tav>
                                      </p:tavLst>
                                    </p:anim>
                                    <p:anim calcmode="lin" valueType="num">
                                      <p:cBhvr additive="base">
                                        <p:cTn id="18" dur="500" fill="hold"/>
                                        <p:tgtEl>
                                          <p:spTgt spid="99333"/>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99341"/>
                                        </p:tgtEl>
                                        <p:attrNameLst>
                                          <p:attrName>style.visibility</p:attrName>
                                        </p:attrNameLst>
                                      </p:cBhvr>
                                      <p:to>
                                        <p:strVal val="visible"/>
                                      </p:to>
                                    </p:set>
                                    <p:anim calcmode="lin" valueType="num">
                                      <p:cBhvr additive="base">
                                        <p:cTn id="22" dur="500" fill="hold"/>
                                        <p:tgtEl>
                                          <p:spTgt spid="99341"/>
                                        </p:tgtEl>
                                        <p:attrNameLst>
                                          <p:attrName>ppt_x</p:attrName>
                                        </p:attrNameLst>
                                      </p:cBhvr>
                                      <p:tavLst>
                                        <p:tav tm="0">
                                          <p:val>
                                            <p:strVal val="0-#ppt_w/2"/>
                                          </p:val>
                                        </p:tav>
                                        <p:tav tm="100000">
                                          <p:val>
                                            <p:strVal val="#ppt_x"/>
                                          </p:val>
                                        </p:tav>
                                      </p:tavLst>
                                    </p:anim>
                                    <p:anim calcmode="lin" valueType="num">
                                      <p:cBhvr additive="base">
                                        <p:cTn id="23" dur="500" fill="hold"/>
                                        <p:tgtEl>
                                          <p:spTgt spid="993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3" grpId="0"/>
      <p:bldP spid="99341"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5"/>
          <p:cNvSpPr txBox="1">
            <a:spLocks noChangeArrowheads="1"/>
          </p:cNvSpPr>
          <p:nvPr/>
        </p:nvSpPr>
        <p:spPr bwMode="auto">
          <a:xfrm>
            <a:off x="2819400" y="1219200"/>
            <a:ext cx="5943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b="0" i="0" dirty="0"/>
              <a:t>The acceleration of P is expressed in terms of its </a:t>
            </a:r>
            <a:r>
              <a:rPr lang="en-US" b="0" i="0" dirty="0">
                <a:solidFill>
                  <a:srgbClr val="0000FA"/>
                </a:solidFill>
              </a:rPr>
              <a:t>normal</a:t>
            </a:r>
            <a:r>
              <a:rPr lang="en-US" b="0" i="0" dirty="0"/>
              <a:t> (</a:t>
            </a:r>
            <a:r>
              <a:rPr lang="en-US" dirty="0">
                <a:solidFill>
                  <a:srgbClr val="FF0000"/>
                </a:solidFill>
              </a:rPr>
              <a:t>a</a:t>
            </a:r>
            <a:r>
              <a:rPr lang="en-US" b="0" i="0" baseline="-25000" dirty="0"/>
              <a:t>n</a:t>
            </a:r>
            <a:r>
              <a:rPr lang="en-US" b="0" i="0" dirty="0"/>
              <a:t>) and </a:t>
            </a:r>
            <a:r>
              <a:rPr lang="en-US" b="0" i="0" dirty="0">
                <a:solidFill>
                  <a:srgbClr val="0000FA"/>
                </a:solidFill>
              </a:rPr>
              <a:t>tangential</a:t>
            </a:r>
            <a:r>
              <a:rPr lang="en-US" b="0" i="0" dirty="0"/>
              <a:t> (</a:t>
            </a:r>
            <a:r>
              <a:rPr lang="en-US" dirty="0">
                <a:solidFill>
                  <a:srgbClr val="FF0000"/>
                </a:solidFill>
              </a:rPr>
              <a:t>a</a:t>
            </a:r>
            <a:r>
              <a:rPr lang="en-US" b="0" i="0" baseline="-25000" dirty="0"/>
              <a:t>t</a:t>
            </a:r>
            <a:r>
              <a:rPr lang="en-US" b="0" i="0" dirty="0"/>
              <a:t>) components.</a:t>
            </a:r>
          </a:p>
          <a:p>
            <a:pPr eaLnBrk="1" hangingPunct="1"/>
            <a:r>
              <a:rPr lang="en-US" b="0" i="0" dirty="0">
                <a:sym typeface="Symbol" pitchFamily="18" charset="2"/>
              </a:rPr>
              <a:t>In scalar form, these are a</a:t>
            </a:r>
            <a:r>
              <a:rPr lang="en-US" b="0" i="0" baseline="-25000" dirty="0"/>
              <a:t>t</a:t>
            </a:r>
            <a:r>
              <a:rPr lang="en-US" b="0" i="0" dirty="0">
                <a:sym typeface="Symbol" pitchFamily="18" charset="2"/>
              </a:rPr>
              <a:t> = </a:t>
            </a:r>
            <a:r>
              <a:rPr lang="en-US" b="0" i="0" dirty="0">
                <a:latin typeface="Symbol" pitchFamily="18" charset="2"/>
              </a:rPr>
              <a:t>a </a:t>
            </a:r>
            <a:r>
              <a:rPr lang="en-US" b="0" i="0" dirty="0">
                <a:sym typeface="Symbol" pitchFamily="18" charset="2"/>
              </a:rPr>
              <a:t>r and  </a:t>
            </a:r>
            <a:r>
              <a:rPr lang="en-US" b="0" i="0" dirty="0"/>
              <a:t>a</a:t>
            </a:r>
            <a:r>
              <a:rPr lang="en-US" b="0" i="0" baseline="-25000" dirty="0"/>
              <a:t>n</a:t>
            </a:r>
            <a:r>
              <a:rPr lang="en-US" b="0" i="0" dirty="0">
                <a:sym typeface="Symbol" pitchFamily="18" charset="2"/>
              </a:rPr>
              <a:t> = </a:t>
            </a:r>
            <a:r>
              <a:rPr lang="en-US" b="0" i="0" dirty="0">
                <a:latin typeface="Symbol" pitchFamily="18" charset="2"/>
              </a:rPr>
              <a:t>w</a:t>
            </a:r>
            <a:r>
              <a:rPr lang="en-US" b="0" i="0" baseline="30000" dirty="0"/>
              <a:t>2 </a:t>
            </a:r>
            <a:r>
              <a:rPr lang="en-US" b="0" i="0" dirty="0">
                <a:sym typeface="Symbol" pitchFamily="18" charset="2"/>
              </a:rPr>
              <a:t>r.</a:t>
            </a:r>
            <a:endParaRPr lang="en-US" b="0" i="0" dirty="0"/>
          </a:p>
        </p:txBody>
      </p:sp>
      <p:sp>
        <p:nvSpPr>
          <p:cNvPr id="100366" name="Rectangle 14"/>
          <p:cNvSpPr>
            <a:spLocks noChangeArrowheads="1"/>
          </p:cNvSpPr>
          <p:nvPr/>
        </p:nvSpPr>
        <p:spPr bwMode="auto">
          <a:xfrm>
            <a:off x="2819400" y="2743200"/>
            <a:ext cx="5943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0" i="0" dirty="0"/>
              <a:t>The </a:t>
            </a:r>
            <a:r>
              <a:rPr lang="en-US" b="0" i="0" dirty="0">
                <a:solidFill>
                  <a:srgbClr val="0000FA"/>
                </a:solidFill>
              </a:rPr>
              <a:t>tangential component</a:t>
            </a:r>
            <a:r>
              <a:rPr lang="en-US" b="0" i="0" dirty="0"/>
              <a:t>, </a:t>
            </a:r>
            <a:r>
              <a:rPr lang="en-US" dirty="0">
                <a:solidFill>
                  <a:srgbClr val="FF0000"/>
                </a:solidFill>
              </a:rPr>
              <a:t>a</a:t>
            </a:r>
            <a:r>
              <a:rPr lang="en-US" b="0" i="0" baseline="-25000" dirty="0"/>
              <a:t>t</a:t>
            </a:r>
            <a:r>
              <a:rPr lang="en-US" b="0" i="0" dirty="0"/>
              <a:t>, represents the time rate of change in the velocity's </a:t>
            </a:r>
            <a:r>
              <a:rPr lang="en-US" b="0" i="0" dirty="0">
                <a:solidFill>
                  <a:srgbClr val="0000FA"/>
                </a:solidFill>
              </a:rPr>
              <a:t>magnitude</a:t>
            </a:r>
            <a:r>
              <a:rPr lang="en-US" b="0" i="0" dirty="0"/>
              <a:t>.  It is directed </a:t>
            </a:r>
            <a:r>
              <a:rPr lang="en-US" b="0" i="0" dirty="0">
                <a:solidFill>
                  <a:srgbClr val="0000FA"/>
                </a:solidFill>
              </a:rPr>
              <a:t>tangent</a:t>
            </a:r>
            <a:r>
              <a:rPr lang="en-US" b="0" i="0" dirty="0"/>
              <a:t> to the path of motion.</a:t>
            </a:r>
          </a:p>
        </p:txBody>
      </p:sp>
      <p:sp>
        <p:nvSpPr>
          <p:cNvPr id="100367" name="Text Box 15"/>
          <p:cNvSpPr txBox="1">
            <a:spLocks noChangeArrowheads="1"/>
          </p:cNvSpPr>
          <p:nvPr/>
        </p:nvSpPr>
        <p:spPr bwMode="auto">
          <a:xfrm>
            <a:off x="2819400" y="4495800"/>
            <a:ext cx="5943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b="0" i="0" dirty="0"/>
              <a:t>The </a:t>
            </a:r>
            <a:r>
              <a:rPr lang="en-US" b="0" i="0" dirty="0">
                <a:solidFill>
                  <a:srgbClr val="0000FA"/>
                </a:solidFill>
              </a:rPr>
              <a:t>normal component</a:t>
            </a:r>
            <a:r>
              <a:rPr lang="en-US" b="0" i="0" dirty="0"/>
              <a:t>, </a:t>
            </a:r>
            <a:r>
              <a:rPr lang="en-US" dirty="0">
                <a:solidFill>
                  <a:srgbClr val="FF0000"/>
                </a:solidFill>
              </a:rPr>
              <a:t>a</a:t>
            </a:r>
            <a:r>
              <a:rPr lang="en-US" b="0" i="0" baseline="-25000" dirty="0"/>
              <a:t>n</a:t>
            </a:r>
            <a:r>
              <a:rPr lang="en-US" b="0" i="0" dirty="0"/>
              <a:t>, represents the time rate of change in the velocity’s </a:t>
            </a:r>
            <a:r>
              <a:rPr lang="en-US" b="0" i="0" dirty="0">
                <a:solidFill>
                  <a:srgbClr val="0000FA"/>
                </a:solidFill>
              </a:rPr>
              <a:t>direction</a:t>
            </a:r>
            <a:r>
              <a:rPr lang="en-US" b="0" i="0" dirty="0"/>
              <a:t>.  It is directed </a:t>
            </a:r>
            <a:r>
              <a:rPr lang="en-US" b="0" i="0" dirty="0">
                <a:solidFill>
                  <a:srgbClr val="0000FA"/>
                </a:solidFill>
              </a:rPr>
              <a:t>toward</a:t>
            </a:r>
            <a:r>
              <a:rPr lang="en-US" b="0" i="0" dirty="0"/>
              <a:t> the </a:t>
            </a:r>
            <a:r>
              <a:rPr lang="en-US" b="0" i="0" dirty="0">
                <a:solidFill>
                  <a:srgbClr val="0000FA"/>
                </a:solidFill>
              </a:rPr>
              <a:t>center</a:t>
            </a:r>
            <a:r>
              <a:rPr lang="en-US" b="0" i="0" dirty="0"/>
              <a:t> of the circular path.</a:t>
            </a:r>
            <a:endParaRPr lang="en-US" dirty="0"/>
          </a:p>
        </p:txBody>
      </p:sp>
      <p:pic>
        <p:nvPicPr>
          <p:cNvPr id="16392"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066800"/>
            <a:ext cx="2041525" cy="379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p:txBody>
          <a:bodyPr/>
          <a:lstStyle/>
          <a:p>
            <a:pPr rtl="0" eaLnBrk="1" fontAlgn="base" hangingPunct="1"/>
            <a:r>
              <a:rPr lang="en-US" sz="2400" b="1" i="0" kern="1200" dirty="0" smtClean="0">
                <a:solidFill>
                  <a:srgbClr val="000096"/>
                </a:solidFill>
                <a:effectLst/>
                <a:latin typeface="Times New Roman" panose="02020603050405020304" pitchFamily="18" charset="0"/>
                <a:ea typeface="+mn-ea"/>
                <a:cs typeface="Arial" panose="020B0604020202020204" pitchFamily="34" charset="0"/>
              </a:rPr>
              <a:t>RIGID-BODY  ROTATION:  </a:t>
            </a:r>
            <a:br>
              <a:rPr lang="en-US" sz="2400" b="1" i="0" kern="1200" dirty="0" smtClean="0">
                <a:solidFill>
                  <a:srgbClr val="000096"/>
                </a:solidFill>
                <a:effectLst/>
                <a:latin typeface="Times New Roman" panose="02020603050405020304" pitchFamily="18" charset="0"/>
                <a:ea typeface="+mn-ea"/>
                <a:cs typeface="Arial" panose="020B0604020202020204" pitchFamily="34" charset="0"/>
              </a:rPr>
            </a:br>
            <a:r>
              <a:rPr lang="en-US" sz="2400" b="1" i="0" kern="1200" dirty="0" smtClean="0">
                <a:solidFill>
                  <a:srgbClr val="000096"/>
                </a:solidFill>
                <a:effectLst/>
                <a:latin typeface="Times New Roman" panose="02020603050405020304" pitchFamily="18" charset="0"/>
                <a:ea typeface="+mn-ea"/>
                <a:cs typeface="Arial" panose="020B0604020202020204" pitchFamily="34" charset="0"/>
              </a:rPr>
              <a:t>ACCELERATION  OF  POINT  P</a:t>
            </a:r>
            <a:endParaRPr lang="en-US" dirty="0" smtClean="0">
              <a:solidFill>
                <a:srgbClr val="000096"/>
              </a:solidFill>
              <a:effectLst/>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0366"/>
                                        </p:tgtEl>
                                        <p:attrNameLst>
                                          <p:attrName>style.visibility</p:attrName>
                                        </p:attrNameLst>
                                      </p:cBhvr>
                                      <p:to>
                                        <p:strVal val="visible"/>
                                      </p:to>
                                    </p:set>
                                    <p:anim calcmode="lin" valueType="num">
                                      <p:cBhvr additive="base">
                                        <p:cTn id="7" dur="500" fill="hold"/>
                                        <p:tgtEl>
                                          <p:spTgt spid="100366"/>
                                        </p:tgtEl>
                                        <p:attrNameLst>
                                          <p:attrName>ppt_x</p:attrName>
                                        </p:attrNameLst>
                                      </p:cBhvr>
                                      <p:tavLst>
                                        <p:tav tm="0">
                                          <p:val>
                                            <p:strVal val="0-#ppt_w/2"/>
                                          </p:val>
                                        </p:tav>
                                        <p:tav tm="100000">
                                          <p:val>
                                            <p:strVal val="#ppt_x"/>
                                          </p:val>
                                        </p:tav>
                                      </p:tavLst>
                                    </p:anim>
                                    <p:anim calcmode="lin" valueType="num">
                                      <p:cBhvr additive="base">
                                        <p:cTn id="8" dur="500" fill="hold"/>
                                        <p:tgtEl>
                                          <p:spTgt spid="10036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0367"/>
                                        </p:tgtEl>
                                        <p:attrNameLst>
                                          <p:attrName>style.visibility</p:attrName>
                                        </p:attrNameLst>
                                      </p:cBhvr>
                                      <p:to>
                                        <p:strVal val="visible"/>
                                      </p:to>
                                    </p:set>
                                    <p:anim calcmode="lin" valueType="num">
                                      <p:cBhvr additive="base">
                                        <p:cTn id="13" dur="500" fill="hold"/>
                                        <p:tgtEl>
                                          <p:spTgt spid="100367"/>
                                        </p:tgtEl>
                                        <p:attrNameLst>
                                          <p:attrName>ppt_x</p:attrName>
                                        </p:attrNameLst>
                                      </p:cBhvr>
                                      <p:tavLst>
                                        <p:tav tm="0">
                                          <p:val>
                                            <p:strVal val="0-#ppt_w/2"/>
                                          </p:val>
                                        </p:tav>
                                        <p:tav tm="100000">
                                          <p:val>
                                            <p:strVal val="#ppt_x"/>
                                          </p:val>
                                        </p:tav>
                                      </p:tavLst>
                                    </p:anim>
                                    <p:anim calcmode="lin" valueType="num">
                                      <p:cBhvr additive="base">
                                        <p:cTn id="14" dur="500" fill="hold"/>
                                        <p:tgtEl>
                                          <p:spTgt spid="1003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66" grpId="0" autoUpdateAnimBg="0"/>
      <p:bldP spid="100367"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5"/>
          <p:cNvSpPr txBox="1">
            <a:spLocks noChangeArrowheads="1"/>
          </p:cNvSpPr>
          <p:nvPr/>
        </p:nvSpPr>
        <p:spPr bwMode="auto">
          <a:xfrm>
            <a:off x="2819400" y="1143000"/>
            <a:ext cx="59436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747713" algn="l"/>
              </a:tabLst>
              <a:defRPr sz="2400" b="1" i="1">
                <a:solidFill>
                  <a:schemeClr val="tx1"/>
                </a:solidFill>
                <a:latin typeface="Times New Roman" pitchFamily="18" charset="0"/>
              </a:defRPr>
            </a:lvl1pPr>
            <a:lvl2pPr marL="742950" indent="-285750" eaLnBrk="0" hangingPunct="0">
              <a:tabLst>
                <a:tab pos="747713" algn="l"/>
              </a:tabLst>
              <a:defRPr sz="2400" b="1" i="1">
                <a:solidFill>
                  <a:schemeClr val="tx1"/>
                </a:solidFill>
                <a:latin typeface="Times New Roman" pitchFamily="18" charset="0"/>
              </a:defRPr>
            </a:lvl2pPr>
            <a:lvl3pPr marL="1143000" indent="-228600" eaLnBrk="0" hangingPunct="0">
              <a:tabLst>
                <a:tab pos="747713" algn="l"/>
              </a:tabLst>
              <a:defRPr sz="2400" b="1" i="1">
                <a:solidFill>
                  <a:schemeClr val="tx1"/>
                </a:solidFill>
                <a:latin typeface="Times New Roman" pitchFamily="18" charset="0"/>
              </a:defRPr>
            </a:lvl3pPr>
            <a:lvl4pPr marL="1600200" indent="-228600" eaLnBrk="0" hangingPunct="0">
              <a:tabLst>
                <a:tab pos="747713" algn="l"/>
              </a:tabLst>
              <a:defRPr sz="2400" b="1" i="1">
                <a:solidFill>
                  <a:schemeClr val="tx1"/>
                </a:solidFill>
                <a:latin typeface="Times New Roman" pitchFamily="18" charset="0"/>
              </a:defRPr>
            </a:lvl4pPr>
            <a:lvl5pPr marL="2057400" indent="-228600" eaLnBrk="0" hangingPunct="0">
              <a:tabLst>
                <a:tab pos="747713" algn="l"/>
              </a:tabLst>
              <a:defRPr sz="2400" b="1" i="1">
                <a:solidFill>
                  <a:schemeClr val="tx1"/>
                </a:solidFill>
                <a:latin typeface="Times New Roman" pitchFamily="18" charset="0"/>
              </a:defRPr>
            </a:lvl5pPr>
            <a:lvl6pPr marL="2514600" indent="-228600" eaLnBrk="0" fontAlgn="base" hangingPunct="0">
              <a:spcBef>
                <a:spcPct val="0"/>
              </a:spcBef>
              <a:spcAft>
                <a:spcPct val="0"/>
              </a:spcAft>
              <a:tabLst>
                <a:tab pos="747713" algn="l"/>
              </a:tabLst>
              <a:defRPr sz="2400" b="1" i="1">
                <a:solidFill>
                  <a:schemeClr val="tx1"/>
                </a:solidFill>
                <a:latin typeface="Times New Roman" pitchFamily="18" charset="0"/>
              </a:defRPr>
            </a:lvl6pPr>
            <a:lvl7pPr marL="2971800" indent="-228600" eaLnBrk="0" fontAlgn="base" hangingPunct="0">
              <a:spcBef>
                <a:spcPct val="0"/>
              </a:spcBef>
              <a:spcAft>
                <a:spcPct val="0"/>
              </a:spcAft>
              <a:tabLst>
                <a:tab pos="747713" algn="l"/>
              </a:tabLst>
              <a:defRPr sz="2400" b="1" i="1">
                <a:solidFill>
                  <a:schemeClr val="tx1"/>
                </a:solidFill>
                <a:latin typeface="Times New Roman" pitchFamily="18" charset="0"/>
              </a:defRPr>
            </a:lvl7pPr>
            <a:lvl8pPr marL="3429000" indent="-228600" eaLnBrk="0" fontAlgn="base" hangingPunct="0">
              <a:spcBef>
                <a:spcPct val="0"/>
              </a:spcBef>
              <a:spcAft>
                <a:spcPct val="0"/>
              </a:spcAft>
              <a:tabLst>
                <a:tab pos="747713" algn="l"/>
              </a:tabLst>
              <a:defRPr sz="2400" b="1" i="1">
                <a:solidFill>
                  <a:schemeClr val="tx1"/>
                </a:solidFill>
                <a:latin typeface="Times New Roman" pitchFamily="18" charset="0"/>
              </a:defRPr>
            </a:lvl8pPr>
            <a:lvl9pPr marL="3886200" indent="-228600" eaLnBrk="0" fontAlgn="base" hangingPunct="0">
              <a:spcBef>
                <a:spcPct val="0"/>
              </a:spcBef>
              <a:spcAft>
                <a:spcPct val="0"/>
              </a:spcAft>
              <a:tabLst>
                <a:tab pos="747713" algn="l"/>
              </a:tabLst>
              <a:defRPr sz="2400" b="1" i="1">
                <a:solidFill>
                  <a:schemeClr val="tx1"/>
                </a:solidFill>
                <a:latin typeface="Times New Roman" pitchFamily="18" charset="0"/>
              </a:defRPr>
            </a:lvl9pPr>
          </a:lstStyle>
          <a:p>
            <a:pPr eaLnBrk="1" hangingPunct="1"/>
            <a:r>
              <a:rPr lang="en-US" b="0" i="0" dirty="0"/>
              <a:t>Using the </a:t>
            </a:r>
            <a:r>
              <a:rPr lang="en-US" b="0" i="0" dirty="0">
                <a:solidFill>
                  <a:srgbClr val="0000FA"/>
                </a:solidFill>
              </a:rPr>
              <a:t>vector</a:t>
            </a:r>
            <a:r>
              <a:rPr lang="en-US" b="0" i="0" dirty="0"/>
              <a:t> formulation, the acceleration of P can also be defined by differentiating the velocity.</a:t>
            </a:r>
          </a:p>
          <a:p>
            <a:pPr eaLnBrk="1" hangingPunct="1"/>
            <a:endParaRPr lang="en-US" b="0" i="0" dirty="0"/>
          </a:p>
          <a:p>
            <a:pPr eaLnBrk="1" hangingPunct="1"/>
            <a:r>
              <a:rPr lang="en-US" dirty="0">
                <a:solidFill>
                  <a:srgbClr val="FFFF00"/>
                </a:solidFill>
                <a:sym typeface="Symbol" pitchFamily="18" charset="2"/>
              </a:rPr>
              <a:t>       </a:t>
            </a:r>
            <a:r>
              <a:rPr lang="en-US" dirty="0">
                <a:solidFill>
                  <a:srgbClr val="FF0000"/>
                </a:solidFill>
                <a:sym typeface="Symbol" pitchFamily="18" charset="2"/>
              </a:rPr>
              <a:t>a</a:t>
            </a:r>
            <a:r>
              <a:rPr lang="en-US" b="0" i="0" dirty="0"/>
              <a:t> = d</a:t>
            </a:r>
            <a:r>
              <a:rPr lang="en-US" dirty="0">
                <a:solidFill>
                  <a:srgbClr val="FF0000"/>
                </a:solidFill>
                <a:sym typeface="Symbol" pitchFamily="18" charset="2"/>
              </a:rPr>
              <a:t>v</a:t>
            </a:r>
            <a:r>
              <a:rPr lang="en-US" b="0" i="0" dirty="0"/>
              <a:t>/</a:t>
            </a:r>
            <a:r>
              <a:rPr lang="en-US" b="0" i="0" dirty="0" err="1"/>
              <a:t>dt</a:t>
            </a:r>
            <a:r>
              <a:rPr lang="en-US" b="0" i="0" dirty="0"/>
              <a:t> = </a:t>
            </a:r>
            <a:r>
              <a:rPr lang="en-US" b="0" i="0" dirty="0" err="1"/>
              <a:t>d</a:t>
            </a:r>
            <a:r>
              <a:rPr lang="en-US" dirty="0" err="1">
                <a:solidFill>
                  <a:srgbClr val="FF0000"/>
                </a:solidFill>
                <a:latin typeface="Symbol" pitchFamily="18" charset="2"/>
                <a:sym typeface="Symbol" pitchFamily="18" charset="2"/>
              </a:rPr>
              <a:t>w</a:t>
            </a:r>
            <a:r>
              <a:rPr lang="en-US" b="0" i="0" dirty="0"/>
              <a:t>/</a:t>
            </a:r>
            <a:r>
              <a:rPr lang="en-US" b="0" i="0" dirty="0" err="1"/>
              <a:t>dt</a:t>
            </a:r>
            <a:r>
              <a:rPr lang="en-US" b="0" i="0" dirty="0"/>
              <a:t> × </a:t>
            </a:r>
            <a:r>
              <a:rPr lang="en-US" dirty="0" err="1">
                <a:solidFill>
                  <a:srgbClr val="FF0000"/>
                </a:solidFill>
                <a:sym typeface="Symbol" pitchFamily="18" charset="2"/>
              </a:rPr>
              <a:t>r</a:t>
            </a:r>
            <a:r>
              <a:rPr lang="en-US" b="0" i="0" baseline="-25000" dirty="0" err="1"/>
              <a:t>P</a:t>
            </a:r>
            <a:r>
              <a:rPr lang="en-US" b="0" i="0" dirty="0"/>
              <a:t> + </a:t>
            </a:r>
            <a:r>
              <a:rPr lang="en-US" dirty="0">
                <a:solidFill>
                  <a:srgbClr val="FF0000"/>
                </a:solidFill>
                <a:latin typeface="Symbol" pitchFamily="18" charset="2"/>
                <a:sym typeface="Symbol" pitchFamily="18" charset="2"/>
              </a:rPr>
              <a:t>w</a:t>
            </a:r>
            <a:r>
              <a:rPr lang="en-US" b="0" i="0" dirty="0"/>
              <a:t> × </a:t>
            </a:r>
            <a:r>
              <a:rPr lang="en-US" b="0" i="0" dirty="0" err="1"/>
              <a:t>d</a:t>
            </a:r>
            <a:r>
              <a:rPr lang="en-US" dirty="0" err="1">
                <a:solidFill>
                  <a:srgbClr val="FF0000"/>
                </a:solidFill>
                <a:sym typeface="Symbol" pitchFamily="18" charset="2"/>
              </a:rPr>
              <a:t>r</a:t>
            </a:r>
            <a:r>
              <a:rPr lang="en-US" b="0" i="0" baseline="-25000" dirty="0" err="1"/>
              <a:t>P</a:t>
            </a:r>
            <a:r>
              <a:rPr lang="en-US" b="0" i="0" dirty="0"/>
              <a:t>/</a:t>
            </a:r>
            <a:r>
              <a:rPr lang="en-US" b="0" i="0" dirty="0" err="1"/>
              <a:t>dt</a:t>
            </a:r>
            <a:endParaRPr lang="en-US" b="0" i="0" dirty="0"/>
          </a:p>
          <a:p>
            <a:pPr eaLnBrk="1" hangingPunct="1"/>
            <a:endParaRPr lang="en-US" b="0" i="0" dirty="0"/>
          </a:p>
          <a:p>
            <a:pPr eaLnBrk="1" hangingPunct="1"/>
            <a:r>
              <a:rPr lang="en-US" b="0" i="0" dirty="0"/>
              <a:t>	= </a:t>
            </a:r>
            <a:r>
              <a:rPr lang="en-US" dirty="0">
                <a:solidFill>
                  <a:srgbClr val="FF0000"/>
                </a:solidFill>
                <a:latin typeface="Symbol" pitchFamily="18" charset="2"/>
              </a:rPr>
              <a:t>a</a:t>
            </a:r>
            <a:r>
              <a:rPr lang="en-US" b="0" i="0" dirty="0">
                <a:solidFill>
                  <a:srgbClr val="FF0000"/>
                </a:solidFill>
              </a:rPr>
              <a:t> </a:t>
            </a:r>
            <a:r>
              <a:rPr lang="en-US" b="0" i="0" dirty="0"/>
              <a:t>× </a:t>
            </a:r>
            <a:r>
              <a:rPr lang="en-US" dirty="0" err="1">
                <a:solidFill>
                  <a:srgbClr val="FF0000"/>
                </a:solidFill>
                <a:sym typeface="Symbol" pitchFamily="18" charset="2"/>
              </a:rPr>
              <a:t>r</a:t>
            </a:r>
            <a:r>
              <a:rPr lang="en-US" b="0" i="0" baseline="-25000" dirty="0" err="1"/>
              <a:t>P</a:t>
            </a:r>
            <a:r>
              <a:rPr lang="en-US" b="0" i="0" dirty="0"/>
              <a:t> + </a:t>
            </a:r>
            <a:r>
              <a:rPr lang="en-US" dirty="0">
                <a:solidFill>
                  <a:srgbClr val="FF0000"/>
                </a:solidFill>
                <a:latin typeface="Symbol" pitchFamily="18" charset="2"/>
                <a:sym typeface="Symbol" pitchFamily="18" charset="2"/>
              </a:rPr>
              <a:t>w</a:t>
            </a:r>
            <a:r>
              <a:rPr lang="en-US" b="0" i="0" dirty="0"/>
              <a:t> × (</a:t>
            </a:r>
            <a:r>
              <a:rPr lang="en-US" dirty="0">
                <a:solidFill>
                  <a:srgbClr val="FF0000"/>
                </a:solidFill>
                <a:latin typeface="Symbol" pitchFamily="18" charset="2"/>
                <a:sym typeface="Symbol" pitchFamily="18" charset="2"/>
              </a:rPr>
              <a:t>w</a:t>
            </a:r>
            <a:r>
              <a:rPr lang="en-US" b="0" i="0" dirty="0"/>
              <a:t> × </a:t>
            </a:r>
            <a:r>
              <a:rPr lang="en-US" dirty="0" err="1">
                <a:solidFill>
                  <a:srgbClr val="FF0000"/>
                </a:solidFill>
                <a:sym typeface="Symbol" pitchFamily="18" charset="2"/>
              </a:rPr>
              <a:t>r</a:t>
            </a:r>
            <a:r>
              <a:rPr lang="en-US" b="0" i="0" baseline="-25000" dirty="0" err="1"/>
              <a:t>P</a:t>
            </a:r>
            <a:r>
              <a:rPr lang="en-US" b="0" i="0" dirty="0"/>
              <a:t>)</a:t>
            </a:r>
          </a:p>
        </p:txBody>
      </p:sp>
      <p:sp>
        <p:nvSpPr>
          <p:cNvPr id="115719" name="Rectangle 7"/>
          <p:cNvSpPr>
            <a:spLocks noChangeArrowheads="1"/>
          </p:cNvSpPr>
          <p:nvPr/>
        </p:nvSpPr>
        <p:spPr bwMode="auto">
          <a:xfrm>
            <a:off x="2819400" y="4100513"/>
            <a:ext cx="5715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0" i="0" dirty="0"/>
              <a:t>It can be shown that this equation reduces to</a:t>
            </a:r>
          </a:p>
          <a:p>
            <a:pPr algn="ctr">
              <a:spcBef>
                <a:spcPct val="50000"/>
              </a:spcBef>
            </a:pPr>
            <a:r>
              <a:rPr lang="en-US" dirty="0">
                <a:solidFill>
                  <a:srgbClr val="FF0000"/>
                </a:solidFill>
                <a:sym typeface="Symbol" pitchFamily="18" charset="2"/>
              </a:rPr>
              <a:t>a</a:t>
            </a:r>
            <a:r>
              <a:rPr lang="en-US" b="0" i="0" dirty="0">
                <a:sym typeface="Symbol" pitchFamily="18" charset="2"/>
              </a:rPr>
              <a:t> = </a:t>
            </a:r>
            <a:r>
              <a:rPr lang="en-US" dirty="0">
                <a:solidFill>
                  <a:srgbClr val="FF0000"/>
                </a:solidFill>
                <a:latin typeface="Symbol" pitchFamily="18" charset="2"/>
                <a:sym typeface="Symbol" pitchFamily="18" charset="2"/>
              </a:rPr>
              <a:t>a</a:t>
            </a:r>
            <a:r>
              <a:rPr lang="en-US" b="0" i="0" dirty="0">
                <a:sym typeface="Symbol" pitchFamily="18" charset="2"/>
              </a:rPr>
              <a:t> </a:t>
            </a:r>
            <a:r>
              <a:rPr lang="en-US" b="0" i="0" dirty="0"/>
              <a:t>×</a:t>
            </a:r>
            <a:r>
              <a:rPr lang="en-US" b="0" i="0" dirty="0">
                <a:sym typeface="Symbol" pitchFamily="18" charset="2"/>
              </a:rPr>
              <a:t> </a:t>
            </a:r>
            <a:r>
              <a:rPr lang="en-US" dirty="0">
                <a:solidFill>
                  <a:srgbClr val="FF0000"/>
                </a:solidFill>
                <a:sym typeface="Symbol" pitchFamily="18" charset="2"/>
              </a:rPr>
              <a:t>r</a:t>
            </a:r>
            <a:r>
              <a:rPr lang="en-US" b="0" i="0" dirty="0">
                <a:sym typeface="Symbol" pitchFamily="18" charset="2"/>
              </a:rPr>
              <a:t> – </a:t>
            </a:r>
            <a:r>
              <a:rPr lang="en-US" b="0" i="0" dirty="0">
                <a:latin typeface="Symbol" pitchFamily="18" charset="2"/>
                <a:sym typeface="Symbol" pitchFamily="18" charset="2"/>
              </a:rPr>
              <a:t>w</a:t>
            </a:r>
            <a:r>
              <a:rPr lang="en-US" b="0" i="0" baseline="30000" dirty="0">
                <a:sym typeface="Symbol" pitchFamily="18" charset="2"/>
              </a:rPr>
              <a:t>2</a:t>
            </a:r>
            <a:r>
              <a:rPr lang="en-US" dirty="0">
                <a:solidFill>
                  <a:srgbClr val="FF0000"/>
                </a:solidFill>
                <a:sym typeface="Symbol" pitchFamily="18" charset="2"/>
              </a:rPr>
              <a:t>r</a:t>
            </a:r>
            <a:r>
              <a:rPr lang="en-US" b="0" i="0" dirty="0">
                <a:sym typeface="Symbol" pitchFamily="18" charset="2"/>
              </a:rPr>
              <a:t> = </a:t>
            </a:r>
            <a:r>
              <a:rPr lang="en-US" dirty="0">
                <a:solidFill>
                  <a:srgbClr val="FF0000"/>
                </a:solidFill>
              </a:rPr>
              <a:t>a</a:t>
            </a:r>
            <a:r>
              <a:rPr lang="en-US" b="0" i="0" baseline="-25000" dirty="0"/>
              <a:t>t</a:t>
            </a:r>
            <a:r>
              <a:rPr lang="en-US" b="0" i="0" dirty="0">
                <a:sym typeface="Symbol" pitchFamily="18" charset="2"/>
              </a:rPr>
              <a:t> + </a:t>
            </a:r>
            <a:r>
              <a:rPr lang="en-US" dirty="0">
                <a:solidFill>
                  <a:srgbClr val="FF0000"/>
                </a:solidFill>
              </a:rPr>
              <a:t>a</a:t>
            </a:r>
            <a:r>
              <a:rPr lang="en-US" b="0" i="0" baseline="-25000" dirty="0"/>
              <a:t>n</a:t>
            </a:r>
            <a:endParaRPr lang="en-US" b="0" i="0" dirty="0"/>
          </a:p>
        </p:txBody>
      </p:sp>
      <mc:AlternateContent xmlns:mc="http://schemas.openxmlformats.org/markup-compatibility/2006" xmlns:a14="http://schemas.microsoft.com/office/drawing/2010/main">
        <mc:Choice Requires="a14">
          <p:sp>
            <p:nvSpPr>
              <p:cNvPr id="17417" name="Text Box 8"/>
              <p:cNvSpPr txBox="1">
                <a:spLocks noChangeArrowheads="1"/>
              </p:cNvSpPr>
              <p:nvPr/>
            </p:nvSpPr>
            <p:spPr bwMode="auto">
              <a:xfrm>
                <a:off x="685800" y="5562600"/>
                <a:ext cx="7848600" cy="533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b="0" i="0" dirty="0"/>
                  <a:t>The </a:t>
                </a:r>
                <a:r>
                  <a:rPr lang="en-US" b="0" i="0" dirty="0">
                    <a:solidFill>
                      <a:srgbClr val="0000FA"/>
                    </a:solidFill>
                  </a:rPr>
                  <a:t>magnitude </a:t>
                </a:r>
                <a:r>
                  <a:rPr lang="en-US" b="0" i="0" dirty="0"/>
                  <a:t>of the acceleration vector is a</a:t>
                </a:r>
                <a:r>
                  <a:rPr lang="en-US" dirty="0"/>
                  <a:t>=</a:t>
                </a:r>
                <a14:m>
                  <m:oMath xmlns:m="http://schemas.openxmlformats.org/officeDocument/2006/math">
                    <m:rad>
                      <m:radPr>
                        <m:degHide m:val="on"/>
                        <m:ctrlPr>
                          <a:rPr lang="en-US" i="1">
                            <a:latin typeface="Cambria Math"/>
                          </a:rPr>
                        </m:ctrlPr>
                      </m:radPr>
                      <m:deg/>
                      <m:e>
                        <m:sSup>
                          <m:sSupPr>
                            <m:ctrlPr>
                              <a:rPr lang="en-US" i="1">
                                <a:latin typeface="Cambria Math"/>
                              </a:rPr>
                            </m:ctrlPr>
                          </m:sSupPr>
                          <m:e>
                            <m:r>
                              <a:rPr lang="en-US" b="0" i="0">
                                <a:latin typeface="Cambria Math"/>
                              </a:rPr>
                              <m:t>(</m:t>
                            </m:r>
                            <m:sSub>
                              <m:sSubPr>
                                <m:ctrlPr>
                                  <a:rPr lang="en-US" i="1">
                                    <a:latin typeface="Cambria Math"/>
                                  </a:rPr>
                                </m:ctrlPr>
                              </m:sSubPr>
                              <m:e>
                                <m:r>
                                  <m:rPr>
                                    <m:sty m:val="p"/>
                                  </m:rPr>
                                  <a:rPr lang="en-US" i="0">
                                    <a:latin typeface="Cambria Math"/>
                                  </a:rPr>
                                  <m:t>a</m:t>
                                </m:r>
                              </m:e>
                              <m:sub>
                                <m:r>
                                  <m:rPr>
                                    <m:sty m:val="p"/>
                                  </m:rPr>
                                  <a:rPr lang="en-US" i="0">
                                    <a:latin typeface="Cambria Math"/>
                                  </a:rPr>
                                  <m:t>n</m:t>
                                </m:r>
                              </m:sub>
                            </m:sSub>
                            <m:r>
                              <a:rPr lang="en-US" b="0" i="0">
                                <a:latin typeface="Cambria Math"/>
                              </a:rPr>
                              <m:t>)</m:t>
                            </m:r>
                          </m:e>
                          <m:sup>
                            <m:r>
                              <a:rPr lang="en-US" b="0" i="0">
                                <a:latin typeface="Cambria Math"/>
                              </a:rPr>
                              <m:t>2</m:t>
                            </m:r>
                          </m:sup>
                        </m:sSup>
                        <m:r>
                          <a:rPr lang="en-US" b="0" i="0">
                            <a:latin typeface="Cambria Math"/>
                          </a:rPr>
                          <m:t>+</m:t>
                        </m:r>
                        <m:sSup>
                          <m:sSupPr>
                            <m:ctrlPr>
                              <a:rPr lang="en-US" b="0" i="1">
                                <a:latin typeface="Cambria Math"/>
                              </a:rPr>
                            </m:ctrlPr>
                          </m:sSupPr>
                          <m:e>
                            <m:r>
                              <a:rPr lang="en-US" b="0" i="0">
                                <a:latin typeface="Cambria Math"/>
                              </a:rPr>
                              <m:t>(</m:t>
                            </m:r>
                            <m:sSub>
                              <m:sSubPr>
                                <m:ctrlPr>
                                  <a:rPr lang="en-US" i="1">
                                    <a:latin typeface="Cambria Math"/>
                                  </a:rPr>
                                </m:ctrlPr>
                              </m:sSubPr>
                              <m:e>
                                <m:r>
                                  <m:rPr>
                                    <m:sty m:val="p"/>
                                  </m:rPr>
                                  <a:rPr lang="en-US" i="0">
                                    <a:latin typeface="Cambria Math"/>
                                  </a:rPr>
                                  <m:t>a</m:t>
                                </m:r>
                              </m:e>
                              <m:sub>
                                <m:r>
                                  <m:rPr>
                                    <m:sty m:val="p"/>
                                  </m:rPr>
                                  <a:rPr lang="en-US" i="0">
                                    <a:latin typeface="Cambria Math"/>
                                  </a:rPr>
                                  <m:t>t</m:t>
                                </m:r>
                              </m:sub>
                            </m:sSub>
                            <m:r>
                              <a:rPr lang="en-US" b="0" i="0">
                                <a:latin typeface="Cambria Math"/>
                              </a:rPr>
                              <m:t>)</m:t>
                            </m:r>
                          </m:e>
                          <m:sup>
                            <m:r>
                              <a:rPr lang="en-US" b="0" i="0">
                                <a:latin typeface="Cambria Math"/>
                              </a:rPr>
                              <m:t>2</m:t>
                            </m:r>
                          </m:sup>
                        </m:sSup>
                      </m:e>
                    </m:rad>
                  </m:oMath>
                </a14:m>
                <a:endParaRPr lang="en-US" dirty="0"/>
              </a:p>
            </p:txBody>
          </p:sp>
        </mc:Choice>
        <mc:Fallback xmlns="">
          <p:sp>
            <p:nvSpPr>
              <p:cNvPr id="17417" name="Text Box 8"/>
              <p:cNvSpPr txBox="1">
                <a:spLocks noRot="1" noChangeAspect="1" noMove="1" noResize="1" noEditPoints="1" noAdjustHandles="1" noChangeArrowheads="1" noChangeShapeType="1" noTextEdit="1"/>
              </p:cNvSpPr>
              <p:nvPr/>
            </p:nvSpPr>
            <p:spPr bwMode="auto">
              <a:xfrm>
                <a:off x="685800" y="5562600"/>
                <a:ext cx="7848600" cy="533400"/>
              </a:xfrm>
              <a:prstGeom prst="rect">
                <a:avLst/>
              </a:prstGeom>
              <a:blipFill rotWithShape="1">
                <a:blip r:embed="rId2"/>
                <a:stretch>
                  <a:fillRect l="-1243" b="-2298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pic>
        <p:nvPicPr>
          <p:cNvPr id="17416"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1295400"/>
            <a:ext cx="2041525" cy="379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idx="4294967295"/>
          </p:nvPr>
        </p:nvSpPr>
        <p:spPr/>
        <p:txBody>
          <a:bodyPr/>
          <a:lstStyle/>
          <a:p>
            <a:pPr rtl="0" eaLnBrk="1" fontAlgn="base" hangingPunct="1"/>
            <a:r>
              <a:rPr lang="en-US" sz="2400" i="0" kern="1200" dirty="0" smtClean="0">
                <a:solidFill>
                  <a:srgbClr val="000096"/>
                </a:solidFill>
                <a:effectLst/>
                <a:ea typeface="+mn-ea"/>
                <a:cs typeface="Arial" panose="020B0604020202020204" pitchFamily="34" charset="0"/>
              </a:rPr>
              <a:t>RIGID-BODY  ROTATION: </a:t>
            </a:r>
            <a:br>
              <a:rPr lang="en-US" sz="2400" i="0" kern="1200" dirty="0" smtClean="0">
                <a:solidFill>
                  <a:srgbClr val="000096"/>
                </a:solidFill>
                <a:effectLst/>
                <a:ea typeface="+mn-ea"/>
                <a:cs typeface="Arial" panose="020B0604020202020204" pitchFamily="34" charset="0"/>
              </a:rPr>
            </a:br>
            <a:r>
              <a:rPr lang="en-US" sz="2400" i="0" kern="1200" dirty="0" smtClean="0">
                <a:solidFill>
                  <a:srgbClr val="000096"/>
                </a:solidFill>
                <a:effectLst/>
                <a:ea typeface="+mn-ea"/>
                <a:cs typeface="Arial" panose="020B0604020202020204" pitchFamily="34" charset="0"/>
              </a:rPr>
              <a:t>ACCELERATION  OF  POINT  P (continued)</a:t>
            </a:r>
            <a:endParaRPr lang="en-US" dirty="0" smtClean="0">
              <a:solidFill>
                <a:srgbClr val="000096"/>
              </a:solidFill>
              <a:effectLst/>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5719"/>
                                        </p:tgtEl>
                                        <p:attrNameLst>
                                          <p:attrName>style.visibility</p:attrName>
                                        </p:attrNameLst>
                                      </p:cBhvr>
                                      <p:to>
                                        <p:strVal val="visible"/>
                                      </p:to>
                                    </p:set>
                                    <p:anim calcmode="lin" valueType="num">
                                      <p:cBhvr additive="base">
                                        <p:cTn id="7" dur="500" fill="hold"/>
                                        <p:tgtEl>
                                          <p:spTgt spid="115719"/>
                                        </p:tgtEl>
                                        <p:attrNameLst>
                                          <p:attrName>ppt_x</p:attrName>
                                        </p:attrNameLst>
                                      </p:cBhvr>
                                      <p:tavLst>
                                        <p:tav tm="0">
                                          <p:val>
                                            <p:strVal val="0-#ppt_w/2"/>
                                          </p:val>
                                        </p:tav>
                                        <p:tav tm="100000">
                                          <p:val>
                                            <p:strVal val="#ppt_x"/>
                                          </p:val>
                                        </p:tav>
                                      </p:tavLst>
                                    </p:anim>
                                    <p:anim calcmode="lin" valueType="num">
                                      <p:cBhvr additive="base">
                                        <p:cTn id="8" dur="500" fill="hold"/>
                                        <p:tgtEl>
                                          <p:spTgt spid="11571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7"/>
                                        </p:tgtEl>
                                        <p:attrNameLst>
                                          <p:attrName>style.visibility</p:attrName>
                                        </p:attrNameLst>
                                      </p:cBhvr>
                                      <p:to>
                                        <p:strVal val="visible"/>
                                      </p:to>
                                    </p:set>
                                    <p:anim calcmode="lin" valueType="num">
                                      <p:cBhvr additive="base">
                                        <p:cTn id="13" dur="500" fill="hold"/>
                                        <p:tgtEl>
                                          <p:spTgt spid="17417"/>
                                        </p:tgtEl>
                                        <p:attrNameLst>
                                          <p:attrName>ppt_x</p:attrName>
                                        </p:attrNameLst>
                                      </p:cBhvr>
                                      <p:tavLst>
                                        <p:tav tm="0">
                                          <p:val>
                                            <p:strVal val="#ppt_x"/>
                                          </p:val>
                                        </p:tav>
                                        <p:tav tm="100000">
                                          <p:val>
                                            <p:strVal val="#ppt_x"/>
                                          </p:val>
                                        </p:tav>
                                      </p:tavLst>
                                    </p:anim>
                                    <p:anim calcmode="lin" valueType="num">
                                      <p:cBhvr additive="base">
                                        <p:cTn id="14" dur="500" fill="hold"/>
                                        <p:tgtEl>
                                          <p:spTgt spid="174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9" grpId="0" autoUpdateAnimBg="0"/>
      <p:bldP spid="174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ChangeArrowheads="1"/>
          </p:cNvSpPr>
          <p:nvPr/>
        </p:nvSpPr>
        <p:spPr bwMode="auto">
          <a:xfrm>
            <a:off x="533400" y="990600"/>
            <a:ext cx="701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179388" indent="-179388"/>
            <a:r>
              <a:rPr lang="en-US" b="0" i="0" dirty="0">
                <a:solidFill>
                  <a:srgbClr val="FF0000"/>
                </a:solidFill>
                <a:cs typeface="Times New Roman" pitchFamily="18" charset="0"/>
              </a:rPr>
              <a:t>•	</a:t>
            </a:r>
            <a:r>
              <a:rPr lang="en-US" b="0" i="0" dirty="0">
                <a:cs typeface="Times New Roman" pitchFamily="18" charset="0"/>
              </a:rPr>
              <a:t>Establish a </a:t>
            </a:r>
            <a:r>
              <a:rPr lang="en-US" b="0" i="0" dirty="0">
                <a:solidFill>
                  <a:srgbClr val="0000FA"/>
                </a:solidFill>
                <a:cs typeface="Times New Roman" pitchFamily="18" charset="0"/>
              </a:rPr>
              <a:t>sign convention </a:t>
            </a:r>
            <a:r>
              <a:rPr lang="en-US" b="0" i="0" dirty="0">
                <a:cs typeface="Times New Roman" pitchFamily="18" charset="0"/>
              </a:rPr>
              <a:t>along the axis of rotation.</a:t>
            </a:r>
          </a:p>
        </p:txBody>
      </p:sp>
      <p:sp>
        <p:nvSpPr>
          <p:cNvPr id="116740" name="Rectangle 4"/>
          <p:cNvSpPr>
            <a:spLocks noChangeArrowheads="1"/>
          </p:cNvSpPr>
          <p:nvPr/>
        </p:nvSpPr>
        <p:spPr bwMode="auto">
          <a:xfrm>
            <a:off x="533400" y="4878388"/>
            <a:ext cx="79248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179388" indent="-179388"/>
            <a:r>
              <a:rPr lang="en-US" b="0" i="0" dirty="0">
                <a:solidFill>
                  <a:srgbClr val="FF0000"/>
                </a:solidFill>
                <a:cs typeface="Times New Roman" pitchFamily="18" charset="0"/>
              </a:rPr>
              <a:t>•	</a:t>
            </a:r>
            <a:r>
              <a:rPr lang="en-US" b="0" i="0" dirty="0">
                <a:cs typeface="Times New Roman" pitchFamily="18" charset="0"/>
              </a:rPr>
              <a:t>Alternatively, the </a:t>
            </a:r>
            <a:r>
              <a:rPr lang="en-US" b="0" i="0" dirty="0">
                <a:solidFill>
                  <a:srgbClr val="0000FA"/>
                </a:solidFill>
                <a:cs typeface="Times New Roman" pitchFamily="18" charset="0"/>
              </a:rPr>
              <a:t>vector</a:t>
            </a:r>
            <a:r>
              <a:rPr lang="en-US" b="0" i="0" dirty="0">
                <a:cs typeface="Times New Roman" pitchFamily="18" charset="0"/>
              </a:rPr>
              <a:t> form of the equations can be used (with </a:t>
            </a:r>
            <a:r>
              <a:rPr lang="en-US" dirty="0" err="1">
                <a:solidFill>
                  <a:srgbClr val="FF0000"/>
                </a:solidFill>
                <a:cs typeface="Times New Roman" pitchFamily="18" charset="0"/>
              </a:rPr>
              <a:t>i</a:t>
            </a:r>
            <a:r>
              <a:rPr lang="en-US" b="0" i="0" dirty="0">
                <a:cs typeface="Times New Roman" pitchFamily="18" charset="0"/>
              </a:rPr>
              <a:t>, </a:t>
            </a:r>
            <a:r>
              <a:rPr lang="en-US" dirty="0">
                <a:solidFill>
                  <a:srgbClr val="FF0000"/>
                </a:solidFill>
                <a:cs typeface="Times New Roman" pitchFamily="18" charset="0"/>
              </a:rPr>
              <a:t>j</a:t>
            </a:r>
            <a:r>
              <a:rPr lang="en-US" b="0" i="0" dirty="0">
                <a:cs typeface="Times New Roman" pitchFamily="18" charset="0"/>
              </a:rPr>
              <a:t>, </a:t>
            </a:r>
            <a:r>
              <a:rPr lang="en-US" dirty="0">
                <a:solidFill>
                  <a:srgbClr val="FF0000"/>
                </a:solidFill>
                <a:cs typeface="Times New Roman" pitchFamily="18" charset="0"/>
              </a:rPr>
              <a:t>k</a:t>
            </a:r>
            <a:r>
              <a:rPr lang="en-US" b="0" i="0" dirty="0">
                <a:cs typeface="Times New Roman" pitchFamily="18" charset="0"/>
              </a:rPr>
              <a:t> components).</a:t>
            </a:r>
          </a:p>
          <a:p>
            <a:pPr marL="179388" indent="-179388" algn="ctr"/>
            <a:r>
              <a:rPr lang="en-US" dirty="0">
                <a:solidFill>
                  <a:srgbClr val="FF0000"/>
                </a:solidFill>
                <a:cs typeface="Times New Roman" pitchFamily="18" charset="0"/>
              </a:rPr>
              <a:t>v</a:t>
            </a:r>
            <a:r>
              <a:rPr lang="en-US" b="0" i="0" dirty="0">
                <a:solidFill>
                  <a:srgbClr val="FF0000"/>
                </a:solidFill>
                <a:cs typeface="Times New Roman" pitchFamily="18" charset="0"/>
              </a:rPr>
              <a:t> </a:t>
            </a:r>
            <a:r>
              <a:rPr lang="en-US" b="0" i="0" dirty="0">
                <a:cs typeface="Times New Roman" pitchFamily="18" charset="0"/>
              </a:rPr>
              <a:t>= </a:t>
            </a:r>
            <a:r>
              <a:rPr lang="en-US" dirty="0">
                <a:solidFill>
                  <a:srgbClr val="FF0000"/>
                </a:solidFill>
                <a:latin typeface="Symbol" pitchFamily="18" charset="2"/>
                <a:cs typeface="Times New Roman" pitchFamily="18" charset="0"/>
              </a:rPr>
              <a:t>w</a:t>
            </a:r>
            <a:r>
              <a:rPr lang="en-US" b="0" i="0" dirty="0">
                <a:cs typeface="Times New Roman" pitchFamily="18" charset="0"/>
              </a:rPr>
              <a:t> </a:t>
            </a:r>
            <a:r>
              <a:rPr lang="en-US" b="0" i="0" dirty="0"/>
              <a:t>×</a:t>
            </a:r>
            <a:r>
              <a:rPr lang="en-US" b="0" i="0" dirty="0">
                <a:cs typeface="Times New Roman" pitchFamily="18" charset="0"/>
              </a:rPr>
              <a:t> </a:t>
            </a:r>
            <a:r>
              <a:rPr lang="en-US" dirty="0" err="1">
                <a:solidFill>
                  <a:srgbClr val="FF0000"/>
                </a:solidFill>
                <a:cs typeface="Times New Roman" pitchFamily="18" charset="0"/>
              </a:rPr>
              <a:t>r</a:t>
            </a:r>
            <a:r>
              <a:rPr lang="en-US" b="0" i="0" baseline="-25000" dirty="0" err="1">
                <a:cs typeface="Times New Roman" pitchFamily="18" charset="0"/>
              </a:rPr>
              <a:t>P</a:t>
            </a:r>
            <a:r>
              <a:rPr lang="en-US" b="0" i="0" dirty="0">
                <a:cs typeface="Times New Roman" pitchFamily="18" charset="0"/>
              </a:rPr>
              <a:t> = </a:t>
            </a:r>
            <a:r>
              <a:rPr lang="en-US" dirty="0">
                <a:solidFill>
                  <a:srgbClr val="FF0000"/>
                </a:solidFill>
                <a:latin typeface="Symbol" pitchFamily="18" charset="2"/>
                <a:cs typeface="Times New Roman" pitchFamily="18" charset="0"/>
              </a:rPr>
              <a:t>w </a:t>
            </a:r>
            <a:r>
              <a:rPr lang="en-US" b="0" i="0" dirty="0"/>
              <a:t>×</a:t>
            </a:r>
            <a:r>
              <a:rPr lang="en-US" b="0" i="0" dirty="0">
                <a:cs typeface="Times New Roman" pitchFamily="18" charset="0"/>
              </a:rPr>
              <a:t> </a:t>
            </a:r>
            <a:r>
              <a:rPr lang="en-US" dirty="0">
                <a:solidFill>
                  <a:srgbClr val="FF0000"/>
                </a:solidFill>
                <a:cs typeface="Times New Roman" pitchFamily="18" charset="0"/>
              </a:rPr>
              <a:t>r</a:t>
            </a:r>
            <a:endParaRPr lang="en-US" b="0" i="0" dirty="0">
              <a:solidFill>
                <a:srgbClr val="FF0000"/>
              </a:solidFill>
              <a:cs typeface="Times New Roman" pitchFamily="18" charset="0"/>
            </a:endParaRPr>
          </a:p>
          <a:p>
            <a:pPr marL="179388" indent="-179388" algn="ctr"/>
            <a:r>
              <a:rPr lang="en-US" dirty="0">
                <a:solidFill>
                  <a:srgbClr val="FF0000"/>
                </a:solidFill>
                <a:sym typeface="Symbol" pitchFamily="18" charset="2"/>
              </a:rPr>
              <a:t>a</a:t>
            </a:r>
            <a:r>
              <a:rPr lang="en-US" b="0" i="0" dirty="0"/>
              <a:t> </a:t>
            </a:r>
            <a:r>
              <a:rPr lang="en-US" b="0" i="0" dirty="0">
                <a:sym typeface="Symbol" pitchFamily="18" charset="2"/>
              </a:rPr>
              <a:t>= </a:t>
            </a:r>
            <a:r>
              <a:rPr lang="en-US" dirty="0">
                <a:solidFill>
                  <a:srgbClr val="FF0000"/>
                </a:solidFill>
              </a:rPr>
              <a:t>a</a:t>
            </a:r>
            <a:r>
              <a:rPr lang="en-US" b="0" i="0" baseline="-25000" dirty="0"/>
              <a:t>t</a:t>
            </a:r>
            <a:r>
              <a:rPr lang="en-US" b="0" i="0" dirty="0">
                <a:sym typeface="Symbol" pitchFamily="18" charset="2"/>
              </a:rPr>
              <a:t> + </a:t>
            </a:r>
            <a:r>
              <a:rPr lang="en-US" dirty="0">
                <a:solidFill>
                  <a:srgbClr val="FF0000"/>
                </a:solidFill>
              </a:rPr>
              <a:t>a</a:t>
            </a:r>
            <a:r>
              <a:rPr lang="en-US" b="0" i="0" baseline="-25000" dirty="0"/>
              <a:t>n</a:t>
            </a:r>
            <a:r>
              <a:rPr lang="en-US" b="0" i="0" dirty="0"/>
              <a:t> = </a:t>
            </a:r>
            <a:r>
              <a:rPr lang="en-US" dirty="0">
                <a:solidFill>
                  <a:srgbClr val="FF0000"/>
                </a:solidFill>
                <a:latin typeface="Symbol" pitchFamily="18" charset="2"/>
              </a:rPr>
              <a:t>a</a:t>
            </a:r>
            <a:r>
              <a:rPr lang="en-US" b="0" i="0" dirty="0">
                <a:solidFill>
                  <a:srgbClr val="FF0000"/>
                </a:solidFill>
              </a:rPr>
              <a:t> </a:t>
            </a:r>
            <a:r>
              <a:rPr lang="en-US" b="0" i="0" dirty="0"/>
              <a:t>× </a:t>
            </a:r>
            <a:r>
              <a:rPr lang="en-US" dirty="0" err="1">
                <a:solidFill>
                  <a:srgbClr val="FF0000"/>
                </a:solidFill>
                <a:sym typeface="Symbol" pitchFamily="18" charset="2"/>
              </a:rPr>
              <a:t>r</a:t>
            </a:r>
            <a:r>
              <a:rPr lang="en-US" b="0" i="0" baseline="-25000" dirty="0" err="1"/>
              <a:t>P</a:t>
            </a:r>
            <a:r>
              <a:rPr lang="en-US" b="0" i="0" dirty="0"/>
              <a:t> + </a:t>
            </a:r>
            <a:r>
              <a:rPr lang="en-US" dirty="0">
                <a:solidFill>
                  <a:srgbClr val="FF0000"/>
                </a:solidFill>
                <a:latin typeface="Symbol" pitchFamily="18" charset="2"/>
                <a:sym typeface="Symbol" pitchFamily="18" charset="2"/>
              </a:rPr>
              <a:t>w</a:t>
            </a:r>
            <a:r>
              <a:rPr lang="en-US" b="0" i="0" dirty="0"/>
              <a:t> × (</a:t>
            </a:r>
            <a:r>
              <a:rPr lang="en-US" dirty="0">
                <a:solidFill>
                  <a:srgbClr val="FF0000"/>
                </a:solidFill>
                <a:latin typeface="Symbol" pitchFamily="18" charset="2"/>
                <a:sym typeface="Symbol" pitchFamily="18" charset="2"/>
              </a:rPr>
              <a:t>w</a:t>
            </a:r>
            <a:r>
              <a:rPr lang="en-US" b="0" i="0" dirty="0"/>
              <a:t> × </a:t>
            </a:r>
            <a:r>
              <a:rPr lang="en-US" dirty="0" err="1">
                <a:solidFill>
                  <a:srgbClr val="FF0000"/>
                </a:solidFill>
                <a:sym typeface="Symbol" pitchFamily="18" charset="2"/>
              </a:rPr>
              <a:t>r</a:t>
            </a:r>
            <a:r>
              <a:rPr lang="en-US" b="0" i="0" baseline="-25000" dirty="0" err="1"/>
              <a:t>P</a:t>
            </a:r>
            <a:r>
              <a:rPr lang="en-US" b="0" i="0" dirty="0"/>
              <a:t>) </a:t>
            </a:r>
            <a:r>
              <a:rPr lang="en-US" b="0" i="0" dirty="0">
                <a:sym typeface="Symbol" pitchFamily="18" charset="2"/>
              </a:rPr>
              <a:t>= </a:t>
            </a:r>
            <a:r>
              <a:rPr lang="en-US" dirty="0">
                <a:solidFill>
                  <a:srgbClr val="FF0000"/>
                </a:solidFill>
                <a:latin typeface="Symbol" pitchFamily="18" charset="2"/>
                <a:sym typeface="Symbol" pitchFamily="18" charset="2"/>
              </a:rPr>
              <a:t>a</a:t>
            </a:r>
            <a:r>
              <a:rPr lang="en-US" b="0" i="0" dirty="0">
                <a:solidFill>
                  <a:srgbClr val="FF0000"/>
                </a:solidFill>
                <a:sym typeface="Symbol" pitchFamily="18" charset="2"/>
              </a:rPr>
              <a:t> </a:t>
            </a:r>
            <a:r>
              <a:rPr lang="en-US" b="0" i="0" dirty="0"/>
              <a:t>×</a:t>
            </a:r>
            <a:r>
              <a:rPr lang="en-US" b="0" i="0" dirty="0">
                <a:sym typeface="Symbol" pitchFamily="18" charset="2"/>
              </a:rPr>
              <a:t> </a:t>
            </a:r>
            <a:r>
              <a:rPr lang="en-US" dirty="0">
                <a:solidFill>
                  <a:srgbClr val="FF0000"/>
                </a:solidFill>
                <a:sym typeface="Symbol" pitchFamily="18" charset="2"/>
              </a:rPr>
              <a:t>r</a:t>
            </a:r>
            <a:r>
              <a:rPr lang="en-US" b="0" i="0" dirty="0">
                <a:sym typeface="Symbol" pitchFamily="18" charset="2"/>
              </a:rPr>
              <a:t> – </a:t>
            </a:r>
            <a:r>
              <a:rPr lang="en-US" b="0" i="0" dirty="0">
                <a:latin typeface="Symbol" pitchFamily="18" charset="2"/>
                <a:sym typeface="Symbol" pitchFamily="18" charset="2"/>
              </a:rPr>
              <a:t>w</a:t>
            </a:r>
            <a:r>
              <a:rPr lang="en-US" b="0" i="0" baseline="30000" dirty="0">
                <a:sym typeface="Symbol" pitchFamily="18" charset="2"/>
              </a:rPr>
              <a:t>2</a:t>
            </a:r>
            <a:r>
              <a:rPr lang="en-US" dirty="0">
                <a:solidFill>
                  <a:srgbClr val="FF0000"/>
                </a:solidFill>
                <a:sym typeface="Symbol" pitchFamily="18" charset="2"/>
              </a:rPr>
              <a:t>r</a:t>
            </a:r>
          </a:p>
        </p:txBody>
      </p:sp>
      <p:sp>
        <p:nvSpPr>
          <p:cNvPr id="116741" name="Rectangle 5"/>
          <p:cNvSpPr>
            <a:spLocks noChangeArrowheads="1"/>
          </p:cNvSpPr>
          <p:nvPr/>
        </p:nvSpPr>
        <p:spPr bwMode="auto">
          <a:xfrm>
            <a:off x="533400" y="2743200"/>
            <a:ext cx="8305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179388" indent="-179388"/>
            <a:r>
              <a:rPr lang="en-US" b="0" i="0" dirty="0">
                <a:solidFill>
                  <a:srgbClr val="FF0000"/>
                </a:solidFill>
                <a:cs typeface="Times New Roman" pitchFamily="18" charset="0"/>
              </a:rPr>
              <a:t>•	</a:t>
            </a:r>
            <a:r>
              <a:rPr lang="en-US" b="0" i="0" dirty="0">
                <a:cs typeface="Times New Roman" pitchFamily="18" charset="0"/>
              </a:rPr>
              <a:t>If </a:t>
            </a:r>
            <a:r>
              <a:rPr lang="en-US" b="0" i="0" dirty="0">
                <a:latin typeface="Symbol" pitchFamily="18" charset="2"/>
                <a:cs typeface="Times New Roman" pitchFamily="18" charset="0"/>
              </a:rPr>
              <a:t>a</a:t>
            </a:r>
            <a:r>
              <a:rPr lang="en-US" b="0" i="0" dirty="0">
                <a:cs typeface="Times New Roman" pitchFamily="18" charset="0"/>
              </a:rPr>
              <a:t> is </a:t>
            </a:r>
            <a:r>
              <a:rPr lang="en-US" b="0" i="0" dirty="0">
                <a:solidFill>
                  <a:srgbClr val="0000FA"/>
                </a:solidFill>
                <a:cs typeface="Times New Roman" pitchFamily="18" charset="0"/>
              </a:rPr>
              <a:t>constant</a:t>
            </a:r>
            <a:r>
              <a:rPr lang="en-US" b="0" i="0" dirty="0">
                <a:cs typeface="Times New Roman" pitchFamily="18" charset="0"/>
              </a:rPr>
              <a:t>, use the equations for constant angular acceleration.</a:t>
            </a:r>
          </a:p>
        </p:txBody>
      </p:sp>
      <p:sp>
        <p:nvSpPr>
          <p:cNvPr id="116742" name="Rectangle 6"/>
          <p:cNvSpPr>
            <a:spLocks noChangeArrowheads="1"/>
          </p:cNvSpPr>
          <p:nvPr/>
        </p:nvSpPr>
        <p:spPr bwMode="auto">
          <a:xfrm>
            <a:off x="533400" y="1403350"/>
            <a:ext cx="8077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179388" indent="-179388"/>
            <a:r>
              <a:rPr lang="en-US" b="0" i="0" dirty="0">
                <a:solidFill>
                  <a:srgbClr val="FF0000"/>
                </a:solidFill>
                <a:cs typeface="Times New Roman" pitchFamily="18" charset="0"/>
              </a:rPr>
              <a:t>•	</a:t>
            </a:r>
            <a:r>
              <a:rPr lang="en-US" b="0" i="0" dirty="0">
                <a:cs typeface="Times New Roman" pitchFamily="18" charset="0"/>
              </a:rPr>
              <a:t>If a relationship is known between any </a:t>
            </a:r>
            <a:r>
              <a:rPr lang="en-US" b="0" i="0" dirty="0">
                <a:solidFill>
                  <a:srgbClr val="0000FA"/>
                </a:solidFill>
                <a:cs typeface="Times New Roman" pitchFamily="18" charset="0"/>
              </a:rPr>
              <a:t>two </a:t>
            </a:r>
            <a:r>
              <a:rPr lang="en-US" b="0" i="0" dirty="0">
                <a:cs typeface="Times New Roman" pitchFamily="18" charset="0"/>
              </a:rPr>
              <a:t>of the variables (</a:t>
            </a:r>
            <a:r>
              <a:rPr lang="en-US" b="0" i="0" dirty="0">
                <a:latin typeface="Symbol" pitchFamily="18" charset="2"/>
                <a:cs typeface="Times New Roman" pitchFamily="18" charset="0"/>
              </a:rPr>
              <a:t>a</a:t>
            </a:r>
            <a:r>
              <a:rPr lang="en-US" b="0" i="0" dirty="0">
                <a:cs typeface="Times New Roman" pitchFamily="18" charset="0"/>
              </a:rPr>
              <a:t>, </a:t>
            </a:r>
            <a:r>
              <a:rPr lang="en-US" b="0" i="0" dirty="0">
                <a:latin typeface="Symbol" pitchFamily="18" charset="2"/>
                <a:cs typeface="Times New Roman" pitchFamily="18" charset="0"/>
              </a:rPr>
              <a:t>w</a:t>
            </a:r>
            <a:r>
              <a:rPr lang="en-US" b="0" i="0" dirty="0">
                <a:cs typeface="Times New Roman" pitchFamily="18" charset="0"/>
              </a:rPr>
              <a:t>, </a:t>
            </a:r>
            <a:r>
              <a:rPr lang="en-US" b="0" i="0" dirty="0">
                <a:latin typeface="Symbol" pitchFamily="18" charset="2"/>
                <a:cs typeface="Times New Roman" pitchFamily="18" charset="0"/>
              </a:rPr>
              <a:t>q</a:t>
            </a:r>
            <a:r>
              <a:rPr lang="en-US" b="0" i="0" dirty="0">
                <a:cs typeface="Times New Roman" pitchFamily="18" charset="0"/>
              </a:rPr>
              <a:t>, or t), the other variables can be determined from the equations:    </a:t>
            </a:r>
            <a:r>
              <a:rPr lang="en-US" b="0" i="0" dirty="0">
                <a:latin typeface="Symbol" pitchFamily="18" charset="2"/>
                <a:cs typeface="Times New Roman" pitchFamily="18" charset="0"/>
              </a:rPr>
              <a:t>w</a:t>
            </a:r>
            <a:r>
              <a:rPr lang="en-US" b="0" i="0" dirty="0">
                <a:cs typeface="Times New Roman" pitchFamily="18" charset="0"/>
              </a:rPr>
              <a:t> = </a:t>
            </a:r>
            <a:r>
              <a:rPr lang="en-US" b="0" i="0" dirty="0" err="1">
                <a:cs typeface="Times New Roman" pitchFamily="18" charset="0"/>
              </a:rPr>
              <a:t>d</a:t>
            </a:r>
            <a:r>
              <a:rPr lang="en-US" b="0" i="0" dirty="0" err="1">
                <a:latin typeface="Symbol" pitchFamily="18" charset="2"/>
                <a:cs typeface="Times New Roman" pitchFamily="18" charset="0"/>
              </a:rPr>
              <a:t>q</a:t>
            </a:r>
            <a:r>
              <a:rPr lang="en-US" b="0" i="0" dirty="0">
                <a:cs typeface="Times New Roman" pitchFamily="18" charset="0"/>
              </a:rPr>
              <a:t>/</a:t>
            </a:r>
            <a:r>
              <a:rPr lang="en-US" b="0" i="0" dirty="0" err="1">
                <a:cs typeface="Times New Roman" pitchFamily="18" charset="0"/>
              </a:rPr>
              <a:t>dt</a:t>
            </a:r>
            <a:r>
              <a:rPr lang="en-US" b="0" i="0" dirty="0">
                <a:cs typeface="Times New Roman" pitchFamily="18" charset="0"/>
              </a:rPr>
              <a:t>     </a:t>
            </a:r>
            <a:r>
              <a:rPr lang="en-US" b="0" i="0" dirty="0">
                <a:latin typeface="Symbol" pitchFamily="18" charset="2"/>
                <a:cs typeface="Times New Roman" pitchFamily="18" charset="0"/>
              </a:rPr>
              <a:t>a</a:t>
            </a:r>
            <a:r>
              <a:rPr lang="en-US" b="0" i="0" dirty="0">
                <a:cs typeface="Times New Roman" pitchFamily="18" charset="0"/>
              </a:rPr>
              <a:t> = </a:t>
            </a:r>
            <a:r>
              <a:rPr lang="en-US" b="0" i="0" dirty="0" err="1">
                <a:cs typeface="Times New Roman" pitchFamily="18" charset="0"/>
              </a:rPr>
              <a:t>d</a:t>
            </a:r>
            <a:r>
              <a:rPr lang="en-US" b="0" i="0" dirty="0" err="1">
                <a:latin typeface="Symbol" pitchFamily="18" charset="2"/>
                <a:cs typeface="Times New Roman" pitchFamily="18" charset="0"/>
              </a:rPr>
              <a:t>w</a:t>
            </a:r>
            <a:r>
              <a:rPr lang="en-US" b="0" i="0" dirty="0">
                <a:cs typeface="Times New Roman" pitchFamily="18" charset="0"/>
              </a:rPr>
              <a:t>/</a:t>
            </a:r>
            <a:r>
              <a:rPr lang="en-US" b="0" i="0" dirty="0" err="1">
                <a:cs typeface="Times New Roman" pitchFamily="18" charset="0"/>
              </a:rPr>
              <a:t>dt</a:t>
            </a:r>
            <a:r>
              <a:rPr lang="en-US" b="0" i="0" dirty="0">
                <a:cs typeface="Times New Roman" pitchFamily="18" charset="0"/>
              </a:rPr>
              <a:t>     </a:t>
            </a:r>
            <a:r>
              <a:rPr lang="en-US" b="0" i="0" dirty="0">
                <a:latin typeface="Symbol" pitchFamily="18" charset="2"/>
                <a:cs typeface="Times New Roman" pitchFamily="18" charset="0"/>
              </a:rPr>
              <a:t>a</a:t>
            </a:r>
            <a:r>
              <a:rPr lang="en-US" b="0" i="0" dirty="0">
                <a:cs typeface="Times New Roman" pitchFamily="18" charset="0"/>
              </a:rPr>
              <a:t> </a:t>
            </a:r>
            <a:r>
              <a:rPr lang="en-US" b="0" i="0" dirty="0" err="1">
                <a:cs typeface="Times New Roman" pitchFamily="18" charset="0"/>
              </a:rPr>
              <a:t>d</a:t>
            </a:r>
            <a:r>
              <a:rPr lang="en-US" b="0" i="0" dirty="0" err="1">
                <a:latin typeface="Symbol" pitchFamily="18" charset="2"/>
                <a:cs typeface="Times New Roman" pitchFamily="18" charset="0"/>
              </a:rPr>
              <a:t>q</a:t>
            </a:r>
            <a:r>
              <a:rPr lang="en-US" b="0" i="0" dirty="0">
                <a:cs typeface="Times New Roman" pitchFamily="18" charset="0"/>
              </a:rPr>
              <a:t> = </a:t>
            </a:r>
            <a:r>
              <a:rPr lang="en-US" b="0" i="0" dirty="0">
                <a:latin typeface="Symbol" pitchFamily="18" charset="2"/>
                <a:cs typeface="Times New Roman" pitchFamily="18" charset="0"/>
              </a:rPr>
              <a:t>w</a:t>
            </a:r>
            <a:r>
              <a:rPr lang="en-US" b="0" i="0" dirty="0">
                <a:cs typeface="Times New Roman" pitchFamily="18" charset="0"/>
              </a:rPr>
              <a:t> </a:t>
            </a:r>
            <a:r>
              <a:rPr lang="en-US" b="0" i="0" dirty="0" err="1">
                <a:cs typeface="Times New Roman" pitchFamily="18" charset="0"/>
              </a:rPr>
              <a:t>d</a:t>
            </a:r>
            <a:r>
              <a:rPr lang="en-US" b="0" i="0" dirty="0" err="1">
                <a:latin typeface="Symbol" pitchFamily="18" charset="2"/>
                <a:cs typeface="Times New Roman" pitchFamily="18" charset="0"/>
              </a:rPr>
              <a:t>w</a:t>
            </a:r>
            <a:endParaRPr lang="en-US" b="0" i="0" dirty="0">
              <a:latin typeface="Symbol" pitchFamily="18" charset="2"/>
              <a:cs typeface="Times New Roman" pitchFamily="18" charset="0"/>
            </a:endParaRPr>
          </a:p>
        </p:txBody>
      </p:sp>
      <mc:AlternateContent xmlns:mc="http://schemas.openxmlformats.org/markup-compatibility/2006" xmlns:a14="http://schemas.microsoft.com/office/drawing/2010/main">
        <mc:Choice Requires="a14">
          <p:sp>
            <p:nvSpPr>
              <p:cNvPr id="18442" name="Rectangle 10"/>
              <p:cNvSpPr>
                <a:spLocks noChangeArrowheads="1"/>
              </p:cNvSpPr>
              <p:nvPr/>
            </p:nvSpPr>
            <p:spPr bwMode="auto">
              <a:xfrm>
                <a:off x="533400" y="3717925"/>
                <a:ext cx="8305800" cy="111306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marL="179388" indent="-179388">
                  <a:lnSpc>
                    <a:spcPct val="125000"/>
                  </a:lnSpc>
                </a:pPr>
                <a:r>
                  <a:rPr lang="en-US" b="0" i="0" dirty="0">
                    <a:solidFill>
                      <a:srgbClr val="FF0000"/>
                    </a:solidFill>
                    <a:cs typeface="Times New Roman" pitchFamily="18" charset="0"/>
                  </a:rPr>
                  <a:t>•	</a:t>
                </a:r>
                <a:r>
                  <a:rPr lang="en-US" b="0" i="0" dirty="0">
                    <a:cs typeface="Times New Roman" pitchFamily="18" charset="0"/>
                  </a:rPr>
                  <a:t>To determine the </a:t>
                </a:r>
                <a:r>
                  <a:rPr lang="en-US" b="0" i="0" dirty="0">
                    <a:solidFill>
                      <a:srgbClr val="0000FA"/>
                    </a:solidFill>
                    <a:cs typeface="Times New Roman" pitchFamily="18" charset="0"/>
                  </a:rPr>
                  <a:t>motion of a point</a:t>
                </a:r>
                <a:r>
                  <a:rPr lang="en-US" b="0" i="0" dirty="0">
                    <a:cs typeface="Times New Roman" pitchFamily="18" charset="0"/>
                  </a:rPr>
                  <a:t>, the scalar equations  v = </a:t>
                </a:r>
                <a:r>
                  <a:rPr lang="en-US" b="0" i="0" dirty="0">
                    <a:latin typeface="Symbol" pitchFamily="18" charset="2"/>
                    <a:cs typeface="Times New Roman" pitchFamily="18" charset="0"/>
                  </a:rPr>
                  <a:t>w </a:t>
                </a:r>
                <a:r>
                  <a:rPr lang="en-US" b="0" i="0" dirty="0">
                    <a:cs typeface="Times New Roman" pitchFamily="18" charset="0"/>
                  </a:rPr>
                  <a:t>r,    a</a:t>
                </a:r>
                <a:r>
                  <a:rPr lang="en-US" b="0" i="0" baseline="-25000" dirty="0">
                    <a:cs typeface="Times New Roman" pitchFamily="18" charset="0"/>
                  </a:rPr>
                  <a:t>t</a:t>
                </a:r>
                <a:r>
                  <a:rPr lang="en-US" b="0" i="0" dirty="0">
                    <a:cs typeface="Times New Roman" pitchFamily="18" charset="0"/>
                  </a:rPr>
                  <a:t> = </a:t>
                </a:r>
                <a:r>
                  <a:rPr lang="en-US" b="0" i="0" dirty="0">
                    <a:latin typeface="Symbol" pitchFamily="18" charset="2"/>
                    <a:cs typeface="Times New Roman" pitchFamily="18" charset="0"/>
                  </a:rPr>
                  <a:t>a </a:t>
                </a:r>
                <a:r>
                  <a:rPr lang="en-US" b="0" i="0" dirty="0">
                    <a:cs typeface="Times New Roman" pitchFamily="18" charset="0"/>
                  </a:rPr>
                  <a:t>r,  a</a:t>
                </a:r>
                <a:r>
                  <a:rPr lang="en-US" b="0" i="0" baseline="-25000" dirty="0">
                    <a:cs typeface="Times New Roman" pitchFamily="18" charset="0"/>
                  </a:rPr>
                  <a:t>n</a:t>
                </a:r>
                <a:r>
                  <a:rPr lang="en-US" b="0" i="0" dirty="0">
                    <a:cs typeface="Times New Roman" pitchFamily="18" charset="0"/>
                  </a:rPr>
                  <a:t> = </a:t>
                </a:r>
                <a:r>
                  <a:rPr lang="en-US" b="0" i="0" dirty="0">
                    <a:latin typeface="Symbol" pitchFamily="18" charset="2"/>
                    <a:cs typeface="Times New Roman" pitchFamily="18" charset="0"/>
                  </a:rPr>
                  <a:t>w</a:t>
                </a:r>
                <a:r>
                  <a:rPr lang="en-US" b="0" i="0" baseline="30000" dirty="0">
                    <a:cs typeface="Times New Roman" pitchFamily="18" charset="0"/>
                  </a:rPr>
                  <a:t>2</a:t>
                </a:r>
                <a:r>
                  <a:rPr lang="en-US" b="0" i="0" dirty="0">
                    <a:cs typeface="Times New Roman" pitchFamily="18" charset="0"/>
                  </a:rPr>
                  <a:t>r , and  a </a:t>
                </a:r>
                <a:r>
                  <a:rPr lang="en-US" dirty="0"/>
                  <a:t>=</a:t>
                </a:r>
                <a14:m>
                  <m:oMath xmlns:m="http://schemas.openxmlformats.org/officeDocument/2006/math">
                    <m:rad>
                      <m:radPr>
                        <m:degHide m:val="on"/>
                        <m:ctrlPr>
                          <a:rPr lang="en-US" i="1">
                            <a:latin typeface="Cambria Math"/>
                          </a:rPr>
                        </m:ctrlPr>
                      </m:radPr>
                      <m:deg/>
                      <m:e>
                        <m:sSup>
                          <m:sSupPr>
                            <m:ctrlPr>
                              <a:rPr lang="en-US" i="1">
                                <a:latin typeface="Cambria Math"/>
                              </a:rPr>
                            </m:ctrlPr>
                          </m:sSupPr>
                          <m:e>
                            <m:r>
                              <a:rPr lang="en-US" b="0" i="0">
                                <a:latin typeface="Cambria Math"/>
                              </a:rPr>
                              <m:t>(</m:t>
                            </m:r>
                            <m:sSub>
                              <m:sSubPr>
                                <m:ctrlPr>
                                  <a:rPr lang="en-US" i="1">
                                    <a:latin typeface="Cambria Math"/>
                                  </a:rPr>
                                </m:ctrlPr>
                              </m:sSubPr>
                              <m:e>
                                <m:r>
                                  <m:rPr>
                                    <m:sty m:val="p"/>
                                  </m:rPr>
                                  <a:rPr lang="en-US" i="0">
                                    <a:latin typeface="Cambria Math"/>
                                  </a:rPr>
                                  <m:t>a</m:t>
                                </m:r>
                              </m:e>
                              <m:sub>
                                <m:r>
                                  <m:rPr>
                                    <m:sty m:val="p"/>
                                  </m:rPr>
                                  <a:rPr lang="en-US" i="0">
                                    <a:latin typeface="Cambria Math"/>
                                  </a:rPr>
                                  <m:t>n</m:t>
                                </m:r>
                              </m:sub>
                            </m:sSub>
                            <m:r>
                              <a:rPr lang="en-US" b="0" i="0">
                                <a:latin typeface="Cambria Math"/>
                              </a:rPr>
                              <m:t>)</m:t>
                            </m:r>
                          </m:e>
                          <m:sup>
                            <m:r>
                              <a:rPr lang="en-US" b="0" i="0">
                                <a:latin typeface="Cambria Math"/>
                              </a:rPr>
                              <m:t>2</m:t>
                            </m:r>
                          </m:sup>
                        </m:sSup>
                        <m:r>
                          <a:rPr lang="en-US" b="0" i="0">
                            <a:latin typeface="Cambria Math"/>
                          </a:rPr>
                          <m:t>+</m:t>
                        </m:r>
                        <m:sSup>
                          <m:sSupPr>
                            <m:ctrlPr>
                              <a:rPr lang="en-US" b="0" i="1">
                                <a:latin typeface="Cambria Math"/>
                              </a:rPr>
                            </m:ctrlPr>
                          </m:sSupPr>
                          <m:e>
                            <m:r>
                              <a:rPr lang="en-US" b="0" i="0">
                                <a:latin typeface="Cambria Math"/>
                              </a:rPr>
                              <m:t>(</m:t>
                            </m:r>
                            <m:sSub>
                              <m:sSubPr>
                                <m:ctrlPr>
                                  <a:rPr lang="en-US" i="1">
                                    <a:latin typeface="Cambria Math"/>
                                  </a:rPr>
                                </m:ctrlPr>
                              </m:sSubPr>
                              <m:e>
                                <m:r>
                                  <m:rPr>
                                    <m:sty m:val="p"/>
                                  </m:rPr>
                                  <a:rPr lang="en-US" i="0">
                                    <a:latin typeface="Cambria Math"/>
                                  </a:rPr>
                                  <m:t>a</m:t>
                                </m:r>
                              </m:e>
                              <m:sub>
                                <m:r>
                                  <m:rPr>
                                    <m:sty m:val="p"/>
                                  </m:rPr>
                                  <a:rPr lang="en-US" i="0">
                                    <a:latin typeface="Cambria Math"/>
                                  </a:rPr>
                                  <m:t>t</m:t>
                                </m:r>
                              </m:sub>
                            </m:sSub>
                            <m:r>
                              <a:rPr lang="en-US" b="0" i="0">
                                <a:latin typeface="Cambria Math"/>
                              </a:rPr>
                              <m:t>)</m:t>
                            </m:r>
                          </m:e>
                          <m:sup>
                            <m:r>
                              <a:rPr lang="en-US" b="0" i="0">
                                <a:latin typeface="Cambria Math"/>
                              </a:rPr>
                              <m:t>2</m:t>
                            </m:r>
                          </m:sup>
                        </m:sSup>
                      </m:e>
                    </m:rad>
                  </m:oMath>
                </a14:m>
                <a:r>
                  <a:rPr lang="en-US" b="0" i="0" dirty="0" smtClean="0">
                    <a:cs typeface="Times New Roman" pitchFamily="18" charset="0"/>
                  </a:rPr>
                  <a:t> can </a:t>
                </a:r>
                <a:r>
                  <a:rPr lang="en-US" b="0" i="0" dirty="0">
                    <a:cs typeface="Times New Roman" pitchFamily="18" charset="0"/>
                  </a:rPr>
                  <a:t>be used.</a:t>
                </a:r>
              </a:p>
            </p:txBody>
          </p:sp>
        </mc:Choice>
        <mc:Fallback xmlns="">
          <p:sp>
            <p:nvSpPr>
              <p:cNvPr id="18442" name="Rectangle 10"/>
              <p:cNvSpPr>
                <a:spLocks noRot="1" noChangeAspect="1" noMove="1" noResize="1" noEditPoints="1" noAdjustHandles="1" noChangeArrowheads="1" noChangeShapeType="1" noTextEdit="1"/>
              </p:cNvSpPr>
              <p:nvPr/>
            </p:nvSpPr>
            <p:spPr bwMode="auto">
              <a:xfrm>
                <a:off x="533400" y="3717925"/>
                <a:ext cx="8305800" cy="1113062"/>
              </a:xfrm>
              <a:prstGeom prst="rect">
                <a:avLst/>
              </a:prstGeom>
              <a:blipFill rotWithShape="1">
                <a:blip r:embed="rId2"/>
                <a:stretch>
                  <a:fillRect l="-1175" t="-549" r="-3965" b="-6044"/>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3" name="Title 2"/>
          <p:cNvSpPr>
            <a:spLocks noGrp="1"/>
          </p:cNvSpPr>
          <p:nvPr>
            <p:ph type="title" idx="4294967295"/>
          </p:nvPr>
        </p:nvSpPr>
        <p:spPr/>
        <p:txBody>
          <a:bodyPr/>
          <a:lstStyle/>
          <a:p>
            <a:pPr rtl="0" fontAlgn="base"/>
            <a:r>
              <a:rPr lang="en-US" sz="2400" b="1" i="0" kern="1200" dirty="0" smtClean="0">
                <a:solidFill>
                  <a:srgbClr val="000096"/>
                </a:solidFill>
                <a:effectLst/>
                <a:latin typeface="Times New Roman" panose="02020603050405020304" pitchFamily="18" charset="0"/>
                <a:ea typeface="+mn-ea"/>
                <a:cs typeface="Arial" panose="020B0604020202020204" pitchFamily="34" charset="0"/>
              </a:rPr>
              <a:t>ROTATION  ABOUT  A  FIXED  AXIS:  PROCEDURE</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6742"/>
                                        </p:tgtEl>
                                        <p:attrNameLst>
                                          <p:attrName>style.visibility</p:attrName>
                                        </p:attrNameLst>
                                      </p:cBhvr>
                                      <p:to>
                                        <p:strVal val="visible"/>
                                      </p:to>
                                    </p:set>
                                    <p:anim calcmode="lin" valueType="num">
                                      <p:cBhvr additive="base">
                                        <p:cTn id="7" dur="500" fill="hold"/>
                                        <p:tgtEl>
                                          <p:spTgt spid="116742"/>
                                        </p:tgtEl>
                                        <p:attrNameLst>
                                          <p:attrName>ppt_x</p:attrName>
                                        </p:attrNameLst>
                                      </p:cBhvr>
                                      <p:tavLst>
                                        <p:tav tm="0">
                                          <p:val>
                                            <p:strVal val="0-#ppt_w/2"/>
                                          </p:val>
                                        </p:tav>
                                        <p:tav tm="100000">
                                          <p:val>
                                            <p:strVal val="#ppt_x"/>
                                          </p:val>
                                        </p:tav>
                                      </p:tavLst>
                                    </p:anim>
                                    <p:anim calcmode="lin" valueType="num">
                                      <p:cBhvr additive="base">
                                        <p:cTn id="8" dur="500" fill="hold"/>
                                        <p:tgtEl>
                                          <p:spTgt spid="11674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6741"/>
                                        </p:tgtEl>
                                        <p:attrNameLst>
                                          <p:attrName>style.visibility</p:attrName>
                                        </p:attrNameLst>
                                      </p:cBhvr>
                                      <p:to>
                                        <p:strVal val="visible"/>
                                      </p:to>
                                    </p:set>
                                    <p:anim calcmode="lin" valueType="num">
                                      <p:cBhvr additive="base">
                                        <p:cTn id="13" dur="500" fill="hold"/>
                                        <p:tgtEl>
                                          <p:spTgt spid="116741"/>
                                        </p:tgtEl>
                                        <p:attrNameLst>
                                          <p:attrName>ppt_x</p:attrName>
                                        </p:attrNameLst>
                                      </p:cBhvr>
                                      <p:tavLst>
                                        <p:tav tm="0">
                                          <p:val>
                                            <p:strVal val="0-#ppt_w/2"/>
                                          </p:val>
                                        </p:tav>
                                        <p:tav tm="100000">
                                          <p:val>
                                            <p:strVal val="#ppt_x"/>
                                          </p:val>
                                        </p:tav>
                                      </p:tavLst>
                                    </p:anim>
                                    <p:anim calcmode="lin" valueType="num">
                                      <p:cBhvr additive="base">
                                        <p:cTn id="14" dur="500" fill="hold"/>
                                        <p:tgtEl>
                                          <p:spTgt spid="11674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8442"/>
                                        </p:tgtEl>
                                        <p:attrNameLst>
                                          <p:attrName>style.visibility</p:attrName>
                                        </p:attrNameLst>
                                      </p:cBhvr>
                                      <p:to>
                                        <p:strVal val="visible"/>
                                      </p:to>
                                    </p:set>
                                    <p:anim calcmode="lin" valueType="num">
                                      <p:cBhvr additive="base">
                                        <p:cTn id="19" dur="500" fill="hold"/>
                                        <p:tgtEl>
                                          <p:spTgt spid="18442"/>
                                        </p:tgtEl>
                                        <p:attrNameLst>
                                          <p:attrName>ppt_x</p:attrName>
                                        </p:attrNameLst>
                                      </p:cBhvr>
                                      <p:tavLst>
                                        <p:tav tm="0">
                                          <p:val>
                                            <p:strVal val="0-#ppt_w/2"/>
                                          </p:val>
                                        </p:tav>
                                        <p:tav tm="100000">
                                          <p:val>
                                            <p:strVal val="#ppt_x"/>
                                          </p:val>
                                        </p:tav>
                                      </p:tavLst>
                                    </p:anim>
                                    <p:anim calcmode="lin" valueType="num">
                                      <p:cBhvr additive="base">
                                        <p:cTn id="20" dur="500" fill="hold"/>
                                        <p:tgtEl>
                                          <p:spTgt spid="1844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6740"/>
                                        </p:tgtEl>
                                        <p:attrNameLst>
                                          <p:attrName>style.visibility</p:attrName>
                                        </p:attrNameLst>
                                      </p:cBhvr>
                                      <p:to>
                                        <p:strVal val="visible"/>
                                      </p:to>
                                    </p:set>
                                    <p:anim calcmode="lin" valueType="num">
                                      <p:cBhvr additive="base">
                                        <p:cTn id="25" dur="500" fill="hold"/>
                                        <p:tgtEl>
                                          <p:spTgt spid="116740"/>
                                        </p:tgtEl>
                                        <p:attrNameLst>
                                          <p:attrName>ppt_x</p:attrName>
                                        </p:attrNameLst>
                                      </p:cBhvr>
                                      <p:tavLst>
                                        <p:tav tm="0">
                                          <p:val>
                                            <p:strVal val="0-#ppt_w/2"/>
                                          </p:val>
                                        </p:tav>
                                        <p:tav tm="100000">
                                          <p:val>
                                            <p:strVal val="#ppt_x"/>
                                          </p:val>
                                        </p:tav>
                                      </p:tavLst>
                                    </p:anim>
                                    <p:anim calcmode="lin" valueType="num">
                                      <p:cBhvr additive="base">
                                        <p:cTn id="26" dur="500" fill="hold"/>
                                        <p:tgtEl>
                                          <p:spTgt spid="1167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0" grpId="0" autoUpdateAnimBg="0"/>
      <p:bldP spid="116741" grpId="0" autoUpdateAnimBg="0"/>
      <p:bldP spid="116742" grpId="0" autoUpdateAnimBg="0"/>
      <p:bldP spid="1844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Text Box 3"/>
          <p:cNvSpPr txBox="1">
            <a:spLocks noChangeArrowheads="1"/>
          </p:cNvSpPr>
          <p:nvPr/>
        </p:nvSpPr>
        <p:spPr bwMode="auto">
          <a:xfrm>
            <a:off x="3200400" y="957262"/>
            <a:ext cx="5684837"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i="0" dirty="0">
                <a:solidFill>
                  <a:srgbClr val="990033"/>
                </a:solidFill>
              </a:rPr>
              <a:t>Given:</a:t>
            </a:r>
            <a:r>
              <a:rPr lang="en-US" b="0" i="0" dirty="0">
                <a:solidFill>
                  <a:srgbClr val="990033"/>
                </a:solidFill>
              </a:rPr>
              <a:t> </a:t>
            </a:r>
            <a:r>
              <a:rPr lang="en-US" b="0" i="0" dirty="0" smtClean="0"/>
              <a:t>The motor turns </a:t>
            </a:r>
            <a:r>
              <a:rPr lang="en-US" b="0" i="0" dirty="0"/>
              <a:t>gear A </a:t>
            </a:r>
            <a:r>
              <a:rPr lang="en-US" b="0" i="0" dirty="0" smtClean="0"/>
              <a:t>with a 	constant </a:t>
            </a:r>
            <a:r>
              <a:rPr lang="en-US" b="0" i="0" dirty="0"/>
              <a:t>angular </a:t>
            </a:r>
            <a:r>
              <a:rPr lang="en-US" b="0" i="0" dirty="0" smtClean="0"/>
              <a:t>acceleration</a:t>
            </a:r>
            <a:r>
              <a:rPr lang="en-US" b="0" i="0" dirty="0"/>
              <a:t>, </a:t>
            </a:r>
            <a:r>
              <a:rPr lang="en-US" b="0" i="0" dirty="0" smtClean="0"/>
              <a:t/>
            </a:r>
            <a:br>
              <a:rPr lang="en-US" b="0" i="0" dirty="0" smtClean="0"/>
            </a:br>
            <a:r>
              <a:rPr lang="en-US" b="0" i="0" dirty="0" smtClean="0"/>
              <a:t>	</a:t>
            </a:r>
            <a:r>
              <a:rPr lang="en-US" b="0" i="0" dirty="0" err="1" smtClean="0">
                <a:latin typeface="Symbol" pitchFamily="18" charset="2"/>
              </a:rPr>
              <a:t>a</a:t>
            </a:r>
            <a:r>
              <a:rPr lang="en-US" b="0" i="0" baseline="-25000" dirty="0" err="1" smtClean="0"/>
              <a:t>A</a:t>
            </a:r>
            <a:r>
              <a:rPr lang="en-US" b="0" i="0" dirty="0" smtClean="0"/>
              <a:t> </a:t>
            </a:r>
            <a:r>
              <a:rPr lang="en-US" b="0" i="0" dirty="0"/>
              <a:t>= 4.5 </a:t>
            </a:r>
            <a:r>
              <a:rPr lang="en-US" b="0" i="0" dirty="0" smtClean="0"/>
              <a:t>rad/s</a:t>
            </a:r>
            <a:r>
              <a:rPr lang="en-US" b="0" i="0" baseline="30000" dirty="0" smtClean="0"/>
              <a:t>2</a:t>
            </a:r>
            <a:r>
              <a:rPr lang="en-US" b="0" i="0" dirty="0" smtClean="0"/>
              <a:t>, starting from rest. 	The cord </a:t>
            </a:r>
            <a:r>
              <a:rPr lang="en-US" b="0" i="0" dirty="0"/>
              <a:t>is wrapped around pulley D 	which is rigidly attached to gear B.</a:t>
            </a:r>
          </a:p>
        </p:txBody>
      </p:sp>
      <p:sp>
        <p:nvSpPr>
          <p:cNvPr id="121860" name="Text Box 4"/>
          <p:cNvSpPr txBox="1">
            <a:spLocks noChangeArrowheads="1"/>
          </p:cNvSpPr>
          <p:nvPr/>
        </p:nvSpPr>
        <p:spPr bwMode="auto">
          <a:xfrm>
            <a:off x="3230563" y="2895600"/>
            <a:ext cx="560863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i="0" dirty="0">
                <a:solidFill>
                  <a:srgbClr val="990033"/>
                </a:solidFill>
              </a:rPr>
              <a:t>Find:</a:t>
            </a:r>
            <a:r>
              <a:rPr lang="en-US" b="0" i="0" dirty="0">
                <a:solidFill>
                  <a:srgbClr val="990033"/>
                </a:solidFill>
              </a:rPr>
              <a:t>	</a:t>
            </a:r>
            <a:r>
              <a:rPr lang="en-US" b="0" i="0" dirty="0"/>
              <a:t>The velocity of cylinder C and</a:t>
            </a:r>
          </a:p>
          <a:p>
            <a:pPr eaLnBrk="1" hangingPunct="1"/>
            <a:r>
              <a:rPr lang="en-US" b="0" i="0" dirty="0"/>
              <a:t>	the distance it travels in 3 seconds.</a:t>
            </a:r>
          </a:p>
        </p:txBody>
      </p:sp>
      <p:sp>
        <p:nvSpPr>
          <p:cNvPr id="121861" name="Text Box 5"/>
          <p:cNvSpPr txBox="1">
            <a:spLocks noChangeArrowheads="1"/>
          </p:cNvSpPr>
          <p:nvPr/>
        </p:nvSpPr>
        <p:spPr bwMode="auto">
          <a:xfrm>
            <a:off x="533400" y="3810000"/>
            <a:ext cx="83058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250950" indent="-1250950" eaLnBrk="0" hangingPunct="0">
              <a:tabLst>
                <a:tab pos="863600" algn="l"/>
              </a:tabLst>
              <a:defRPr sz="2400" b="1" i="1">
                <a:solidFill>
                  <a:schemeClr val="tx1"/>
                </a:solidFill>
                <a:latin typeface="Times New Roman" pitchFamily="18" charset="0"/>
              </a:defRPr>
            </a:lvl1pPr>
            <a:lvl2pPr marL="742950" indent="-285750" eaLnBrk="0" hangingPunct="0">
              <a:tabLst>
                <a:tab pos="863600" algn="l"/>
              </a:tabLst>
              <a:defRPr sz="2400" b="1" i="1">
                <a:solidFill>
                  <a:schemeClr val="tx1"/>
                </a:solidFill>
                <a:latin typeface="Times New Roman" pitchFamily="18" charset="0"/>
              </a:defRPr>
            </a:lvl2pPr>
            <a:lvl3pPr marL="1143000" indent="-228600" eaLnBrk="0" hangingPunct="0">
              <a:tabLst>
                <a:tab pos="863600" algn="l"/>
              </a:tabLst>
              <a:defRPr sz="2400" b="1" i="1">
                <a:solidFill>
                  <a:schemeClr val="tx1"/>
                </a:solidFill>
                <a:latin typeface="Times New Roman" pitchFamily="18" charset="0"/>
              </a:defRPr>
            </a:lvl3pPr>
            <a:lvl4pPr marL="1600200" indent="-228600" eaLnBrk="0" hangingPunct="0">
              <a:tabLst>
                <a:tab pos="863600" algn="l"/>
              </a:tabLst>
              <a:defRPr sz="2400" b="1" i="1">
                <a:solidFill>
                  <a:schemeClr val="tx1"/>
                </a:solidFill>
                <a:latin typeface="Times New Roman" pitchFamily="18" charset="0"/>
              </a:defRPr>
            </a:lvl4pPr>
            <a:lvl5pPr marL="2057400" indent="-228600" eaLnBrk="0" hangingPunct="0">
              <a:tabLst>
                <a:tab pos="863600" algn="l"/>
              </a:tabLst>
              <a:defRPr sz="2400" b="1" i="1">
                <a:solidFill>
                  <a:schemeClr val="tx1"/>
                </a:solidFill>
                <a:latin typeface="Times New Roman" pitchFamily="18" charset="0"/>
              </a:defRPr>
            </a:lvl5pPr>
            <a:lvl6pPr marL="2514600" indent="-228600" eaLnBrk="0" fontAlgn="base" hangingPunct="0">
              <a:spcBef>
                <a:spcPct val="0"/>
              </a:spcBef>
              <a:spcAft>
                <a:spcPct val="0"/>
              </a:spcAft>
              <a:tabLst>
                <a:tab pos="863600" algn="l"/>
              </a:tabLst>
              <a:defRPr sz="2400" b="1" i="1">
                <a:solidFill>
                  <a:schemeClr val="tx1"/>
                </a:solidFill>
                <a:latin typeface="Times New Roman" pitchFamily="18" charset="0"/>
              </a:defRPr>
            </a:lvl6pPr>
            <a:lvl7pPr marL="2971800" indent="-228600" eaLnBrk="0" fontAlgn="base" hangingPunct="0">
              <a:spcBef>
                <a:spcPct val="0"/>
              </a:spcBef>
              <a:spcAft>
                <a:spcPct val="0"/>
              </a:spcAft>
              <a:tabLst>
                <a:tab pos="863600" algn="l"/>
              </a:tabLst>
              <a:defRPr sz="2400" b="1" i="1">
                <a:solidFill>
                  <a:schemeClr val="tx1"/>
                </a:solidFill>
                <a:latin typeface="Times New Roman" pitchFamily="18" charset="0"/>
              </a:defRPr>
            </a:lvl7pPr>
            <a:lvl8pPr marL="3429000" indent="-228600" eaLnBrk="0" fontAlgn="base" hangingPunct="0">
              <a:spcBef>
                <a:spcPct val="0"/>
              </a:spcBef>
              <a:spcAft>
                <a:spcPct val="0"/>
              </a:spcAft>
              <a:tabLst>
                <a:tab pos="863600" algn="l"/>
              </a:tabLst>
              <a:defRPr sz="2400" b="1" i="1">
                <a:solidFill>
                  <a:schemeClr val="tx1"/>
                </a:solidFill>
                <a:latin typeface="Times New Roman" pitchFamily="18" charset="0"/>
              </a:defRPr>
            </a:lvl8pPr>
            <a:lvl9pPr marL="3886200" indent="-228600" eaLnBrk="0" fontAlgn="base" hangingPunct="0">
              <a:spcBef>
                <a:spcPct val="0"/>
              </a:spcBef>
              <a:spcAft>
                <a:spcPct val="0"/>
              </a:spcAft>
              <a:tabLst>
                <a:tab pos="863600" algn="l"/>
              </a:tabLst>
              <a:defRPr sz="2400" b="1" i="1">
                <a:solidFill>
                  <a:schemeClr val="tx1"/>
                </a:solidFill>
                <a:latin typeface="Times New Roman" pitchFamily="18" charset="0"/>
              </a:defRPr>
            </a:lvl9pPr>
          </a:lstStyle>
          <a:p>
            <a:pPr eaLnBrk="1" hangingPunct="1"/>
            <a:r>
              <a:rPr lang="en-US" b="0" i="0" dirty="0"/>
              <a:t>	1)	The angular acceleration of gear B (and pulley D) can be related to </a:t>
            </a:r>
            <a:r>
              <a:rPr lang="en-US" b="0" i="0" dirty="0" err="1">
                <a:latin typeface="Symbol" pitchFamily="18" charset="2"/>
              </a:rPr>
              <a:t>a</a:t>
            </a:r>
            <a:r>
              <a:rPr lang="en-US" b="0" i="0" baseline="-25000" dirty="0" err="1"/>
              <a:t>A</a:t>
            </a:r>
            <a:r>
              <a:rPr lang="en-US" b="0" i="0" dirty="0"/>
              <a:t>.</a:t>
            </a:r>
          </a:p>
          <a:p>
            <a:pPr eaLnBrk="1" hangingPunct="1"/>
            <a:r>
              <a:rPr lang="en-US" b="0" i="0" dirty="0"/>
              <a:t>	2)	The acceleration of cylinder C can be determined by using the equations </a:t>
            </a:r>
            <a:r>
              <a:rPr lang="en-US" b="0" i="0" dirty="0" smtClean="0"/>
              <a:t>of motion for a </a:t>
            </a:r>
            <a:r>
              <a:rPr lang="en-US" b="0" i="0" dirty="0"/>
              <a:t>point on a rotating body since (</a:t>
            </a:r>
            <a:r>
              <a:rPr lang="en-US" b="0" i="0" dirty="0">
                <a:sym typeface="Symbol" pitchFamily="18" charset="2"/>
              </a:rPr>
              <a:t>a</a:t>
            </a:r>
            <a:r>
              <a:rPr lang="en-US" b="0" i="0" baseline="-25000" dirty="0">
                <a:sym typeface="Symbol" pitchFamily="18" charset="2"/>
              </a:rPr>
              <a:t>t</a:t>
            </a:r>
            <a:r>
              <a:rPr lang="en-US" b="0" i="0" dirty="0"/>
              <a:t>)</a:t>
            </a:r>
            <a:r>
              <a:rPr lang="en-US" b="0" i="0" baseline="-25000" dirty="0"/>
              <a:t>D </a:t>
            </a:r>
            <a:r>
              <a:rPr lang="en-US" b="0" i="0" dirty="0"/>
              <a:t>at point P is the same as a</a:t>
            </a:r>
            <a:r>
              <a:rPr lang="en-US" b="0" i="0" baseline="-25000" dirty="0"/>
              <a:t>c</a:t>
            </a:r>
            <a:r>
              <a:rPr lang="en-US" b="0" i="0" dirty="0"/>
              <a:t>.</a:t>
            </a:r>
          </a:p>
          <a:p>
            <a:pPr eaLnBrk="1" hangingPunct="1"/>
            <a:r>
              <a:rPr lang="en-US" b="0" i="0" dirty="0"/>
              <a:t>	3)	The velocity and distance of C can be found by using the constant acceleration equations.</a:t>
            </a:r>
          </a:p>
        </p:txBody>
      </p:sp>
      <p:pic>
        <p:nvPicPr>
          <p:cNvPr id="19464"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012825"/>
            <a:ext cx="2773363" cy="272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3" name="Text Box 11"/>
          <p:cNvSpPr txBox="1">
            <a:spLocks noChangeArrowheads="1"/>
          </p:cNvSpPr>
          <p:nvPr/>
        </p:nvSpPr>
        <p:spPr bwMode="auto">
          <a:xfrm>
            <a:off x="517525" y="3770244"/>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i="0" dirty="0">
                <a:solidFill>
                  <a:srgbClr val="990033"/>
                </a:solidFill>
              </a:rPr>
              <a:t>Plan:</a:t>
            </a:r>
            <a:r>
              <a:rPr lang="en-US" b="0" i="0" dirty="0"/>
              <a:t>	</a:t>
            </a:r>
          </a:p>
        </p:txBody>
      </p:sp>
      <p:sp>
        <p:nvSpPr>
          <p:cNvPr id="2" name="Title 1"/>
          <p:cNvSpPr>
            <a:spLocks noGrp="1"/>
          </p:cNvSpPr>
          <p:nvPr>
            <p:ph type="title" idx="4294967295"/>
          </p:nvPr>
        </p:nvSpPr>
        <p:spPr/>
        <p:txBody>
          <a:bodyPr/>
          <a:lstStyle/>
          <a:p>
            <a:pPr rtl="0" eaLnBrk="1" fontAlgn="base" hangingPunct="1"/>
            <a:r>
              <a:rPr lang="en-US" sz="2400" b="1" i="0" kern="1200" dirty="0" smtClean="0">
                <a:solidFill>
                  <a:srgbClr val="000096"/>
                </a:solidFill>
                <a:effectLst/>
                <a:latin typeface="Times New Roman" panose="02020603050405020304" pitchFamily="18" charset="0"/>
                <a:ea typeface="+mn-ea"/>
                <a:cs typeface="Arial" panose="020B0604020202020204" pitchFamily="34" charset="0"/>
              </a:rPr>
              <a:t>EXAMPLE</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1859"/>
                                        </p:tgtEl>
                                        <p:attrNameLst>
                                          <p:attrName>style.visibility</p:attrName>
                                        </p:attrNameLst>
                                      </p:cBhvr>
                                      <p:to>
                                        <p:strVal val="visible"/>
                                      </p:to>
                                    </p:set>
                                    <p:anim calcmode="lin" valueType="num">
                                      <p:cBhvr additive="base">
                                        <p:cTn id="7" dur="500" fill="hold"/>
                                        <p:tgtEl>
                                          <p:spTgt spid="121859"/>
                                        </p:tgtEl>
                                        <p:attrNameLst>
                                          <p:attrName>ppt_x</p:attrName>
                                        </p:attrNameLst>
                                      </p:cBhvr>
                                      <p:tavLst>
                                        <p:tav tm="0">
                                          <p:val>
                                            <p:strVal val="0-#ppt_w/2"/>
                                          </p:val>
                                        </p:tav>
                                        <p:tav tm="100000">
                                          <p:val>
                                            <p:strVal val="#ppt_x"/>
                                          </p:val>
                                        </p:tav>
                                      </p:tavLst>
                                    </p:anim>
                                    <p:anim calcmode="lin" valueType="num">
                                      <p:cBhvr additive="base">
                                        <p:cTn id="8" dur="500" fill="hold"/>
                                        <p:tgtEl>
                                          <p:spTgt spid="12185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1860"/>
                                        </p:tgtEl>
                                        <p:attrNameLst>
                                          <p:attrName>style.visibility</p:attrName>
                                        </p:attrNameLst>
                                      </p:cBhvr>
                                      <p:to>
                                        <p:strVal val="visible"/>
                                      </p:to>
                                    </p:set>
                                    <p:anim calcmode="lin" valueType="num">
                                      <p:cBhvr additive="base">
                                        <p:cTn id="13" dur="500" fill="hold"/>
                                        <p:tgtEl>
                                          <p:spTgt spid="121860"/>
                                        </p:tgtEl>
                                        <p:attrNameLst>
                                          <p:attrName>ppt_x</p:attrName>
                                        </p:attrNameLst>
                                      </p:cBhvr>
                                      <p:tavLst>
                                        <p:tav tm="0">
                                          <p:val>
                                            <p:strVal val="0-#ppt_w/2"/>
                                          </p:val>
                                        </p:tav>
                                        <p:tav tm="100000">
                                          <p:val>
                                            <p:strVal val="#ppt_x"/>
                                          </p:val>
                                        </p:tav>
                                      </p:tavLst>
                                    </p:anim>
                                    <p:anim calcmode="lin" valueType="num">
                                      <p:cBhvr additive="base">
                                        <p:cTn id="14" dur="500" fill="hold"/>
                                        <p:tgtEl>
                                          <p:spTgt spid="121860"/>
                                        </p:tgtEl>
                                        <p:attrNameLst>
                                          <p:attrName>ppt_y</p:attrName>
                                        </p:attrNameLst>
                                      </p:cBhvr>
                                      <p:tavLst>
                                        <p:tav tm="0">
                                          <p:val>
                                            <p:strVal val="#ppt_y"/>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3563"/>
                                        </p:tgtEl>
                                        <p:attrNameLst>
                                          <p:attrName>style.visibility</p:attrName>
                                        </p:attrNameLst>
                                      </p:cBhvr>
                                      <p:to>
                                        <p:strVal val="visible"/>
                                      </p:to>
                                    </p:set>
                                    <p:anim calcmode="lin" valueType="num">
                                      <p:cBhvr additive="base">
                                        <p:cTn id="17" dur="500" fill="hold"/>
                                        <p:tgtEl>
                                          <p:spTgt spid="23563"/>
                                        </p:tgtEl>
                                        <p:attrNameLst>
                                          <p:attrName>ppt_x</p:attrName>
                                        </p:attrNameLst>
                                      </p:cBhvr>
                                      <p:tavLst>
                                        <p:tav tm="0">
                                          <p:val>
                                            <p:strVal val="#ppt_x"/>
                                          </p:val>
                                        </p:tav>
                                        <p:tav tm="100000">
                                          <p:val>
                                            <p:strVal val="#ppt_x"/>
                                          </p:val>
                                        </p:tav>
                                      </p:tavLst>
                                    </p:anim>
                                    <p:anim calcmode="lin" valueType="num">
                                      <p:cBhvr additive="base">
                                        <p:cTn id="18" dur="500" fill="hold"/>
                                        <p:tgtEl>
                                          <p:spTgt spid="23563"/>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21861"/>
                                        </p:tgtEl>
                                        <p:attrNameLst>
                                          <p:attrName>style.visibility</p:attrName>
                                        </p:attrNameLst>
                                      </p:cBhvr>
                                      <p:to>
                                        <p:strVal val="visible"/>
                                      </p:to>
                                    </p:set>
                                    <p:anim calcmode="lin" valueType="num">
                                      <p:cBhvr additive="base">
                                        <p:cTn id="23" dur="500" fill="hold"/>
                                        <p:tgtEl>
                                          <p:spTgt spid="121861"/>
                                        </p:tgtEl>
                                        <p:attrNameLst>
                                          <p:attrName>ppt_x</p:attrName>
                                        </p:attrNameLst>
                                      </p:cBhvr>
                                      <p:tavLst>
                                        <p:tav tm="0">
                                          <p:val>
                                            <p:strVal val="0-#ppt_w/2"/>
                                          </p:val>
                                        </p:tav>
                                        <p:tav tm="100000">
                                          <p:val>
                                            <p:strVal val="#ppt_x"/>
                                          </p:val>
                                        </p:tav>
                                      </p:tavLst>
                                    </p:anim>
                                    <p:anim calcmode="lin" valueType="num">
                                      <p:cBhvr additive="base">
                                        <p:cTn id="24" dur="500" fill="hold"/>
                                        <p:tgtEl>
                                          <p:spTgt spid="1218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autoUpdateAnimBg="0"/>
      <p:bldP spid="121860" grpId="0" autoUpdateAnimBg="0"/>
      <p:bldP spid="121861" grpId="0" autoUpdateAnimBg="0"/>
      <p:bldP spid="2356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3"/>
          <p:cNvSpPr txBox="1">
            <a:spLocks noChangeArrowheads="1"/>
          </p:cNvSpPr>
          <p:nvPr/>
        </p:nvSpPr>
        <p:spPr bwMode="auto">
          <a:xfrm>
            <a:off x="304800" y="990600"/>
            <a:ext cx="1370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461963" algn="l"/>
              </a:tabLst>
              <a:defRPr sz="2400" b="1" i="1">
                <a:solidFill>
                  <a:schemeClr val="tx1"/>
                </a:solidFill>
                <a:latin typeface="Times New Roman" pitchFamily="18" charset="0"/>
              </a:defRPr>
            </a:lvl1pPr>
            <a:lvl2pPr marL="742950" indent="-285750" eaLnBrk="0" hangingPunct="0">
              <a:tabLst>
                <a:tab pos="461963" algn="l"/>
              </a:tabLst>
              <a:defRPr sz="2400" b="1" i="1">
                <a:solidFill>
                  <a:schemeClr val="tx1"/>
                </a:solidFill>
                <a:latin typeface="Times New Roman" pitchFamily="18" charset="0"/>
              </a:defRPr>
            </a:lvl2pPr>
            <a:lvl3pPr marL="1143000" indent="-228600" eaLnBrk="0" hangingPunct="0">
              <a:tabLst>
                <a:tab pos="461963" algn="l"/>
              </a:tabLst>
              <a:defRPr sz="2400" b="1" i="1">
                <a:solidFill>
                  <a:schemeClr val="tx1"/>
                </a:solidFill>
                <a:latin typeface="Times New Roman" pitchFamily="18" charset="0"/>
              </a:defRPr>
            </a:lvl3pPr>
            <a:lvl4pPr marL="1600200" indent="-228600" eaLnBrk="0" hangingPunct="0">
              <a:tabLst>
                <a:tab pos="461963" algn="l"/>
              </a:tabLst>
              <a:defRPr sz="2400" b="1" i="1">
                <a:solidFill>
                  <a:schemeClr val="tx1"/>
                </a:solidFill>
                <a:latin typeface="Times New Roman" pitchFamily="18" charset="0"/>
              </a:defRPr>
            </a:lvl4pPr>
            <a:lvl5pPr marL="2057400" indent="-228600" eaLnBrk="0" hangingPunct="0">
              <a:tabLst>
                <a:tab pos="461963" algn="l"/>
              </a:tabLst>
              <a:defRPr sz="2400" b="1" i="1">
                <a:solidFill>
                  <a:schemeClr val="tx1"/>
                </a:solidFill>
                <a:latin typeface="Times New Roman" pitchFamily="18" charset="0"/>
              </a:defRPr>
            </a:lvl5pPr>
            <a:lvl6pPr marL="2514600" indent="-228600" eaLnBrk="0" fontAlgn="base" hangingPunct="0">
              <a:spcBef>
                <a:spcPct val="0"/>
              </a:spcBef>
              <a:spcAft>
                <a:spcPct val="0"/>
              </a:spcAft>
              <a:tabLst>
                <a:tab pos="461963" algn="l"/>
              </a:tabLst>
              <a:defRPr sz="2400" b="1" i="1">
                <a:solidFill>
                  <a:schemeClr val="tx1"/>
                </a:solidFill>
                <a:latin typeface="Times New Roman" pitchFamily="18" charset="0"/>
              </a:defRPr>
            </a:lvl6pPr>
            <a:lvl7pPr marL="2971800" indent="-228600" eaLnBrk="0" fontAlgn="base" hangingPunct="0">
              <a:spcBef>
                <a:spcPct val="0"/>
              </a:spcBef>
              <a:spcAft>
                <a:spcPct val="0"/>
              </a:spcAft>
              <a:tabLst>
                <a:tab pos="461963" algn="l"/>
              </a:tabLst>
              <a:defRPr sz="2400" b="1" i="1">
                <a:solidFill>
                  <a:schemeClr val="tx1"/>
                </a:solidFill>
                <a:latin typeface="Times New Roman" pitchFamily="18" charset="0"/>
              </a:defRPr>
            </a:lvl7pPr>
            <a:lvl8pPr marL="3429000" indent="-228600" eaLnBrk="0" fontAlgn="base" hangingPunct="0">
              <a:spcBef>
                <a:spcPct val="0"/>
              </a:spcBef>
              <a:spcAft>
                <a:spcPct val="0"/>
              </a:spcAft>
              <a:tabLst>
                <a:tab pos="461963" algn="l"/>
              </a:tabLst>
              <a:defRPr sz="2400" b="1" i="1">
                <a:solidFill>
                  <a:schemeClr val="tx1"/>
                </a:solidFill>
                <a:latin typeface="Times New Roman" pitchFamily="18" charset="0"/>
              </a:defRPr>
            </a:lvl8pPr>
            <a:lvl9pPr marL="3886200" indent="-228600" eaLnBrk="0" fontAlgn="base" hangingPunct="0">
              <a:spcBef>
                <a:spcPct val="0"/>
              </a:spcBef>
              <a:spcAft>
                <a:spcPct val="0"/>
              </a:spcAft>
              <a:tabLst>
                <a:tab pos="461963" algn="l"/>
              </a:tabLst>
              <a:defRPr sz="2400" b="1" i="1">
                <a:solidFill>
                  <a:schemeClr val="tx1"/>
                </a:solidFill>
                <a:latin typeface="Times New Roman" pitchFamily="18" charset="0"/>
              </a:defRPr>
            </a:lvl9pPr>
          </a:lstStyle>
          <a:p>
            <a:pPr eaLnBrk="1" hangingPunct="1"/>
            <a:r>
              <a:rPr lang="en-US" i="0" u="sng" dirty="0">
                <a:solidFill>
                  <a:srgbClr val="990033"/>
                </a:solidFill>
              </a:rPr>
              <a:t>Solution:</a:t>
            </a:r>
          </a:p>
        </p:txBody>
      </p:sp>
      <p:sp>
        <p:nvSpPr>
          <p:cNvPr id="122884" name="Text Box 4"/>
          <p:cNvSpPr txBox="1">
            <a:spLocks noChangeArrowheads="1"/>
          </p:cNvSpPr>
          <p:nvPr/>
        </p:nvSpPr>
        <p:spPr bwMode="auto">
          <a:xfrm>
            <a:off x="838200" y="3124200"/>
            <a:ext cx="7696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63600" indent="-863600"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b="0" i="0" dirty="0"/>
              <a:t>Since gear B and pulley D turn together, </a:t>
            </a:r>
            <a:r>
              <a:rPr lang="en-US" b="0" i="0" dirty="0" err="1">
                <a:latin typeface="Symbol" pitchFamily="18" charset="2"/>
                <a:sym typeface="Symbol" pitchFamily="18" charset="2"/>
              </a:rPr>
              <a:t>a</a:t>
            </a:r>
            <a:r>
              <a:rPr lang="en-US" b="0" i="0" baseline="-25000" dirty="0" err="1">
                <a:sym typeface="Symbol" pitchFamily="18" charset="2"/>
              </a:rPr>
              <a:t>D</a:t>
            </a:r>
            <a:r>
              <a:rPr lang="en-US" b="0" i="0" dirty="0"/>
              <a:t> = </a:t>
            </a:r>
            <a:r>
              <a:rPr lang="en-US" b="0" i="0" dirty="0" err="1">
                <a:latin typeface="Symbol" pitchFamily="18" charset="2"/>
                <a:sym typeface="Symbol" pitchFamily="18" charset="2"/>
              </a:rPr>
              <a:t>a</a:t>
            </a:r>
            <a:r>
              <a:rPr lang="en-US" b="0" i="0" baseline="-25000" dirty="0" err="1">
                <a:sym typeface="Symbol" pitchFamily="18" charset="2"/>
              </a:rPr>
              <a:t>B</a:t>
            </a:r>
            <a:r>
              <a:rPr lang="en-US" b="0" i="0" dirty="0"/>
              <a:t> = 1.5 </a:t>
            </a:r>
            <a:r>
              <a:rPr lang="en-US" b="0" i="0" dirty="0" err="1"/>
              <a:t>rad</a:t>
            </a:r>
            <a:r>
              <a:rPr lang="en-US" b="0" i="0" dirty="0"/>
              <a:t>/s</a:t>
            </a:r>
            <a:r>
              <a:rPr lang="en-US" b="0" i="0" baseline="30000" dirty="0"/>
              <a:t>2</a:t>
            </a:r>
          </a:p>
        </p:txBody>
      </p:sp>
      <p:sp>
        <p:nvSpPr>
          <p:cNvPr id="122885" name="Text Box 5"/>
          <p:cNvSpPr txBox="1">
            <a:spLocks noChangeArrowheads="1"/>
          </p:cNvSpPr>
          <p:nvPr/>
        </p:nvSpPr>
        <p:spPr bwMode="auto">
          <a:xfrm>
            <a:off x="457200" y="1371600"/>
            <a:ext cx="8458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17513" indent="-417513" eaLnBrk="0" hangingPunct="0">
              <a:tabLst>
                <a:tab pos="461963" algn="l"/>
              </a:tabLst>
              <a:defRPr sz="2400" b="1" i="1">
                <a:solidFill>
                  <a:schemeClr val="tx1"/>
                </a:solidFill>
                <a:latin typeface="Times New Roman" pitchFamily="18" charset="0"/>
              </a:defRPr>
            </a:lvl1pPr>
            <a:lvl2pPr marL="742950" indent="-285750" eaLnBrk="0" hangingPunct="0">
              <a:tabLst>
                <a:tab pos="461963" algn="l"/>
              </a:tabLst>
              <a:defRPr sz="2400" b="1" i="1">
                <a:solidFill>
                  <a:schemeClr val="tx1"/>
                </a:solidFill>
                <a:latin typeface="Times New Roman" pitchFamily="18" charset="0"/>
              </a:defRPr>
            </a:lvl2pPr>
            <a:lvl3pPr marL="1143000" indent="-228600" eaLnBrk="0" hangingPunct="0">
              <a:tabLst>
                <a:tab pos="461963" algn="l"/>
              </a:tabLst>
              <a:defRPr sz="2400" b="1" i="1">
                <a:solidFill>
                  <a:schemeClr val="tx1"/>
                </a:solidFill>
                <a:latin typeface="Times New Roman" pitchFamily="18" charset="0"/>
              </a:defRPr>
            </a:lvl3pPr>
            <a:lvl4pPr marL="1600200" indent="-228600" eaLnBrk="0" hangingPunct="0">
              <a:tabLst>
                <a:tab pos="461963" algn="l"/>
              </a:tabLst>
              <a:defRPr sz="2400" b="1" i="1">
                <a:solidFill>
                  <a:schemeClr val="tx1"/>
                </a:solidFill>
                <a:latin typeface="Times New Roman" pitchFamily="18" charset="0"/>
              </a:defRPr>
            </a:lvl4pPr>
            <a:lvl5pPr marL="2057400" indent="-228600" eaLnBrk="0" hangingPunct="0">
              <a:tabLst>
                <a:tab pos="461963" algn="l"/>
              </a:tabLst>
              <a:defRPr sz="2400" b="1" i="1">
                <a:solidFill>
                  <a:schemeClr val="tx1"/>
                </a:solidFill>
                <a:latin typeface="Times New Roman" pitchFamily="18" charset="0"/>
              </a:defRPr>
            </a:lvl5pPr>
            <a:lvl6pPr marL="2514600" indent="-228600" eaLnBrk="0" fontAlgn="base" hangingPunct="0">
              <a:spcBef>
                <a:spcPct val="0"/>
              </a:spcBef>
              <a:spcAft>
                <a:spcPct val="0"/>
              </a:spcAft>
              <a:tabLst>
                <a:tab pos="461963" algn="l"/>
              </a:tabLst>
              <a:defRPr sz="2400" b="1" i="1">
                <a:solidFill>
                  <a:schemeClr val="tx1"/>
                </a:solidFill>
                <a:latin typeface="Times New Roman" pitchFamily="18" charset="0"/>
              </a:defRPr>
            </a:lvl6pPr>
            <a:lvl7pPr marL="2971800" indent="-228600" eaLnBrk="0" fontAlgn="base" hangingPunct="0">
              <a:spcBef>
                <a:spcPct val="0"/>
              </a:spcBef>
              <a:spcAft>
                <a:spcPct val="0"/>
              </a:spcAft>
              <a:tabLst>
                <a:tab pos="461963" algn="l"/>
              </a:tabLst>
              <a:defRPr sz="2400" b="1" i="1">
                <a:solidFill>
                  <a:schemeClr val="tx1"/>
                </a:solidFill>
                <a:latin typeface="Times New Roman" pitchFamily="18" charset="0"/>
              </a:defRPr>
            </a:lvl7pPr>
            <a:lvl8pPr marL="3429000" indent="-228600" eaLnBrk="0" fontAlgn="base" hangingPunct="0">
              <a:spcBef>
                <a:spcPct val="0"/>
              </a:spcBef>
              <a:spcAft>
                <a:spcPct val="0"/>
              </a:spcAft>
              <a:tabLst>
                <a:tab pos="461963" algn="l"/>
              </a:tabLst>
              <a:defRPr sz="2400" b="1" i="1">
                <a:solidFill>
                  <a:schemeClr val="tx1"/>
                </a:solidFill>
                <a:latin typeface="Times New Roman" pitchFamily="18" charset="0"/>
              </a:defRPr>
            </a:lvl8pPr>
            <a:lvl9pPr marL="3886200" indent="-228600" eaLnBrk="0" fontAlgn="base" hangingPunct="0">
              <a:spcBef>
                <a:spcPct val="0"/>
              </a:spcBef>
              <a:spcAft>
                <a:spcPct val="0"/>
              </a:spcAft>
              <a:tabLst>
                <a:tab pos="461963" algn="l"/>
              </a:tabLst>
              <a:defRPr sz="2400" b="1" i="1">
                <a:solidFill>
                  <a:schemeClr val="tx1"/>
                </a:solidFill>
                <a:latin typeface="Times New Roman" pitchFamily="18" charset="0"/>
              </a:defRPr>
            </a:lvl9pPr>
          </a:lstStyle>
          <a:p>
            <a:pPr eaLnBrk="1" hangingPunct="1"/>
            <a:r>
              <a:rPr lang="en-US" b="0" i="0" dirty="0"/>
              <a:t>1)	Gear A and B will have the </a:t>
            </a:r>
            <a:r>
              <a:rPr lang="en-US" b="0" i="0" dirty="0">
                <a:solidFill>
                  <a:srgbClr val="0000FA"/>
                </a:solidFill>
              </a:rPr>
              <a:t>same</a:t>
            </a:r>
            <a:r>
              <a:rPr lang="en-US" b="0" i="0" dirty="0"/>
              <a:t> speed and tangential component of acceleration at the point where </a:t>
            </a:r>
            <a:r>
              <a:rPr lang="en-US" b="0" i="0" dirty="0">
                <a:solidFill>
                  <a:srgbClr val="0000FA"/>
                </a:solidFill>
              </a:rPr>
              <a:t>they mesh</a:t>
            </a:r>
            <a:r>
              <a:rPr lang="en-US" b="0" i="0" dirty="0"/>
              <a:t>.  Thus,</a:t>
            </a:r>
            <a:endParaRPr lang="en-US" i="0" dirty="0"/>
          </a:p>
        </p:txBody>
      </p:sp>
      <p:sp>
        <p:nvSpPr>
          <p:cNvPr id="122886" name="Text Box 6"/>
          <p:cNvSpPr txBox="1">
            <a:spLocks noChangeArrowheads="1"/>
          </p:cNvSpPr>
          <p:nvPr/>
        </p:nvSpPr>
        <p:spPr bwMode="auto">
          <a:xfrm>
            <a:off x="914400" y="2362200"/>
            <a:ext cx="8001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buFont typeface="Symbol" pitchFamily="18" charset="2"/>
              <a:buNone/>
            </a:pPr>
            <a:r>
              <a:rPr lang="en-US" b="0" i="0" dirty="0" smtClean="0">
                <a:sym typeface="Symbol" pitchFamily="18" charset="2"/>
              </a:rPr>
              <a:t>a</a:t>
            </a:r>
            <a:r>
              <a:rPr lang="en-US" b="0" i="0" baseline="-25000" dirty="0" smtClean="0">
                <a:sym typeface="Symbol" pitchFamily="18" charset="2"/>
              </a:rPr>
              <a:t>t</a:t>
            </a:r>
            <a:r>
              <a:rPr lang="en-US" b="0" i="0" dirty="0" smtClean="0">
                <a:sym typeface="Symbol" pitchFamily="18" charset="2"/>
              </a:rPr>
              <a:t> = </a:t>
            </a:r>
            <a:r>
              <a:rPr lang="en-US" b="0" i="0" dirty="0" err="1" smtClean="0">
                <a:latin typeface="Symbol" pitchFamily="18" charset="2"/>
                <a:sym typeface="Symbol" pitchFamily="18" charset="2"/>
              </a:rPr>
              <a:t>a</a:t>
            </a:r>
            <a:r>
              <a:rPr lang="en-US" b="0" i="0" baseline="-25000" dirty="0" err="1" smtClean="0">
                <a:sym typeface="Symbol" pitchFamily="18" charset="2"/>
              </a:rPr>
              <a:t>A</a:t>
            </a:r>
            <a:r>
              <a:rPr lang="en-US" b="0" i="0" baseline="-25000" dirty="0" smtClean="0">
                <a:sym typeface="Symbol" pitchFamily="18" charset="2"/>
              </a:rPr>
              <a:t> </a:t>
            </a:r>
            <a:r>
              <a:rPr lang="en-US" b="0" i="0" dirty="0" err="1" smtClean="0">
                <a:sym typeface="Symbol" pitchFamily="18" charset="2"/>
              </a:rPr>
              <a:t>r</a:t>
            </a:r>
            <a:r>
              <a:rPr lang="en-US" b="0" i="0" baseline="-25000" dirty="0" err="1" smtClean="0">
                <a:sym typeface="Symbol" pitchFamily="18" charset="2"/>
              </a:rPr>
              <a:t>A</a:t>
            </a:r>
            <a:r>
              <a:rPr lang="en-US" b="0" i="0" dirty="0" smtClean="0">
                <a:sym typeface="Symbol" pitchFamily="18" charset="2"/>
              </a:rPr>
              <a:t> = </a:t>
            </a:r>
            <a:r>
              <a:rPr lang="en-US" b="0" i="0" dirty="0" err="1" smtClean="0">
                <a:latin typeface="Symbol" pitchFamily="18" charset="2"/>
                <a:sym typeface="Symbol" pitchFamily="18" charset="2"/>
              </a:rPr>
              <a:t>a</a:t>
            </a:r>
            <a:r>
              <a:rPr lang="en-US" b="0" i="0" baseline="-25000" dirty="0" err="1" smtClean="0">
                <a:sym typeface="Symbol" pitchFamily="18" charset="2"/>
              </a:rPr>
              <a:t>B</a:t>
            </a:r>
            <a:r>
              <a:rPr lang="en-US" b="0" i="0" baseline="-25000" dirty="0" smtClean="0">
                <a:sym typeface="Symbol" pitchFamily="18" charset="2"/>
              </a:rPr>
              <a:t> </a:t>
            </a:r>
            <a:r>
              <a:rPr lang="en-US" b="0" i="0" dirty="0" err="1" smtClean="0">
                <a:sym typeface="Symbol" pitchFamily="18" charset="2"/>
              </a:rPr>
              <a:t>r</a:t>
            </a:r>
            <a:r>
              <a:rPr lang="en-US" b="0" i="0" baseline="-25000" dirty="0" err="1" smtClean="0">
                <a:sym typeface="Symbol" pitchFamily="18" charset="2"/>
              </a:rPr>
              <a:t>B</a:t>
            </a:r>
            <a:r>
              <a:rPr lang="en-US" b="0" i="0" dirty="0" smtClean="0">
                <a:sym typeface="Symbol" pitchFamily="18" charset="2"/>
              </a:rPr>
              <a:t>      (4.5)(75) = </a:t>
            </a:r>
            <a:r>
              <a:rPr lang="en-US" b="0" i="0" dirty="0" err="1" smtClean="0">
                <a:latin typeface="Symbol" pitchFamily="18" charset="2"/>
                <a:sym typeface="Symbol" pitchFamily="18" charset="2"/>
              </a:rPr>
              <a:t>a</a:t>
            </a:r>
            <a:r>
              <a:rPr lang="en-US" b="0" i="0" baseline="-25000" dirty="0" err="1" smtClean="0">
                <a:sym typeface="Symbol" pitchFamily="18" charset="2"/>
              </a:rPr>
              <a:t>B</a:t>
            </a:r>
            <a:r>
              <a:rPr lang="en-US" b="0" i="0" dirty="0" smtClean="0">
                <a:sym typeface="Symbol" pitchFamily="18" charset="2"/>
              </a:rPr>
              <a:t>(225)    </a:t>
            </a:r>
            <a:r>
              <a:rPr lang="en-US" b="0" i="0" dirty="0" err="1" smtClean="0">
                <a:latin typeface="Symbol" pitchFamily="18" charset="2"/>
                <a:sym typeface="Symbol" pitchFamily="18" charset="2"/>
              </a:rPr>
              <a:t>a</a:t>
            </a:r>
            <a:r>
              <a:rPr lang="en-US" b="0" i="0" baseline="-25000" dirty="0" err="1" smtClean="0">
                <a:sym typeface="Symbol" pitchFamily="18" charset="2"/>
              </a:rPr>
              <a:t>B</a:t>
            </a:r>
            <a:r>
              <a:rPr lang="en-US" b="0" i="0" dirty="0" smtClean="0">
                <a:sym typeface="Symbol" pitchFamily="18" charset="2"/>
              </a:rPr>
              <a:t> = 1.5 rad/s</a:t>
            </a:r>
            <a:r>
              <a:rPr lang="en-US" b="0" i="0" baseline="30000" dirty="0" smtClean="0">
                <a:sym typeface="Symbol" pitchFamily="18" charset="2"/>
              </a:rPr>
              <a:t>2</a:t>
            </a:r>
            <a:endParaRPr lang="en-US" b="0" i="0" baseline="30000" dirty="0">
              <a:sym typeface="Symbol" pitchFamily="18" charset="2"/>
            </a:endParaRPr>
          </a:p>
        </p:txBody>
      </p:sp>
      <p:sp>
        <p:nvSpPr>
          <p:cNvPr id="122887" name="Text Box 7"/>
          <p:cNvSpPr txBox="1">
            <a:spLocks noChangeArrowheads="1"/>
          </p:cNvSpPr>
          <p:nvPr/>
        </p:nvSpPr>
        <p:spPr bwMode="auto">
          <a:xfrm>
            <a:off x="457200" y="3886200"/>
            <a:ext cx="8305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17513" indent="-417513" eaLnBrk="0" hangingPunct="0">
              <a:tabLst>
                <a:tab pos="461963" algn="l"/>
              </a:tabLst>
              <a:defRPr sz="2400" b="1" i="1">
                <a:solidFill>
                  <a:schemeClr val="tx1"/>
                </a:solidFill>
                <a:latin typeface="Times New Roman" pitchFamily="18" charset="0"/>
              </a:defRPr>
            </a:lvl1pPr>
            <a:lvl2pPr marL="742950" indent="-285750" eaLnBrk="0" hangingPunct="0">
              <a:tabLst>
                <a:tab pos="461963" algn="l"/>
              </a:tabLst>
              <a:defRPr sz="2400" b="1" i="1">
                <a:solidFill>
                  <a:schemeClr val="tx1"/>
                </a:solidFill>
                <a:latin typeface="Times New Roman" pitchFamily="18" charset="0"/>
              </a:defRPr>
            </a:lvl2pPr>
            <a:lvl3pPr marL="1143000" indent="-228600" eaLnBrk="0" hangingPunct="0">
              <a:tabLst>
                <a:tab pos="461963" algn="l"/>
              </a:tabLst>
              <a:defRPr sz="2400" b="1" i="1">
                <a:solidFill>
                  <a:schemeClr val="tx1"/>
                </a:solidFill>
                <a:latin typeface="Times New Roman" pitchFamily="18" charset="0"/>
              </a:defRPr>
            </a:lvl3pPr>
            <a:lvl4pPr marL="1600200" indent="-228600" eaLnBrk="0" hangingPunct="0">
              <a:tabLst>
                <a:tab pos="461963" algn="l"/>
              </a:tabLst>
              <a:defRPr sz="2400" b="1" i="1">
                <a:solidFill>
                  <a:schemeClr val="tx1"/>
                </a:solidFill>
                <a:latin typeface="Times New Roman" pitchFamily="18" charset="0"/>
              </a:defRPr>
            </a:lvl4pPr>
            <a:lvl5pPr marL="2057400" indent="-228600" eaLnBrk="0" hangingPunct="0">
              <a:tabLst>
                <a:tab pos="461963" algn="l"/>
              </a:tabLst>
              <a:defRPr sz="2400" b="1" i="1">
                <a:solidFill>
                  <a:schemeClr val="tx1"/>
                </a:solidFill>
                <a:latin typeface="Times New Roman" pitchFamily="18" charset="0"/>
              </a:defRPr>
            </a:lvl5pPr>
            <a:lvl6pPr marL="2514600" indent="-228600" eaLnBrk="0" fontAlgn="base" hangingPunct="0">
              <a:spcBef>
                <a:spcPct val="0"/>
              </a:spcBef>
              <a:spcAft>
                <a:spcPct val="0"/>
              </a:spcAft>
              <a:tabLst>
                <a:tab pos="461963" algn="l"/>
              </a:tabLst>
              <a:defRPr sz="2400" b="1" i="1">
                <a:solidFill>
                  <a:schemeClr val="tx1"/>
                </a:solidFill>
                <a:latin typeface="Times New Roman" pitchFamily="18" charset="0"/>
              </a:defRPr>
            </a:lvl6pPr>
            <a:lvl7pPr marL="2971800" indent="-228600" eaLnBrk="0" fontAlgn="base" hangingPunct="0">
              <a:spcBef>
                <a:spcPct val="0"/>
              </a:spcBef>
              <a:spcAft>
                <a:spcPct val="0"/>
              </a:spcAft>
              <a:tabLst>
                <a:tab pos="461963" algn="l"/>
              </a:tabLst>
              <a:defRPr sz="2400" b="1" i="1">
                <a:solidFill>
                  <a:schemeClr val="tx1"/>
                </a:solidFill>
                <a:latin typeface="Times New Roman" pitchFamily="18" charset="0"/>
              </a:defRPr>
            </a:lvl7pPr>
            <a:lvl8pPr marL="3429000" indent="-228600" eaLnBrk="0" fontAlgn="base" hangingPunct="0">
              <a:spcBef>
                <a:spcPct val="0"/>
              </a:spcBef>
              <a:spcAft>
                <a:spcPct val="0"/>
              </a:spcAft>
              <a:tabLst>
                <a:tab pos="461963" algn="l"/>
              </a:tabLst>
              <a:defRPr sz="2400" b="1" i="1">
                <a:solidFill>
                  <a:schemeClr val="tx1"/>
                </a:solidFill>
                <a:latin typeface="Times New Roman" pitchFamily="18" charset="0"/>
              </a:defRPr>
            </a:lvl8pPr>
            <a:lvl9pPr marL="3886200" indent="-228600" eaLnBrk="0" fontAlgn="base" hangingPunct="0">
              <a:spcBef>
                <a:spcPct val="0"/>
              </a:spcBef>
              <a:spcAft>
                <a:spcPct val="0"/>
              </a:spcAft>
              <a:tabLst>
                <a:tab pos="461963" algn="l"/>
              </a:tabLst>
              <a:defRPr sz="2400" b="1" i="1">
                <a:solidFill>
                  <a:schemeClr val="tx1"/>
                </a:solidFill>
                <a:latin typeface="Times New Roman" pitchFamily="18" charset="0"/>
              </a:defRPr>
            </a:lvl9pPr>
          </a:lstStyle>
          <a:p>
            <a:pPr eaLnBrk="1" hangingPunct="1"/>
            <a:r>
              <a:rPr lang="en-US" b="0" i="0" dirty="0"/>
              <a:t>2)	Assuming the cord attached to pulley D is inextensible and does not slip, the velocity and acceleration of cylinder C will be the same as the velocity and tangential component of acceleration along the pulley </a:t>
            </a:r>
            <a:r>
              <a:rPr lang="en-US" b="0" i="0" dirty="0" smtClean="0"/>
              <a:t>D.</a:t>
            </a:r>
            <a:endParaRPr lang="en-US" b="0" i="0" dirty="0"/>
          </a:p>
        </p:txBody>
      </p:sp>
      <p:sp>
        <p:nvSpPr>
          <p:cNvPr id="24587" name="Text Box 11"/>
          <p:cNvSpPr txBox="1">
            <a:spLocks noChangeArrowheads="1"/>
          </p:cNvSpPr>
          <p:nvPr/>
        </p:nvSpPr>
        <p:spPr bwMode="auto">
          <a:xfrm>
            <a:off x="1447800" y="5638800"/>
            <a:ext cx="647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461963" algn="l"/>
              </a:tabLst>
              <a:defRPr sz="2400" b="1" i="1">
                <a:solidFill>
                  <a:schemeClr val="tx1"/>
                </a:solidFill>
                <a:latin typeface="Times New Roman" pitchFamily="18" charset="0"/>
              </a:defRPr>
            </a:lvl1pPr>
            <a:lvl2pPr marL="742950" indent="-285750" eaLnBrk="0" hangingPunct="0">
              <a:tabLst>
                <a:tab pos="461963" algn="l"/>
              </a:tabLst>
              <a:defRPr sz="2400" b="1" i="1">
                <a:solidFill>
                  <a:schemeClr val="tx1"/>
                </a:solidFill>
                <a:latin typeface="Times New Roman" pitchFamily="18" charset="0"/>
              </a:defRPr>
            </a:lvl2pPr>
            <a:lvl3pPr marL="1143000" indent="-228600" eaLnBrk="0" hangingPunct="0">
              <a:tabLst>
                <a:tab pos="461963" algn="l"/>
              </a:tabLst>
              <a:defRPr sz="2400" b="1" i="1">
                <a:solidFill>
                  <a:schemeClr val="tx1"/>
                </a:solidFill>
                <a:latin typeface="Times New Roman" pitchFamily="18" charset="0"/>
              </a:defRPr>
            </a:lvl3pPr>
            <a:lvl4pPr marL="1600200" indent="-228600" eaLnBrk="0" hangingPunct="0">
              <a:tabLst>
                <a:tab pos="461963" algn="l"/>
              </a:tabLst>
              <a:defRPr sz="2400" b="1" i="1">
                <a:solidFill>
                  <a:schemeClr val="tx1"/>
                </a:solidFill>
                <a:latin typeface="Times New Roman" pitchFamily="18" charset="0"/>
              </a:defRPr>
            </a:lvl4pPr>
            <a:lvl5pPr marL="2057400" indent="-228600" eaLnBrk="0" hangingPunct="0">
              <a:tabLst>
                <a:tab pos="461963" algn="l"/>
              </a:tabLst>
              <a:defRPr sz="2400" b="1" i="1">
                <a:solidFill>
                  <a:schemeClr val="tx1"/>
                </a:solidFill>
                <a:latin typeface="Times New Roman" pitchFamily="18" charset="0"/>
              </a:defRPr>
            </a:lvl5pPr>
            <a:lvl6pPr marL="2514600" indent="-228600" eaLnBrk="0" fontAlgn="base" hangingPunct="0">
              <a:spcBef>
                <a:spcPct val="0"/>
              </a:spcBef>
              <a:spcAft>
                <a:spcPct val="0"/>
              </a:spcAft>
              <a:tabLst>
                <a:tab pos="461963" algn="l"/>
              </a:tabLst>
              <a:defRPr sz="2400" b="1" i="1">
                <a:solidFill>
                  <a:schemeClr val="tx1"/>
                </a:solidFill>
                <a:latin typeface="Times New Roman" pitchFamily="18" charset="0"/>
              </a:defRPr>
            </a:lvl6pPr>
            <a:lvl7pPr marL="2971800" indent="-228600" eaLnBrk="0" fontAlgn="base" hangingPunct="0">
              <a:spcBef>
                <a:spcPct val="0"/>
              </a:spcBef>
              <a:spcAft>
                <a:spcPct val="0"/>
              </a:spcAft>
              <a:tabLst>
                <a:tab pos="461963" algn="l"/>
              </a:tabLst>
              <a:defRPr sz="2400" b="1" i="1">
                <a:solidFill>
                  <a:schemeClr val="tx1"/>
                </a:solidFill>
                <a:latin typeface="Times New Roman" pitchFamily="18" charset="0"/>
              </a:defRPr>
            </a:lvl7pPr>
            <a:lvl8pPr marL="3429000" indent="-228600" eaLnBrk="0" fontAlgn="base" hangingPunct="0">
              <a:spcBef>
                <a:spcPct val="0"/>
              </a:spcBef>
              <a:spcAft>
                <a:spcPct val="0"/>
              </a:spcAft>
              <a:tabLst>
                <a:tab pos="461963" algn="l"/>
              </a:tabLst>
              <a:defRPr sz="2400" b="1" i="1">
                <a:solidFill>
                  <a:schemeClr val="tx1"/>
                </a:solidFill>
                <a:latin typeface="Times New Roman" pitchFamily="18" charset="0"/>
              </a:defRPr>
            </a:lvl8pPr>
            <a:lvl9pPr marL="3886200" indent="-228600" eaLnBrk="0" fontAlgn="base" hangingPunct="0">
              <a:spcBef>
                <a:spcPct val="0"/>
              </a:spcBef>
              <a:spcAft>
                <a:spcPct val="0"/>
              </a:spcAft>
              <a:tabLst>
                <a:tab pos="461963" algn="l"/>
              </a:tabLst>
              <a:defRPr sz="2400" b="1" i="1">
                <a:solidFill>
                  <a:schemeClr val="tx1"/>
                </a:solidFill>
                <a:latin typeface="Times New Roman" pitchFamily="18" charset="0"/>
              </a:defRPr>
            </a:lvl9pPr>
          </a:lstStyle>
          <a:p>
            <a:pPr eaLnBrk="1" hangingPunct="1"/>
            <a:r>
              <a:rPr lang="en-US" b="0" i="0" dirty="0" err="1"/>
              <a:t>a</a:t>
            </a:r>
            <a:r>
              <a:rPr lang="en-US" b="0" i="0" baseline="-25000" dirty="0" err="1"/>
              <a:t>C</a:t>
            </a:r>
            <a:r>
              <a:rPr lang="en-US" b="0" i="0" dirty="0"/>
              <a:t> = (</a:t>
            </a:r>
            <a:r>
              <a:rPr lang="en-US" b="0" i="0" dirty="0">
                <a:sym typeface="Symbol" pitchFamily="18" charset="2"/>
              </a:rPr>
              <a:t>a</a:t>
            </a:r>
            <a:r>
              <a:rPr lang="en-US" b="0" i="0" baseline="-25000" dirty="0">
                <a:sym typeface="Symbol" pitchFamily="18" charset="2"/>
              </a:rPr>
              <a:t>t</a:t>
            </a:r>
            <a:r>
              <a:rPr lang="en-US" b="0" i="0" dirty="0"/>
              <a:t>)</a:t>
            </a:r>
            <a:r>
              <a:rPr lang="en-US" b="0" i="0" baseline="-25000" dirty="0"/>
              <a:t>D</a:t>
            </a:r>
            <a:r>
              <a:rPr lang="en-US" b="0" i="0" dirty="0"/>
              <a:t> = </a:t>
            </a:r>
            <a:r>
              <a:rPr lang="en-US" b="0" i="0" dirty="0" err="1" smtClean="0">
                <a:latin typeface="Symbol" pitchFamily="18" charset="2"/>
                <a:sym typeface="Symbol" pitchFamily="18" charset="2"/>
              </a:rPr>
              <a:t>a</a:t>
            </a:r>
            <a:r>
              <a:rPr lang="en-US" b="0" i="0" baseline="-25000" dirty="0" err="1" smtClean="0"/>
              <a:t>D</a:t>
            </a:r>
            <a:r>
              <a:rPr lang="en-US" b="0" i="0" baseline="-25000" dirty="0" smtClean="0"/>
              <a:t>  </a:t>
            </a:r>
            <a:r>
              <a:rPr lang="en-US" b="0" i="0" dirty="0" err="1"/>
              <a:t>r</a:t>
            </a:r>
            <a:r>
              <a:rPr lang="en-US" b="0" i="0" baseline="-25000" dirty="0" err="1"/>
              <a:t>D</a:t>
            </a:r>
            <a:r>
              <a:rPr lang="en-US" b="0" i="0" dirty="0"/>
              <a:t> = (1.5)(0.125) = </a:t>
            </a:r>
            <a:r>
              <a:rPr lang="en-US" b="0" i="0" dirty="0">
                <a:solidFill>
                  <a:srgbClr val="0000FA"/>
                </a:solidFill>
              </a:rPr>
              <a:t>0.1875 m/s</a:t>
            </a:r>
            <a:r>
              <a:rPr lang="en-US" b="0" i="0" baseline="30000" dirty="0">
                <a:solidFill>
                  <a:srgbClr val="0000FA"/>
                </a:solidFill>
              </a:rPr>
              <a:t>2</a:t>
            </a:r>
            <a:r>
              <a:rPr lang="en-US" b="0" i="0" dirty="0">
                <a:solidFill>
                  <a:srgbClr val="0000FA"/>
                </a:solidFill>
              </a:rPr>
              <a:t> </a:t>
            </a:r>
            <a:r>
              <a:rPr lang="en-US" b="0" i="0" dirty="0">
                <a:solidFill>
                  <a:srgbClr val="FF0000"/>
                </a:solidFill>
                <a:sym typeface="Symbol" pitchFamily="18" charset="2"/>
              </a:rPr>
              <a:t></a:t>
            </a:r>
            <a:endParaRPr lang="en-US" b="0" i="0" dirty="0">
              <a:solidFill>
                <a:srgbClr val="FF0000"/>
              </a:solidFill>
            </a:endParaRPr>
          </a:p>
        </p:txBody>
      </p:sp>
      <p:sp>
        <p:nvSpPr>
          <p:cNvPr id="2" name="Title 1"/>
          <p:cNvSpPr>
            <a:spLocks noGrp="1"/>
          </p:cNvSpPr>
          <p:nvPr>
            <p:ph type="title" idx="4294967295"/>
          </p:nvPr>
        </p:nvSpPr>
        <p:spPr/>
        <p:txBody>
          <a:bodyPr/>
          <a:lstStyle/>
          <a:p>
            <a:pPr rtl="0" eaLnBrk="1" fontAlgn="base" hangingPunct="1"/>
            <a:r>
              <a:rPr lang="en-US" sz="2400" i="0" kern="1200" dirty="0" smtClean="0">
                <a:solidFill>
                  <a:srgbClr val="000096"/>
                </a:solidFill>
                <a:effectLst/>
                <a:ea typeface="+mn-ea"/>
                <a:cs typeface="Arial" panose="020B0604020202020204" pitchFamily="34" charset="0"/>
              </a:rPr>
              <a:t>EXAMPLE   (continued)</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885"/>
                                        </p:tgtEl>
                                        <p:attrNameLst>
                                          <p:attrName>style.visibility</p:attrName>
                                        </p:attrNameLst>
                                      </p:cBhvr>
                                      <p:to>
                                        <p:strVal val="visible"/>
                                      </p:to>
                                    </p:set>
                                    <p:anim calcmode="lin" valueType="num">
                                      <p:cBhvr additive="base">
                                        <p:cTn id="7" dur="500" fill="hold"/>
                                        <p:tgtEl>
                                          <p:spTgt spid="122885"/>
                                        </p:tgtEl>
                                        <p:attrNameLst>
                                          <p:attrName>ppt_x</p:attrName>
                                        </p:attrNameLst>
                                      </p:cBhvr>
                                      <p:tavLst>
                                        <p:tav tm="0">
                                          <p:val>
                                            <p:strVal val="0-#ppt_w/2"/>
                                          </p:val>
                                        </p:tav>
                                        <p:tav tm="100000">
                                          <p:val>
                                            <p:strVal val="#ppt_x"/>
                                          </p:val>
                                        </p:tav>
                                      </p:tavLst>
                                    </p:anim>
                                    <p:anim calcmode="lin" valueType="num">
                                      <p:cBhvr additive="base">
                                        <p:cTn id="8" dur="500" fill="hold"/>
                                        <p:tgtEl>
                                          <p:spTgt spid="12288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886"/>
                                        </p:tgtEl>
                                        <p:attrNameLst>
                                          <p:attrName>style.visibility</p:attrName>
                                        </p:attrNameLst>
                                      </p:cBhvr>
                                      <p:to>
                                        <p:strVal val="visible"/>
                                      </p:to>
                                    </p:set>
                                    <p:anim calcmode="lin" valueType="num">
                                      <p:cBhvr additive="base">
                                        <p:cTn id="13" dur="500" fill="hold"/>
                                        <p:tgtEl>
                                          <p:spTgt spid="122886"/>
                                        </p:tgtEl>
                                        <p:attrNameLst>
                                          <p:attrName>ppt_x</p:attrName>
                                        </p:attrNameLst>
                                      </p:cBhvr>
                                      <p:tavLst>
                                        <p:tav tm="0">
                                          <p:val>
                                            <p:strVal val="0-#ppt_w/2"/>
                                          </p:val>
                                        </p:tav>
                                        <p:tav tm="100000">
                                          <p:val>
                                            <p:strVal val="#ppt_x"/>
                                          </p:val>
                                        </p:tav>
                                      </p:tavLst>
                                    </p:anim>
                                    <p:anim calcmode="lin" valueType="num">
                                      <p:cBhvr additive="base">
                                        <p:cTn id="14" dur="500" fill="hold"/>
                                        <p:tgtEl>
                                          <p:spTgt spid="12288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2884"/>
                                        </p:tgtEl>
                                        <p:attrNameLst>
                                          <p:attrName>style.visibility</p:attrName>
                                        </p:attrNameLst>
                                      </p:cBhvr>
                                      <p:to>
                                        <p:strVal val="visible"/>
                                      </p:to>
                                    </p:set>
                                    <p:anim calcmode="lin" valueType="num">
                                      <p:cBhvr additive="base">
                                        <p:cTn id="19" dur="500" fill="hold"/>
                                        <p:tgtEl>
                                          <p:spTgt spid="122884"/>
                                        </p:tgtEl>
                                        <p:attrNameLst>
                                          <p:attrName>ppt_x</p:attrName>
                                        </p:attrNameLst>
                                      </p:cBhvr>
                                      <p:tavLst>
                                        <p:tav tm="0">
                                          <p:val>
                                            <p:strVal val="0-#ppt_w/2"/>
                                          </p:val>
                                        </p:tav>
                                        <p:tav tm="100000">
                                          <p:val>
                                            <p:strVal val="#ppt_x"/>
                                          </p:val>
                                        </p:tav>
                                      </p:tavLst>
                                    </p:anim>
                                    <p:anim calcmode="lin" valueType="num">
                                      <p:cBhvr additive="base">
                                        <p:cTn id="20" dur="500" fill="hold"/>
                                        <p:tgtEl>
                                          <p:spTgt spid="12288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2887"/>
                                        </p:tgtEl>
                                        <p:attrNameLst>
                                          <p:attrName>style.visibility</p:attrName>
                                        </p:attrNameLst>
                                      </p:cBhvr>
                                      <p:to>
                                        <p:strVal val="visible"/>
                                      </p:to>
                                    </p:set>
                                    <p:anim calcmode="lin" valueType="num">
                                      <p:cBhvr additive="base">
                                        <p:cTn id="25" dur="500" fill="hold"/>
                                        <p:tgtEl>
                                          <p:spTgt spid="122887"/>
                                        </p:tgtEl>
                                        <p:attrNameLst>
                                          <p:attrName>ppt_x</p:attrName>
                                        </p:attrNameLst>
                                      </p:cBhvr>
                                      <p:tavLst>
                                        <p:tav tm="0">
                                          <p:val>
                                            <p:strVal val="0-#ppt_w/2"/>
                                          </p:val>
                                        </p:tav>
                                        <p:tav tm="100000">
                                          <p:val>
                                            <p:strVal val="#ppt_x"/>
                                          </p:val>
                                        </p:tav>
                                      </p:tavLst>
                                    </p:anim>
                                    <p:anim calcmode="lin" valueType="num">
                                      <p:cBhvr additive="base">
                                        <p:cTn id="26" dur="500" fill="hold"/>
                                        <p:tgtEl>
                                          <p:spTgt spid="12288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4587"/>
                                        </p:tgtEl>
                                        <p:attrNameLst>
                                          <p:attrName>style.visibility</p:attrName>
                                        </p:attrNameLst>
                                      </p:cBhvr>
                                      <p:to>
                                        <p:strVal val="visible"/>
                                      </p:to>
                                    </p:set>
                                    <p:anim calcmode="lin" valueType="num">
                                      <p:cBhvr additive="base">
                                        <p:cTn id="31" dur="500" fill="hold"/>
                                        <p:tgtEl>
                                          <p:spTgt spid="24587"/>
                                        </p:tgtEl>
                                        <p:attrNameLst>
                                          <p:attrName>ppt_x</p:attrName>
                                        </p:attrNameLst>
                                      </p:cBhvr>
                                      <p:tavLst>
                                        <p:tav tm="0">
                                          <p:val>
                                            <p:strVal val="#ppt_x"/>
                                          </p:val>
                                        </p:tav>
                                        <p:tav tm="100000">
                                          <p:val>
                                            <p:strVal val="#ppt_x"/>
                                          </p:val>
                                        </p:tav>
                                      </p:tavLst>
                                    </p:anim>
                                    <p:anim calcmode="lin" valueType="num">
                                      <p:cBhvr additive="base">
                                        <p:cTn id="32" dur="500" fill="hold"/>
                                        <p:tgtEl>
                                          <p:spTgt spid="245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4" grpId="0" autoUpdateAnimBg="0"/>
      <p:bldP spid="122885" grpId="0" autoUpdateAnimBg="0"/>
      <p:bldP spid="122886" grpId="0" autoUpdateAnimBg="0"/>
      <p:bldP spid="122887" grpId="0" autoUpdateAnimBg="0"/>
      <p:bldP spid="2458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533400" y="1219200"/>
            <a:ext cx="7848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17513" indent="-417513" eaLnBrk="0" hangingPunct="0">
              <a:tabLst>
                <a:tab pos="461963" algn="l"/>
              </a:tabLst>
              <a:defRPr sz="2400" b="1" i="1">
                <a:solidFill>
                  <a:schemeClr val="tx1"/>
                </a:solidFill>
                <a:latin typeface="Times New Roman" pitchFamily="18" charset="0"/>
              </a:defRPr>
            </a:lvl1pPr>
            <a:lvl2pPr marL="742950" indent="-285750" eaLnBrk="0" hangingPunct="0">
              <a:tabLst>
                <a:tab pos="461963" algn="l"/>
              </a:tabLst>
              <a:defRPr sz="2400" b="1" i="1">
                <a:solidFill>
                  <a:schemeClr val="tx1"/>
                </a:solidFill>
                <a:latin typeface="Times New Roman" pitchFamily="18" charset="0"/>
              </a:defRPr>
            </a:lvl2pPr>
            <a:lvl3pPr marL="1143000" indent="-228600" eaLnBrk="0" hangingPunct="0">
              <a:tabLst>
                <a:tab pos="461963" algn="l"/>
              </a:tabLst>
              <a:defRPr sz="2400" b="1" i="1">
                <a:solidFill>
                  <a:schemeClr val="tx1"/>
                </a:solidFill>
                <a:latin typeface="Times New Roman" pitchFamily="18" charset="0"/>
              </a:defRPr>
            </a:lvl3pPr>
            <a:lvl4pPr marL="1600200" indent="-228600" eaLnBrk="0" hangingPunct="0">
              <a:tabLst>
                <a:tab pos="461963" algn="l"/>
              </a:tabLst>
              <a:defRPr sz="2400" b="1" i="1">
                <a:solidFill>
                  <a:schemeClr val="tx1"/>
                </a:solidFill>
                <a:latin typeface="Times New Roman" pitchFamily="18" charset="0"/>
              </a:defRPr>
            </a:lvl4pPr>
            <a:lvl5pPr marL="2057400" indent="-228600" eaLnBrk="0" hangingPunct="0">
              <a:tabLst>
                <a:tab pos="461963" algn="l"/>
              </a:tabLst>
              <a:defRPr sz="2400" b="1" i="1">
                <a:solidFill>
                  <a:schemeClr val="tx1"/>
                </a:solidFill>
                <a:latin typeface="Times New Roman" pitchFamily="18" charset="0"/>
              </a:defRPr>
            </a:lvl5pPr>
            <a:lvl6pPr marL="2514600" indent="-228600" eaLnBrk="0" fontAlgn="base" hangingPunct="0">
              <a:spcBef>
                <a:spcPct val="0"/>
              </a:spcBef>
              <a:spcAft>
                <a:spcPct val="0"/>
              </a:spcAft>
              <a:tabLst>
                <a:tab pos="461963" algn="l"/>
              </a:tabLst>
              <a:defRPr sz="2400" b="1" i="1">
                <a:solidFill>
                  <a:schemeClr val="tx1"/>
                </a:solidFill>
                <a:latin typeface="Times New Roman" pitchFamily="18" charset="0"/>
              </a:defRPr>
            </a:lvl6pPr>
            <a:lvl7pPr marL="2971800" indent="-228600" eaLnBrk="0" fontAlgn="base" hangingPunct="0">
              <a:spcBef>
                <a:spcPct val="0"/>
              </a:spcBef>
              <a:spcAft>
                <a:spcPct val="0"/>
              </a:spcAft>
              <a:tabLst>
                <a:tab pos="461963" algn="l"/>
              </a:tabLst>
              <a:defRPr sz="2400" b="1" i="1">
                <a:solidFill>
                  <a:schemeClr val="tx1"/>
                </a:solidFill>
                <a:latin typeface="Times New Roman" pitchFamily="18" charset="0"/>
              </a:defRPr>
            </a:lvl7pPr>
            <a:lvl8pPr marL="3429000" indent="-228600" eaLnBrk="0" fontAlgn="base" hangingPunct="0">
              <a:spcBef>
                <a:spcPct val="0"/>
              </a:spcBef>
              <a:spcAft>
                <a:spcPct val="0"/>
              </a:spcAft>
              <a:tabLst>
                <a:tab pos="461963" algn="l"/>
              </a:tabLst>
              <a:defRPr sz="2400" b="1" i="1">
                <a:solidFill>
                  <a:schemeClr val="tx1"/>
                </a:solidFill>
                <a:latin typeface="Times New Roman" pitchFamily="18" charset="0"/>
              </a:defRPr>
            </a:lvl8pPr>
            <a:lvl9pPr marL="3886200" indent="-228600" eaLnBrk="0" fontAlgn="base" hangingPunct="0">
              <a:spcBef>
                <a:spcPct val="0"/>
              </a:spcBef>
              <a:spcAft>
                <a:spcPct val="0"/>
              </a:spcAft>
              <a:tabLst>
                <a:tab pos="461963" algn="l"/>
              </a:tabLst>
              <a:defRPr sz="2400" b="1" i="1">
                <a:solidFill>
                  <a:schemeClr val="tx1"/>
                </a:solidFill>
                <a:latin typeface="Times New Roman" pitchFamily="18" charset="0"/>
              </a:defRPr>
            </a:lvl9pPr>
          </a:lstStyle>
          <a:p>
            <a:pPr eaLnBrk="1" hangingPunct="1"/>
            <a:r>
              <a:rPr lang="en-US" b="0" i="0" dirty="0"/>
              <a:t>3)	Since </a:t>
            </a:r>
            <a:r>
              <a:rPr lang="en-US" b="0" i="0" dirty="0" err="1">
                <a:latin typeface="Symbol" pitchFamily="18" charset="2"/>
              </a:rPr>
              <a:t>a</a:t>
            </a:r>
            <a:r>
              <a:rPr lang="en-US" b="0" i="0" baseline="-25000" dirty="0" err="1"/>
              <a:t>A</a:t>
            </a:r>
            <a:r>
              <a:rPr lang="en-US" b="0" i="0" dirty="0"/>
              <a:t> is constant, </a:t>
            </a:r>
            <a:r>
              <a:rPr lang="en-US" b="0" i="0" dirty="0" err="1">
                <a:latin typeface="Symbol" pitchFamily="18" charset="2"/>
              </a:rPr>
              <a:t>a</a:t>
            </a:r>
            <a:r>
              <a:rPr lang="en-US" b="0" i="0" baseline="-25000" dirty="0" err="1"/>
              <a:t>D</a:t>
            </a:r>
            <a:r>
              <a:rPr lang="en-US" b="0" i="0" dirty="0"/>
              <a:t> and </a:t>
            </a:r>
            <a:r>
              <a:rPr lang="en-US" b="0" i="0" dirty="0" err="1"/>
              <a:t>a</a:t>
            </a:r>
            <a:r>
              <a:rPr lang="en-US" b="0" i="0" baseline="-25000" dirty="0" err="1"/>
              <a:t>C</a:t>
            </a:r>
            <a:r>
              <a:rPr lang="en-US" b="0" i="0" dirty="0"/>
              <a:t> will be constant.  The constant acceleration equation for rectilinear motion can be used to determine the velocity and displacement of  cylinder C when t = 3 s (s</a:t>
            </a:r>
            <a:r>
              <a:rPr lang="en-US" b="0" i="0" baseline="-25000" dirty="0"/>
              <a:t>0</a:t>
            </a:r>
            <a:r>
              <a:rPr lang="en-US" b="0" i="0" dirty="0"/>
              <a:t>= v</a:t>
            </a:r>
            <a:r>
              <a:rPr lang="en-US" b="0" i="0" baseline="-25000" dirty="0"/>
              <a:t>0</a:t>
            </a:r>
            <a:r>
              <a:rPr lang="en-US" b="0" i="0" dirty="0"/>
              <a:t> = 0):</a:t>
            </a:r>
          </a:p>
        </p:txBody>
      </p:sp>
      <p:sp>
        <p:nvSpPr>
          <p:cNvPr id="25610" name="Text Box 7"/>
          <p:cNvSpPr txBox="1">
            <a:spLocks noChangeArrowheads="1"/>
          </p:cNvSpPr>
          <p:nvPr/>
        </p:nvSpPr>
        <p:spPr bwMode="auto">
          <a:xfrm>
            <a:off x="1371600" y="3195638"/>
            <a:ext cx="6781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buFont typeface="Symbol" pitchFamily="18" charset="2"/>
              <a:buNone/>
            </a:pPr>
            <a:r>
              <a:rPr lang="en-US" b="0" i="0" dirty="0" err="1">
                <a:sym typeface="Symbol" pitchFamily="18" charset="2"/>
              </a:rPr>
              <a:t>v</a:t>
            </a:r>
            <a:r>
              <a:rPr lang="en-US" b="0" i="0" baseline="-25000" dirty="0" err="1">
                <a:sym typeface="Symbol" pitchFamily="18" charset="2"/>
              </a:rPr>
              <a:t>c</a:t>
            </a:r>
            <a:r>
              <a:rPr lang="en-US" b="0" i="0" dirty="0">
                <a:sym typeface="Symbol" pitchFamily="18" charset="2"/>
              </a:rPr>
              <a:t> = </a:t>
            </a:r>
            <a:r>
              <a:rPr lang="en-US" b="0" i="0" dirty="0"/>
              <a:t>v</a:t>
            </a:r>
            <a:r>
              <a:rPr lang="en-US" b="0" i="0" baseline="-25000" dirty="0"/>
              <a:t>0  </a:t>
            </a:r>
            <a:r>
              <a:rPr lang="en-US" b="0" i="0" dirty="0"/>
              <a:t>+</a:t>
            </a:r>
            <a:r>
              <a:rPr lang="en-US" b="0" i="0" baseline="-25000" dirty="0"/>
              <a:t> </a:t>
            </a:r>
            <a:r>
              <a:rPr lang="en-US" b="0" i="0" dirty="0" err="1">
                <a:sym typeface="Symbol" pitchFamily="18" charset="2"/>
              </a:rPr>
              <a:t>a</a:t>
            </a:r>
            <a:r>
              <a:rPr lang="en-US" b="0" i="0" baseline="-25000" dirty="0" err="1">
                <a:sym typeface="Symbol" pitchFamily="18" charset="2"/>
              </a:rPr>
              <a:t>C</a:t>
            </a:r>
            <a:r>
              <a:rPr lang="en-US" b="0" i="0" dirty="0">
                <a:sym typeface="Symbol" pitchFamily="18" charset="2"/>
              </a:rPr>
              <a:t> t = 0 + </a:t>
            </a:r>
            <a:r>
              <a:rPr lang="en-US" b="0" i="0" dirty="0"/>
              <a:t>0.1875 </a:t>
            </a:r>
            <a:r>
              <a:rPr lang="en-US" b="0" i="0" dirty="0" smtClean="0"/>
              <a:t>(3)  </a:t>
            </a:r>
            <a:r>
              <a:rPr lang="en-US" b="0" i="0" dirty="0"/>
              <a:t>= </a:t>
            </a:r>
            <a:r>
              <a:rPr lang="en-US" b="0" i="0" u="sng" dirty="0">
                <a:solidFill>
                  <a:srgbClr val="0000FA"/>
                </a:solidFill>
              </a:rPr>
              <a:t>0.563 </a:t>
            </a:r>
            <a:r>
              <a:rPr lang="en-US" b="0" i="0" u="sng" dirty="0">
                <a:solidFill>
                  <a:srgbClr val="0000FA"/>
                </a:solidFill>
                <a:sym typeface="Symbol" pitchFamily="18" charset="2"/>
              </a:rPr>
              <a:t>m/s</a:t>
            </a:r>
            <a:r>
              <a:rPr lang="en-US" b="0" i="0" u="sng" dirty="0">
                <a:solidFill>
                  <a:srgbClr val="0000FA"/>
                </a:solidFill>
              </a:rPr>
              <a:t> </a:t>
            </a:r>
            <a:r>
              <a:rPr lang="en-US" b="0" i="0" dirty="0">
                <a:solidFill>
                  <a:srgbClr val="FF0000"/>
                </a:solidFill>
                <a:sym typeface="Symbol" pitchFamily="18" charset="2"/>
              </a:rPr>
              <a:t></a:t>
            </a:r>
          </a:p>
        </p:txBody>
      </p:sp>
      <p:sp>
        <p:nvSpPr>
          <p:cNvPr id="25608" name="Text Box 7"/>
          <p:cNvSpPr txBox="1">
            <a:spLocks noChangeArrowheads="1"/>
          </p:cNvSpPr>
          <p:nvPr/>
        </p:nvSpPr>
        <p:spPr bwMode="auto">
          <a:xfrm>
            <a:off x="1447800" y="4122738"/>
            <a:ext cx="67056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buFont typeface="Symbol" pitchFamily="18" charset="2"/>
              <a:buNone/>
            </a:pPr>
            <a:r>
              <a:rPr lang="en-US" b="0" i="0" dirty="0">
                <a:sym typeface="Symbol" pitchFamily="18" charset="2"/>
              </a:rPr>
              <a:t>s</a:t>
            </a:r>
            <a:r>
              <a:rPr lang="en-US" b="0" i="0" baseline="-25000" dirty="0">
                <a:sym typeface="Symbol" pitchFamily="18" charset="2"/>
              </a:rPr>
              <a:t>c</a:t>
            </a:r>
            <a:r>
              <a:rPr lang="en-US" b="0" i="0" dirty="0">
                <a:sym typeface="Symbol" pitchFamily="18" charset="2"/>
              </a:rPr>
              <a:t> = s</a:t>
            </a:r>
            <a:r>
              <a:rPr lang="en-US" b="0" i="0" baseline="-25000" dirty="0"/>
              <a:t>0 </a:t>
            </a:r>
            <a:r>
              <a:rPr lang="en-US" b="0" i="0" dirty="0"/>
              <a:t>+</a:t>
            </a:r>
            <a:r>
              <a:rPr lang="en-US" b="0" i="0" baseline="-25000" dirty="0"/>
              <a:t> </a:t>
            </a:r>
            <a:r>
              <a:rPr lang="en-US" b="0" i="0" dirty="0"/>
              <a:t>v</a:t>
            </a:r>
            <a:r>
              <a:rPr lang="en-US" b="0" i="0" baseline="-25000" dirty="0"/>
              <a:t>0 </a:t>
            </a:r>
            <a:r>
              <a:rPr lang="en-US" b="0" i="0" dirty="0">
                <a:sym typeface="Symbol" pitchFamily="18" charset="2"/>
              </a:rPr>
              <a:t>t</a:t>
            </a:r>
            <a:r>
              <a:rPr lang="en-US" b="0" i="0" baseline="-25000" dirty="0"/>
              <a:t> </a:t>
            </a:r>
            <a:r>
              <a:rPr lang="en-US" b="0" i="0" dirty="0"/>
              <a:t>+ (0.5) </a:t>
            </a:r>
            <a:r>
              <a:rPr lang="en-US" b="0" i="0" dirty="0" err="1">
                <a:sym typeface="Symbol" pitchFamily="18" charset="2"/>
              </a:rPr>
              <a:t>a</a:t>
            </a:r>
            <a:r>
              <a:rPr lang="en-US" b="0" i="0" baseline="-25000" dirty="0" err="1">
                <a:sym typeface="Symbol" pitchFamily="18" charset="2"/>
              </a:rPr>
              <a:t>C</a:t>
            </a:r>
            <a:r>
              <a:rPr lang="en-US" b="0" i="0" dirty="0">
                <a:sym typeface="Symbol" pitchFamily="18" charset="2"/>
              </a:rPr>
              <a:t> t</a:t>
            </a:r>
            <a:r>
              <a:rPr lang="en-US" b="0" i="0" baseline="30000" dirty="0">
                <a:sym typeface="Symbol" pitchFamily="18" charset="2"/>
              </a:rPr>
              <a:t>2</a:t>
            </a:r>
            <a:r>
              <a:rPr lang="en-US" b="0" i="0" dirty="0">
                <a:sym typeface="Symbol" pitchFamily="18" charset="2"/>
              </a:rPr>
              <a:t> </a:t>
            </a:r>
          </a:p>
          <a:p>
            <a:pPr eaLnBrk="1" hangingPunct="1">
              <a:buFont typeface="Symbol" pitchFamily="18" charset="2"/>
              <a:buNone/>
            </a:pPr>
            <a:r>
              <a:rPr lang="en-US" b="0" i="0" dirty="0">
                <a:sym typeface="Symbol" pitchFamily="18" charset="2"/>
              </a:rPr>
              <a:t>    = 0 + 0 + (0.5) </a:t>
            </a:r>
            <a:r>
              <a:rPr lang="en-US" b="0" i="0" dirty="0"/>
              <a:t>0.1875 </a:t>
            </a:r>
            <a:r>
              <a:rPr lang="en-US" b="0" i="0" baseline="30000" dirty="0" smtClean="0"/>
              <a:t> </a:t>
            </a:r>
            <a:r>
              <a:rPr lang="en-US" b="0" i="0" dirty="0" smtClean="0"/>
              <a:t>(3)</a:t>
            </a:r>
            <a:r>
              <a:rPr lang="en-US" b="0" i="0" baseline="30000" dirty="0" smtClean="0"/>
              <a:t>2</a:t>
            </a:r>
            <a:r>
              <a:rPr lang="en-US" b="0" i="0" dirty="0" smtClean="0"/>
              <a:t>  </a:t>
            </a:r>
            <a:r>
              <a:rPr lang="en-US" b="0" i="0" dirty="0"/>
              <a:t>= </a:t>
            </a:r>
            <a:r>
              <a:rPr lang="en-US" b="0" i="0" u="sng" dirty="0">
                <a:solidFill>
                  <a:srgbClr val="0000FA"/>
                </a:solidFill>
              </a:rPr>
              <a:t>0.844 </a:t>
            </a:r>
            <a:r>
              <a:rPr lang="en-US" b="0" i="0" u="sng" dirty="0">
                <a:solidFill>
                  <a:srgbClr val="0000FA"/>
                </a:solidFill>
                <a:sym typeface="Symbol" pitchFamily="18" charset="2"/>
              </a:rPr>
              <a:t>m</a:t>
            </a:r>
            <a:r>
              <a:rPr lang="en-US" b="0" i="0" dirty="0">
                <a:solidFill>
                  <a:srgbClr val="66FFFF"/>
                </a:solidFill>
                <a:sym typeface="Symbol" pitchFamily="18" charset="2"/>
              </a:rPr>
              <a:t> </a:t>
            </a:r>
            <a:r>
              <a:rPr lang="en-US" b="0" i="0" dirty="0">
                <a:solidFill>
                  <a:srgbClr val="FF0000"/>
                </a:solidFill>
                <a:sym typeface="Symbol" pitchFamily="18" charset="2"/>
              </a:rPr>
              <a:t></a:t>
            </a:r>
            <a:r>
              <a:rPr lang="en-US" b="0" i="0" dirty="0">
                <a:solidFill>
                  <a:srgbClr val="FF0000"/>
                </a:solidFill>
              </a:rPr>
              <a:t> </a:t>
            </a:r>
            <a:endParaRPr lang="en-US" b="0" i="0" dirty="0">
              <a:solidFill>
                <a:srgbClr val="FF0000"/>
              </a:solidFill>
              <a:sym typeface="Symbol" pitchFamily="18" charset="2"/>
            </a:endParaRPr>
          </a:p>
        </p:txBody>
      </p:sp>
      <p:sp>
        <p:nvSpPr>
          <p:cNvPr id="2" name="Title 1"/>
          <p:cNvSpPr>
            <a:spLocks noGrp="1"/>
          </p:cNvSpPr>
          <p:nvPr>
            <p:ph type="title" idx="4294967295"/>
          </p:nvPr>
        </p:nvSpPr>
        <p:spPr/>
        <p:txBody>
          <a:bodyPr/>
          <a:lstStyle/>
          <a:p>
            <a:pPr rtl="0" eaLnBrk="1" fontAlgn="base" hangingPunct="1"/>
            <a:r>
              <a:rPr lang="en-US" sz="2400" i="0" kern="1200" dirty="0" smtClean="0">
                <a:solidFill>
                  <a:srgbClr val="000096"/>
                </a:solidFill>
                <a:effectLst/>
                <a:ea typeface="+mn-ea"/>
                <a:cs typeface="Arial" panose="020B0604020202020204" pitchFamily="34" charset="0"/>
              </a:rPr>
              <a:t>EXAMPLE  (continued)</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10"/>
                                        </p:tgtEl>
                                        <p:attrNameLst>
                                          <p:attrName>style.visibility</p:attrName>
                                        </p:attrNameLst>
                                      </p:cBhvr>
                                      <p:to>
                                        <p:strVal val="visible"/>
                                      </p:to>
                                    </p:set>
                                    <p:anim calcmode="lin" valueType="num">
                                      <p:cBhvr additive="base">
                                        <p:cTn id="7" dur="500" fill="hold"/>
                                        <p:tgtEl>
                                          <p:spTgt spid="25610"/>
                                        </p:tgtEl>
                                        <p:attrNameLst>
                                          <p:attrName>ppt_x</p:attrName>
                                        </p:attrNameLst>
                                      </p:cBhvr>
                                      <p:tavLst>
                                        <p:tav tm="0">
                                          <p:val>
                                            <p:strVal val="#ppt_x"/>
                                          </p:val>
                                        </p:tav>
                                        <p:tav tm="100000">
                                          <p:val>
                                            <p:strVal val="#ppt_x"/>
                                          </p:val>
                                        </p:tav>
                                      </p:tavLst>
                                    </p:anim>
                                    <p:anim calcmode="lin" valueType="num">
                                      <p:cBhvr additive="base">
                                        <p:cTn id="8" dur="500" fill="hold"/>
                                        <p:tgtEl>
                                          <p:spTgt spid="25610"/>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5608"/>
                                        </p:tgtEl>
                                        <p:attrNameLst>
                                          <p:attrName>style.visibility</p:attrName>
                                        </p:attrNameLst>
                                      </p:cBhvr>
                                      <p:to>
                                        <p:strVal val="visible"/>
                                      </p:to>
                                    </p:set>
                                    <p:anim calcmode="lin" valueType="num">
                                      <p:cBhvr additive="base">
                                        <p:cTn id="12" dur="500" fill="hold"/>
                                        <p:tgtEl>
                                          <p:spTgt spid="25608"/>
                                        </p:tgtEl>
                                        <p:attrNameLst>
                                          <p:attrName>ppt_x</p:attrName>
                                        </p:attrNameLst>
                                      </p:cBhvr>
                                      <p:tavLst>
                                        <p:tav tm="0">
                                          <p:val>
                                            <p:strVal val="#ppt_x"/>
                                          </p:val>
                                        </p:tav>
                                        <p:tav tm="100000">
                                          <p:val>
                                            <p:strVal val="#ppt_x"/>
                                          </p:val>
                                        </p:tav>
                                      </p:tavLst>
                                    </p:anim>
                                    <p:anim calcmode="lin" valueType="num">
                                      <p:cBhvr additive="base">
                                        <p:cTn id="13" dur="500" fill="hold"/>
                                        <p:tgtEl>
                                          <p:spTgt spid="256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0" grpId="0"/>
      <p:bldP spid="2560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5" name="Text Box 9"/>
          <p:cNvSpPr txBox="1">
            <a:spLocks noChangeArrowheads="1"/>
          </p:cNvSpPr>
          <p:nvPr/>
        </p:nvSpPr>
        <p:spPr bwMode="auto">
          <a:xfrm>
            <a:off x="588364" y="1219200"/>
            <a:ext cx="7620000" cy="237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b="0" i="0" dirty="0"/>
              <a:t>1.	If a rigid body is in translation only, the velocity at points A and B on the rigid body _______ .</a:t>
            </a:r>
          </a:p>
          <a:p>
            <a:pPr eaLnBrk="1" hangingPunct="1">
              <a:spcBef>
                <a:spcPct val="25000"/>
              </a:spcBef>
            </a:pPr>
            <a:r>
              <a:rPr lang="en-US" b="0" i="0" dirty="0"/>
              <a:t>        A)  are usually different</a:t>
            </a:r>
          </a:p>
          <a:p>
            <a:pPr eaLnBrk="1" hangingPunct="1"/>
            <a:r>
              <a:rPr lang="en-US" b="0" i="0" dirty="0"/>
              <a:t>        B)  are always the same</a:t>
            </a:r>
          </a:p>
          <a:p>
            <a:pPr eaLnBrk="1" hangingPunct="1"/>
            <a:r>
              <a:rPr lang="en-US" b="0" i="0" dirty="0"/>
              <a:t>        C)  depend on their position</a:t>
            </a:r>
          </a:p>
          <a:p>
            <a:pPr eaLnBrk="1" hangingPunct="1"/>
            <a:r>
              <a:rPr lang="en-US" b="0" i="0" dirty="0"/>
              <a:t>        D)  depend on their relative position</a:t>
            </a:r>
          </a:p>
        </p:txBody>
      </p:sp>
      <p:sp>
        <p:nvSpPr>
          <p:cNvPr id="80906" name="Text Box 10"/>
          <p:cNvSpPr txBox="1">
            <a:spLocks noChangeArrowheads="1"/>
          </p:cNvSpPr>
          <p:nvPr/>
        </p:nvSpPr>
        <p:spPr bwMode="auto">
          <a:xfrm>
            <a:off x="685800" y="3962400"/>
            <a:ext cx="74676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b="0" i="0" dirty="0"/>
              <a:t>2.	If a rigid body is rotating with a constant angular velocity about a fixed axis, the velocity vector at  point P is _______.</a:t>
            </a:r>
          </a:p>
          <a:p>
            <a:pPr eaLnBrk="1" hangingPunct="1">
              <a:spcBef>
                <a:spcPct val="50000"/>
              </a:spcBef>
            </a:pPr>
            <a:r>
              <a:rPr lang="en-US" b="0" i="0" dirty="0"/>
              <a:t>	A)  </a:t>
            </a:r>
            <a:r>
              <a:rPr lang="en-US" dirty="0">
                <a:solidFill>
                  <a:srgbClr val="FF0000"/>
                </a:solidFill>
                <a:sym typeface="Symbol" pitchFamily="18" charset="2"/>
              </a:rPr>
              <a:t></a:t>
            </a:r>
            <a:r>
              <a:rPr lang="en-US" i="0" dirty="0">
                <a:sym typeface="Symbol" pitchFamily="18" charset="2"/>
              </a:rPr>
              <a:t>  </a:t>
            </a:r>
            <a:r>
              <a:rPr lang="en-US" b="0" i="0" dirty="0">
                <a:sym typeface="Symbol" pitchFamily="18" charset="2"/>
              </a:rPr>
              <a:t> </a:t>
            </a:r>
            <a:r>
              <a:rPr lang="en-US" dirty="0" err="1">
                <a:solidFill>
                  <a:srgbClr val="FF0000"/>
                </a:solidFill>
              </a:rPr>
              <a:t>r</a:t>
            </a:r>
            <a:r>
              <a:rPr lang="en-US" b="0" i="0" baseline="-25000" dirty="0" err="1"/>
              <a:t>p</a:t>
            </a:r>
            <a:r>
              <a:rPr lang="en-US" b="0" i="0" dirty="0"/>
              <a:t>		B)</a:t>
            </a:r>
            <a:r>
              <a:rPr lang="en-US" b="0" i="0" dirty="0">
                <a:solidFill>
                  <a:srgbClr val="FF0000"/>
                </a:solidFill>
              </a:rPr>
              <a:t>  </a:t>
            </a:r>
            <a:r>
              <a:rPr lang="en-US" dirty="0" err="1">
                <a:solidFill>
                  <a:srgbClr val="FF0000"/>
                </a:solidFill>
              </a:rPr>
              <a:t>r</a:t>
            </a:r>
            <a:r>
              <a:rPr lang="en-US" b="0" i="0" baseline="-25000" dirty="0" err="1"/>
              <a:t>p</a:t>
            </a:r>
            <a:r>
              <a:rPr lang="en-US" b="0" i="0" dirty="0">
                <a:sym typeface="Symbol" pitchFamily="18" charset="2"/>
              </a:rPr>
              <a:t> </a:t>
            </a:r>
            <a:r>
              <a:rPr lang="en-US" dirty="0">
                <a:solidFill>
                  <a:srgbClr val="FF0000"/>
                </a:solidFill>
                <a:sym typeface="Symbol" pitchFamily="18" charset="2"/>
              </a:rPr>
              <a:t></a:t>
            </a:r>
            <a:endParaRPr lang="en-US" b="0" baseline="-25000" dirty="0">
              <a:solidFill>
                <a:srgbClr val="FF0000"/>
              </a:solidFill>
            </a:endParaRPr>
          </a:p>
          <a:p>
            <a:pPr eaLnBrk="1" hangingPunct="1">
              <a:spcBef>
                <a:spcPct val="50000"/>
              </a:spcBef>
            </a:pPr>
            <a:r>
              <a:rPr lang="en-US" b="0" baseline="-25000" dirty="0"/>
              <a:t>	</a:t>
            </a:r>
            <a:r>
              <a:rPr lang="en-US" b="0" i="0" dirty="0"/>
              <a:t>C)  </a:t>
            </a:r>
            <a:r>
              <a:rPr lang="en-US" b="0" i="0" dirty="0" err="1"/>
              <a:t>d</a:t>
            </a:r>
            <a:r>
              <a:rPr lang="en-US" dirty="0" err="1">
                <a:solidFill>
                  <a:srgbClr val="FF0000"/>
                </a:solidFill>
              </a:rPr>
              <a:t>r</a:t>
            </a:r>
            <a:r>
              <a:rPr lang="en-US" b="0" i="0" baseline="-25000" dirty="0" err="1"/>
              <a:t>p</a:t>
            </a:r>
            <a:r>
              <a:rPr lang="en-US" b="0" i="0" dirty="0"/>
              <a:t>/</a:t>
            </a:r>
            <a:r>
              <a:rPr lang="en-US" b="0" i="0" dirty="0" err="1"/>
              <a:t>dt</a:t>
            </a:r>
            <a:r>
              <a:rPr lang="en-US" b="0" i="0" dirty="0"/>
              <a:t>		D) All of the above.</a:t>
            </a:r>
          </a:p>
        </p:txBody>
      </p:sp>
      <p:sp>
        <p:nvSpPr>
          <p:cNvPr id="2" name="Title 1"/>
          <p:cNvSpPr>
            <a:spLocks noGrp="1"/>
          </p:cNvSpPr>
          <p:nvPr>
            <p:ph type="title" idx="4294967295"/>
          </p:nvPr>
        </p:nvSpPr>
        <p:spPr/>
        <p:txBody>
          <a:bodyPr/>
          <a:lstStyle/>
          <a:p>
            <a:pPr rtl="0" eaLnBrk="1" fontAlgn="base" hangingPunct="1"/>
            <a:r>
              <a:rPr lang="en-US" sz="2400" b="1" i="0" kern="1200" dirty="0" smtClean="0">
                <a:solidFill>
                  <a:srgbClr val="000096"/>
                </a:solidFill>
                <a:effectLst/>
                <a:latin typeface="Times New Roman" panose="02020603050405020304" pitchFamily="18" charset="0"/>
                <a:ea typeface="+mn-ea"/>
                <a:cs typeface="Arial" panose="020B0604020202020204" pitchFamily="34" charset="0"/>
              </a:rPr>
              <a:t>READING QUIZ</a:t>
            </a:r>
            <a:endParaRPr lang="en-US" dirty="0" smtClean="0">
              <a:solidFill>
                <a:srgbClr val="000096"/>
              </a:solidFill>
              <a:effectLst/>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0905"/>
                                        </p:tgtEl>
                                        <p:attrNameLst>
                                          <p:attrName>style.visibility</p:attrName>
                                        </p:attrNameLst>
                                      </p:cBhvr>
                                      <p:to>
                                        <p:strVal val="visible"/>
                                      </p:to>
                                    </p:set>
                                    <p:anim calcmode="lin" valueType="num">
                                      <p:cBhvr additive="base">
                                        <p:cTn id="7" dur="500" fill="hold"/>
                                        <p:tgtEl>
                                          <p:spTgt spid="80905"/>
                                        </p:tgtEl>
                                        <p:attrNameLst>
                                          <p:attrName>ppt_x</p:attrName>
                                        </p:attrNameLst>
                                      </p:cBhvr>
                                      <p:tavLst>
                                        <p:tav tm="0">
                                          <p:val>
                                            <p:strVal val="0-#ppt_w/2"/>
                                          </p:val>
                                        </p:tav>
                                        <p:tav tm="100000">
                                          <p:val>
                                            <p:strVal val="#ppt_x"/>
                                          </p:val>
                                        </p:tav>
                                      </p:tavLst>
                                    </p:anim>
                                    <p:anim calcmode="lin" valueType="num">
                                      <p:cBhvr additive="base">
                                        <p:cTn id="8" dur="500" fill="hold"/>
                                        <p:tgtEl>
                                          <p:spTgt spid="8090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0906"/>
                                        </p:tgtEl>
                                        <p:attrNameLst>
                                          <p:attrName>style.visibility</p:attrName>
                                        </p:attrNameLst>
                                      </p:cBhvr>
                                      <p:to>
                                        <p:strVal val="visible"/>
                                      </p:to>
                                    </p:set>
                                    <p:anim calcmode="lin" valueType="num">
                                      <p:cBhvr additive="base">
                                        <p:cTn id="13" dur="500" fill="hold"/>
                                        <p:tgtEl>
                                          <p:spTgt spid="80906"/>
                                        </p:tgtEl>
                                        <p:attrNameLst>
                                          <p:attrName>ppt_x</p:attrName>
                                        </p:attrNameLst>
                                      </p:cBhvr>
                                      <p:tavLst>
                                        <p:tav tm="0">
                                          <p:val>
                                            <p:strVal val="0-#ppt_w/2"/>
                                          </p:val>
                                        </p:tav>
                                        <p:tav tm="100000">
                                          <p:val>
                                            <p:strVal val="#ppt_x"/>
                                          </p:val>
                                        </p:tav>
                                      </p:tavLst>
                                    </p:anim>
                                    <p:anim calcmode="lin" valueType="num">
                                      <p:cBhvr additive="base">
                                        <p:cTn id="14" dur="500" fill="hold"/>
                                        <p:tgtEl>
                                          <p:spTgt spid="8090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5" grpId="0" autoUpdateAnimBg="0"/>
      <p:bldP spid="80906"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2" name="Text Box 1030"/>
          <p:cNvSpPr txBox="1">
            <a:spLocks noChangeArrowheads="1"/>
          </p:cNvSpPr>
          <p:nvPr/>
        </p:nvSpPr>
        <p:spPr bwMode="auto">
          <a:xfrm>
            <a:off x="473075" y="4038600"/>
            <a:ext cx="73914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tabLst>
                <a:tab pos="908050" algn="l"/>
                <a:tab pos="4510088" algn="l"/>
                <a:tab pos="4911725" algn="l"/>
              </a:tabLst>
              <a:defRPr sz="2400" b="1" i="1">
                <a:solidFill>
                  <a:schemeClr val="tx1"/>
                </a:solidFill>
                <a:latin typeface="Times New Roman" pitchFamily="18" charset="0"/>
              </a:defRPr>
            </a:lvl1pPr>
            <a:lvl2pPr marL="742950" indent="-285750" eaLnBrk="0" hangingPunct="0">
              <a:tabLst>
                <a:tab pos="908050" algn="l"/>
                <a:tab pos="4510088" algn="l"/>
                <a:tab pos="4911725" algn="l"/>
              </a:tabLst>
              <a:defRPr sz="2400" b="1" i="1">
                <a:solidFill>
                  <a:schemeClr val="tx1"/>
                </a:solidFill>
                <a:latin typeface="Times New Roman" pitchFamily="18" charset="0"/>
              </a:defRPr>
            </a:lvl2pPr>
            <a:lvl3pPr marL="1143000" indent="-228600" eaLnBrk="0" hangingPunct="0">
              <a:tabLst>
                <a:tab pos="908050" algn="l"/>
                <a:tab pos="4510088" algn="l"/>
                <a:tab pos="4911725" algn="l"/>
              </a:tabLst>
              <a:defRPr sz="2400" b="1" i="1">
                <a:solidFill>
                  <a:schemeClr val="tx1"/>
                </a:solidFill>
                <a:latin typeface="Times New Roman" pitchFamily="18" charset="0"/>
              </a:defRPr>
            </a:lvl3pPr>
            <a:lvl4pPr marL="1600200" indent="-228600" eaLnBrk="0" hangingPunct="0">
              <a:tabLst>
                <a:tab pos="908050" algn="l"/>
                <a:tab pos="4510088" algn="l"/>
                <a:tab pos="4911725" algn="l"/>
              </a:tabLst>
              <a:defRPr sz="2400" b="1" i="1">
                <a:solidFill>
                  <a:schemeClr val="tx1"/>
                </a:solidFill>
                <a:latin typeface="Times New Roman" pitchFamily="18" charset="0"/>
              </a:defRPr>
            </a:lvl4pPr>
            <a:lvl5pPr marL="2057400" indent="-228600" eaLnBrk="0" hangingPunct="0">
              <a:tabLst>
                <a:tab pos="908050" algn="l"/>
                <a:tab pos="4510088" algn="l"/>
                <a:tab pos="4911725" algn="l"/>
              </a:tabLst>
              <a:defRPr sz="2400" b="1" i="1">
                <a:solidFill>
                  <a:schemeClr val="tx1"/>
                </a:solidFill>
                <a:latin typeface="Times New Roman" pitchFamily="18" charset="0"/>
              </a:defRPr>
            </a:lvl5pPr>
            <a:lvl6pPr marL="2514600" indent="-228600" eaLnBrk="0" fontAlgn="base" hangingPunct="0">
              <a:spcBef>
                <a:spcPct val="0"/>
              </a:spcBef>
              <a:spcAft>
                <a:spcPct val="0"/>
              </a:spcAft>
              <a:tabLst>
                <a:tab pos="908050" algn="l"/>
                <a:tab pos="4510088" algn="l"/>
                <a:tab pos="4911725" algn="l"/>
              </a:tabLst>
              <a:defRPr sz="2400" b="1" i="1">
                <a:solidFill>
                  <a:schemeClr val="tx1"/>
                </a:solidFill>
                <a:latin typeface="Times New Roman" pitchFamily="18" charset="0"/>
              </a:defRPr>
            </a:lvl6pPr>
            <a:lvl7pPr marL="2971800" indent="-228600" eaLnBrk="0" fontAlgn="base" hangingPunct="0">
              <a:spcBef>
                <a:spcPct val="0"/>
              </a:spcBef>
              <a:spcAft>
                <a:spcPct val="0"/>
              </a:spcAft>
              <a:tabLst>
                <a:tab pos="908050" algn="l"/>
                <a:tab pos="4510088" algn="l"/>
                <a:tab pos="4911725" algn="l"/>
              </a:tabLst>
              <a:defRPr sz="2400" b="1" i="1">
                <a:solidFill>
                  <a:schemeClr val="tx1"/>
                </a:solidFill>
                <a:latin typeface="Times New Roman" pitchFamily="18" charset="0"/>
              </a:defRPr>
            </a:lvl7pPr>
            <a:lvl8pPr marL="3429000" indent="-228600" eaLnBrk="0" fontAlgn="base" hangingPunct="0">
              <a:spcBef>
                <a:spcPct val="0"/>
              </a:spcBef>
              <a:spcAft>
                <a:spcPct val="0"/>
              </a:spcAft>
              <a:tabLst>
                <a:tab pos="908050" algn="l"/>
                <a:tab pos="4510088" algn="l"/>
                <a:tab pos="4911725" algn="l"/>
              </a:tabLst>
              <a:defRPr sz="2400" b="1" i="1">
                <a:solidFill>
                  <a:schemeClr val="tx1"/>
                </a:solidFill>
                <a:latin typeface="Times New Roman" pitchFamily="18" charset="0"/>
              </a:defRPr>
            </a:lvl8pPr>
            <a:lvl9pPr marL="3886200" indent="-228600" eaLnBrk="0" fontAlgn="base" hangingPunct="0">
              <a:spcBef>
                <a:spcPct val="0"/>
              </a:spcBef>
              <a:spcAft>
                <a:spcPct val="0"/>
              </a:spcAft>
              <a:tabLst>
                <a:tab pos="908050" algn="l"/>
                <a:tab pos="4510088" algn="l"/>
                <a:tab pos="4911725" algn="l"/>
              </a:tabLst>
              <a:defRPr sz="2400" b="1" i="1">
                <a:solidFill>
                  <a:schemeClr val="tx1"/>
                </a:solidFill>
                <a:latin typeface="Times New Roman" pitchFamily="18" charset="0"/>
              </a:defRPr>
            </a:lvl9pPr>
          </a:lstStyle>
          <a:p>
            <a:pPr eaLnBrk="1" hangingPunct="1"/>
            <a:r>
              <a:rPr lang="en-US" b="0" i="0"/>
              <a:t>2.	A Frisbee is thrown and curves to the right.  It is experiencing </a:t>
            </a:r>
          </a:p>
          <a:p>
            <a:pPr eaLnBrk="1" hangingPunct="1">
              <a:spcBef>
                <a:spcPct val="50000"/>
              </a:spcBef>
            </a:pPr>
            <a:r>
              <a:rPr lang="en-US" b="0" i="0"/>
              <a:t>	A)	rectilinear translation.    B) curvilinear translation.</a:t>
            </a:r>
          </a:p>
          <a:p>
            <a:pPr eaLnBrk="1" hangingPunct="1">
              <a:spcBef>
                <a:spcPct val="50000"/>
              </a:spcBef>
            </a:pPr>
            <a:r>
              <a:rPr lang="en-US" b="0" i="0"/>
              <a:t>	C)	pure rotation.                 D) general plane motion. </a:t>
            </a:r>
          </a:p>
        </p:txBody>
      </p:sp>
      <p:grpSp>
        <p:nvGrpSpPr>
          <p:cNvPr id="2" name="Group 1057"/>
          <p:cNvGrpSpPr>
            <a:grpSpLocks/>
          </p:cNvGrpSpPr>
          <p:nvPr/>
        </p:nvGrpSpPr>
        <p:grpSpPr bwMode="auto">
          <a:xfrm>
            <a:off x="457200" y="914400"/>
            <a:ext cx="8355013" cy="2659063"/>
            <a:chOff x="288" y="415"/>
            <a:chExt cx="5263" cy="1675"/>
          </a:xfrm>
        </p:grpSpPr>
        <p:sp>
          <p:nvSpPr>
            <p:cNvPr id="22535" name="Text Box 1029"/>
            <p:cNvSpPr txBox="1">
              <a:spLocks noChangeArrowheads="1"/>
            </p:cNvSpPr>
            <p:nvPr/>
          </p:nvSpPr>
          <p:spPr bwMode="auto">
            <a:xfrm>
              <a:off x="288" y="636"/>
              <a:ext cx="3946" cy="1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tabLst>
                  <a:tab pos="908050" algn="l"/>
                  <a:tab pos="4510088" algn="l"/>
                  <a:tab pos="4911725" algn="l"/>
                </a:tabLst>
                <a:defRPr sz="2400" b="1" i="1">
                  <a:solidFill>
                    <a:schemeClr val="tx1"/>
                  </a:solidFill>
                  <a:latin typeface="Times New Roman" pitchFamily="18" charset="0"/>
                </a:defRPr>
              </a:lvl1pPr>
              <a:lvl2pPr marL="742950" indent="-285750" eaLnBrk="0" hangingPunct="0">
                <a:tabLst>
                  <a:tab pos="908050" algn="l"/>
                  <a:tab pos="4510088" algn="l"/>
                  <a:tab pos="4911725" algn="l"/>
                </a:tabLst>
                <a:defRPr sz="2400" b="1" i="1">
                  <a:solidFill>
                    <a:schemeClr val="tx1"/>
                  </a:solidFill>
                  <a:latin typeface="Times New Roman" pitchFamily="18" charset="0"/>
                </a:defRPr>
              </a:lvl2pPr>
              <a:lvl3pPr marL="1143000" indent="-228600" eaLnBrk="0" hangingPunct="0">
                <a:tabLst>
                  <a:tab pos="908050" algn="l"/>
                  <a:tab pos="4510088" algn="l"/>
                  <a:tab pos="4911725" algn="l"/>
                </a:tabLst>
                <a:defRPr sz="2400" b="1" i="1">
                  <a:solidFill>
                    <a:schemeClr val="tx1"/>
                  </a:solidFill>
                  <a:latin typeface="Times New Roman" pitchFamily="18" charset="0"/>
                </a:defRPr>
              </a:lvl3pPr>
              <a:lvl4pPr marL="1600200" indent="-228600" eaLnBrk="0" hangingPunct="0">
                <a:tabLst>
                  <a:tab pos="908050" algn="l"/>
                  <a:tab pos="4510088" algn="l"/>
                  <a:tab pos="4911725" algn="l"/>
                </a:tabLst>
                <a:defRPr sz="2400" b="1" i="1">
                  <a:solidFill>
                    <a:schemeClr val="tx1"/>
                  </a:solidFill>
                  <a:latin typeface="Times New Roman" pitchFamily="18" charset="0"/>
                </a:defRPr>
              </a:lvl4pPr>
              <a:lvl5pPr marL="2057400" indent="-228600" eaLnBrk="0" hangingPunct="0">
                <a:tabLst>
                  <a:tab pos="908050" algn="l"/>
                  <a:tab pos="4510088" algn="l"/>
                  <a:tab pos="4911725" algn="l"/>
                </a:tabLst>
                <a:defRPr sz="2400" b="1" i="1">
                  <a:solidFill>
                    <a:schemeClr val="tx1"/>
                  </a:solidFill>
                  <a:latin typeface="Times New Roman" pitchFamily="18" charset="0"/>
                </a:defRPr>
              </a:lvl5pPr>
              <a:lvl6pPr marL="2514600" indent="-228600" eaLnBrk="0" fontAlgn="base" hangingPunct="0">
                <a:spcBef>
                  <a:spcPct val="0"/>
                </a:spcBef>
                <a:spcAft>
                  <a:spcPct val="0"/>
                </a:spcAft>
                <a:tabLst>
                  <a:tab pos="908050" algn="l"/>
                  <a:tab pos="4510088" algn="l"/>
                  <a:tab pos="4911725" algn="l"/>
                </a:tabLst>
                <a:defRPr sz="2400" b="1" i="1">
                  <a:solidFill>
                    <a:schemeClr val="tx1"/>
                  </a:solidFill>
                  <a:latin typeface="Times New Roman" pitchFamily="18" charset="0"/>
                </a:defRPr>
              </a:lvl6pPr>
              <a:lvl7pPr marL="2971800" indent="-228600" eaLnBrk="0" fontAlgn="base" hangingPunct="0">
                <a:spcBef>
                  <a:spcPct val="0"/>
                </a:spcBef>
                <a:spcAft>
                  <a:spcPct val="0"/>
                </a:spcAft>
                <a:tabLst>
                  <a:tab pos="908050" algn="l"/>
                  <a:tab pos="4510088" algn="l"/>
                  <a:tab pos="4911725" algn="l"/>
                </a:tabLst>
                <a:defRPr sz="2400" b="1" i="1">
                  <a:solidFill>
                    <a:schemeClr val="tx1"/>
                  </a:solidFill>
                  <a:latin typeface="Times New Roman" pitchFamily="18" charset="0"/>
                </a:defRPr>
              </a:lvl7pPr>
              <a:lvl8pPr marL="3429000" indent="-228600" eaLnBrk="0" fontAlgn="base" hangingPunct="0">
                <a:spcBef>
                  <a:spcPct val="0"/>
                </a:spcBef>
                <a:spcAft>
                  <a:spcPct val="0"/>
                </a:spcAft>
                <a:tabLst>
                  <a:tab pos="908050" algn="l"/>
                  <a:tab pos="4510088" algn="l"/>
                  <a:tab pos="4911725" algn="l"/>
                </a:tabLst>
                <a:defRPr sz="2400" b="1" i="1">
                  <a:solidFill>
                    <a:schemeClr val="tx1"/>
                  </a:solidFill>
                  <a:latin typeface="Times New Roman" pitchFamily="18" charset="0"/>
                </a:defRPr>
              </a:lvl8pPr>
              <a:lvl9pPr marL="3886200" indent="-228600" eaLnBrk="0" fontAlgn="base" hangingPunct="0">
                <a:spcBef>
                  <a:spcPct val="0"/>
                </a:spcBef>
                <a:spcAft>
                  <a:spcPct val="0"/>
                </a:spcAft>
                <a:tabLst>
                  <a:tab pos="908050" algn="l"/>
                  <a:tab pos="4510088" algn="l"/>
                  <a:tab pos="4911725" algn="l"/>
                </a:tabLst>
                <a:defRPr sz="2400" b="1" i="1">
                  <a:solidFill>
                    <a:schemeClr val="tx1"/>
                  </a:solidFill>
                  <a:latin typeface="Times New Roman" pitchFamily="18" charset="0"/>
                </a:defRPr>
              </a:lvl9pPr>
            </a:lstStyle>
            <a:p>
              <a:pPr eaLnBrk="1" hangingPunct="1"/>
              <a:r>
                <a:rPr lang="en-US" b="0" i="0" dirty="0"/>
                <a:t>1.	A disk is rotating at 4 rad/s. If  it is subjected to a constant angular acceleration of 2 rad/s</a:t>
              </a:r>
              <a:r>
                <a:rPr lang="en-US" b="0" i="0" baseline="30000" dirty="0"/>
                <a:t>2</a:t>
              </a:r>
              <a:r>
                <a:rPr lang="en-US" b="0" i="0" dirty="0"/>
                <a:t>, determine the acceleration at B.</a:t>
              </a:r>
            </a:p>
            <a:p>
              <a:pPr eaLnBrk="1" hangingPunct="1">
                <a:spcBef>
                  <a:spcPct val="50000"/>
                </a:spcBef>
              </a:pPr>
              <a:r>
                <a:rPr lang="en-US" b="0" i="0" dirty="0"/>
                <a:t>	 A)	(4 </a:t>
              </a:r>
              <a:r>
                <a:rPr lang="en-US" dirty="0" err="1">
                  <a:solidFill>
                    <a:srgbClr val="FF0000"/>
                  </a:solidFill>
                </a:rPr>
                <a:t>i</a:t>
              </a:r>
              <a:r>
                <a:rPr lang="en-US" dirty="0">
                  <a:solidFill>
                    <a:srgbClr val="FF0000"/>
                  </a:solidFill>
                </a:rPr>
                <a:t> </a:t>
              </a:r>
              <a:r>
                <a:rPr lang="en-US" b="0" i="0" dirty="0"/>
                <a:t>+ 32</a:t>
              </a:r>
              <a:r>
                <a:rPr lang="en-US" b="0" i="0" dirty="0">
                  <a:solidFill>
                    <a:srgbClr val="FF0000"/>
                  </a:solidFill>
                </a:rPr>
                <a:t> </a:t>
              </a:r>
              <a:r>
                <a:rPr lang="en-US" dirty="0">
                  <a:solidFill>
                    <a:srgbClr val="FF0000"/>
                  </a:solidFill>
                </a:rPr>
                <a:t>j</a:t>
              </a:r>
              <a:r>
                <a:rPr lang="en-US" b="0" i="0" dirty="0"/>
                <a:t>) </a:t>
              </a:r>
              <a:r>
                <a:rPr lang="en-US" b="0" i="0" dirty="0" err="1"/>
                <a:t>ft</a:t>
              </a:r>
              <a:r>
                <a:rPr lang="en-US" b="0" i="0" dirty="0"/>
                <a:t>/s</a:t>
              </a:r>
              <a:r>
                <a:rPr lang="en-US" b="0" i="0" baseline="30000" dirty="0"/>
                <a:t>2</a:t>
              </a:r>
              <a:r>
                <a:rPr lang="en-US" b="0" i="0" dirty="0"/>
                <a:t>       B) (4 </a:t>
              </a:r>
              <a:r>
                <a:rPr lang="en-US" dirty="0" err="1">
                  <a:solidFill>
                    <a:srgbClr val="FF0000"/>
                  </a:solidFill>
                </a:rPr>
                <a:t>i</a:t>
              </a:r>
              <a:r>
                <a:rPr lang="en-US" dirty="0">
                  <a:solidFill>
                    <a:srgbClr val="FFFF00"/>
                  </a:solidFill>
                </a:rPr>
                <a:t> </a:t>
              </a:r>
              <a:r>
                <a:rPr lang="en-US" b="0" i="0" dirty="0"/>
                <a:t>- 32 </a:t>
              </a:r>
              <a:r>
                <a:rPr lang="en-US" dirty="0">
                  <a:solidFill>
                    <a:srgbClr val="FF0000"/>
                  </a:solidFill>
                </a:rPr>
                <a:t>j</a:t>
              </a:r>
              <a:r>
                <a:rPr lang="en-US" b="0" i="0" dirty="0"/>
                <a:t>) </a:t>
              </a:r>
              <a:r>
                <a:rPr lang="en-US" b="0" i="0" dirty="0" err="1"/>
                <a:t>ft</a:t>
              </a:r>
              <a:r>
                <a:rPr lang="en-US" b="0" i="0" dirty="0"/>
                <a:t>/s</a:t>
              </a:r>
              <a:r>
                <a:rPr lang="en-US" b="0" i="0" baseline="30000" dirty="0"/>
                <a:t>2</a:t>
              </a:r>
              <a:r>
                <a:rPr lang="en-US" b="0" i="0" dirty="0"/>
                <a:t> </a:t>
              </a:r>
            </a:p>
            <a:p>
              <a:pPr eaLnBrk="1" hangingPunct="1">
                <a:spcBef>
                  <a:spcPct val="50000"/>
                </a:spcBef>
              </a:pPr>
              <a:r>
                <a:rPr lang="en-US" b="0" i="0" dirty="0"/>
                <a:t>	 C)	(- 4 </a:t>
              </a:r>
              <a:r>
                <a:rPr lang="en-US" dirty="0" err="1">
                  <a:solidFill>
                    <a:srgbClr val="FF0000"/>
                  </a:solidFill>
                </a:rPr>
                <a:t>i</a:t>
              </a:r>
              <a:r>
                <a:rPr lang="en-US" dirty="0">
                  <a:solidFill>
                    <a:srgbClr val="FFFF00"/>
                  </a:solidFill>
                </a:rPr>
                <a:t> </a:t>
              </a:r>
              <a:r>
                <a:rPr lang="en-US" b="0" i="0" dirty="0"/>
                <a:t>+ 32 </a:t>
              </a:r>
              <a:r>
                <a:rPr lang="en-US" dirty="0">
                  <a:solidFill>
                    <a:srgbClr val="FF0000"/>
                  </a:solidFill>
                </a:rPr>
                <a:t>j</a:t>
              </a:r>
              <a:r>
                <a:rPr lang="en-US" b="0" i="0" dirty="0"/>
                <a:t>) </a:t>
              </a:r>
              <a:r>
                <a:rPr lang="en-US" b="0" i="0" dirty="0" err="1"/>
                <a:t>ft</a:t>
              </a:r>
              <a:r>
                <a:rPr lang="en-US" b="0" i="0" dirty="0"/>
                <a:t>/s</a:t>
              </a:r>
              <a:r>
                <a:rPr lang="en-US" b="0" i="0" baseline="30000" dirty="0"/>
                <a:t>2</a:t>
              </a:r>
              <a:r>
                <a:rPr lang="en-US" b="0" i="0" dirty="0"/>
                <a:t>      D) (- 4 </a:t>
              </a:r>
              <a:r>
                <a:rPr lang="en-US" dirty="0" err="1">
                  <a:solidFill>
                    <a:srgbClr val="FF0000"/>
                  </a:solidFill>
                </a:rPr>
                <a:t>i</a:t>
              </a:r>
              <a:r>
                <a:rPr lang="en-US" dirty="0">
                  <a:solidFill>
                    <a:srgbClr val="FF0000"/>
                  </a:solidFill>
                </a:rPr>
                <a:t> </a:t>
              </a:r>
              <a:r>
                <a:rPr lang="en-US" b="0" i="0" dirty="0"/>
                <a:t>-32 </a:t>
              </a:r>
              <a:r>
                <a:rPr lang="en-US" dirty="0">
                  <a:solidFill>
                    <a:srgbClr val="FF0000"/>
                  </a:solidFill>
                </a:rPr>
                <a:t>j</a:t>
              </a:r>
              <a:r>
                <a:rPr lang="en-US" b="0" i="0" dirty="0"/>
                <a:t>) </a:t>
              </a:r>
              <a:r>
                <a:rPr lang="en-US" b="0" i="0" dirty="0" err="1"/>
                <a:t>ft</a:t>
              </a:r>
              <a:r>
                <a:rPr lang="en-US" b="0" i="0" dirty="0"/>
                <a:t>/s</a:t>
              </a:r>
              <a:r>
                <a:rPr lang="en-US" b="0" i="0" baseline="30000" dirty="0"/>
                <a:t>2</a:t>
              </a:r>
              <a:r>
                <a:rPr lang="en-US" b="0" i="0" dirty="0"/>
                <a:t> </a:t>
              </a:r>
            </a:p>
          </p:txBody>
        </p:sp>
        <p:grpSp>
          <p:nvGrpSpPr>
            <p:cNvPr id="22536" name="Group 1056"/>
            <p:cNvGrpSpPr>
              <a:grpSpLocks/>
            </p:cNvGrpSpPr>
            <p:nvPr/>
          </p:nvGrpSpPr>
          <p:grpSpPr bwMode="auto">
            <a:xfrm>
              <a:off x="3969" y="415"/>
              <a:ext cx="1582" cy="1610"/>
              <a:chOff x="3969" y="415"/>
              <a:chExt cx="1582" cy="1610"/>
            </a:xfrm>
          </p:grpSpPr>
          <p:sp>
            <p:nvSpPr>
              <p:cNvPr id="22537" name="Oval 1037"/>
              <p:cNvSpPr>
                <a:spLocks noChangeArrowheads="1"/>
              </p:cNvSpPr>
              <p:nvPr/>
            </p:nvSpPr>
            <p:spPr bwMode="auto">
              <a:xfrm>
                <a:off x="4105" y="837"/>
                <a:ext cx="907" cy="907"/>
              </a:xfrm>
              <a:prstGeom prst="ellipse">
                <a:avLst/>
              </a:prstGeom>
              <a:solidFill>
                <a:schemeClr val="accent1">
                  <a:lumMod val="40000"/>
                  <a:lumOff val="60000"/>
                </a:schemeClr>
              </a:solidFill>
              <a:ln w="9525">
                <a:solidFill>
                  <a:schemeClr val="tx1"/>
                </a:solidFill>
                <a:miter lim="800000"/>
                <a:headEnd/>
                <a:tailEnd/>
              </a:ln>
            </p:spPr>
            <p:txBody>
              <a:bodyPr wrap="none" anchor="ctr"/>
              <a:lstStyle/>
              <a:p>
                <a:endParaRPr lang="en-US"/>
              </a:p>
            </p:txBody>
          </p:sp>
          <p:sp>
            <p:nvSpPr>
              <p:cNvPr id="22538" name="Line 1038"/>
              <p:cNvSpPr>
                <a:spLocks noChangeShapeType="1"/>
              </p:cNvSpPr>
              <p:nvPr/>
            </p:nvSpPr>
            <p:spPr bwMode="auto">
              <a:xfrm>
                <a:off x="4558" y="1291"/>
                <a:ext cx="816"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2539" name="Line 1040"/>
              <p:cNvSpPr>
                <a:spLocks noChangeShapeType="1"/>
              </p:cNvSpPr>
              <p:nvPr/>
            </p:nvSpPr>
            <p:spPr bwMode="auto">
              <a:xfrm flipV="1">
                <a:off x="4558" y="656"/>
                <a:ext cx="0" cy="635"/>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2540" name="Oval 1041"/>
              <p:cNvSpPr>
                <a:spLocks noChangeArrowheads="1"/>
              </p:cNvSpPr>
              <p:nvPr/>
            </p:nvSpPr>
            <p:spPr bwMode="auto">
              <a:xfrm>
                <a:off x="4986" y="1271"/>
                <a:ext cx="46" cy="45"/>
              </a:xfrm>
              <a:prstGeom prst="ellipse">
                <a:avLst/>
              </a:prstGeom>
              <a:solidFill>
                <a:srgbClr val="FF0000"/>
              </a:solidFill>
              <a:ln w="9525">
                <a:solidFill>
                  <a:schemeClr val="tx1"/>
                </a:solidFill>
                <a:miter lim="800000"/>
                <a:headEnd/>
                <a:tailEnd/>
              </a:ln>
            </p:spPr>
            <p:txBody>
              <a:bodyPr wrap="none" anchor="ctr"/>
              <a:lstStyle/>
              <a:p>
                <a:endParaRPr lang="en-US"/>
              </a:p>
            </p:txBody>
          </p:sp>
          <p:sp>
            <p:nvSpPr>
              <p:cNvPr id="22541" name="Oval 1042"/>
              <p:cNvSpPr>
                <a:spLocks noChangeArrowheads="1"/>
              </p:cNvSpPr>
              <p:nvPr/>
            </p:nvSpPr>
            <p:spPr bwMode="auto">
              <a:xfrm>
                <a:off x="4550" y="1716"/>
                <a:ext cx="45" cy="45"/>
              </a:xfrm>
              <a:prstGeom prst="ellipse">
                <a:avLst/>
              </a:prstGeom>
              <a:solidFill>
                <a:srgbClr val="FF0000"/>
              </a:solidFill>
              <a:ln w="9525">
                <a:solidFill>
                  <a:schemeClr val="tx1"/>
                </a:solidFill>
                <a:miter lim="800000"/>
                <a:headEnd/>
                <a:tailEnd/>
              </a:ln>
            </p:spPr>
            <p:txBody>
              <a:bodyPr wrap="none" anchor="ctr"/>
              <a:lstStyle/>
              <a:p>
                <a:endParaRPr lang="en-US"/>
              </a:p>
            </p:txBody>
          </p:sp>
          <p:sp>
            <p:nvSpPr>
              <p:cNvPr id="22542" name="Rectangle 1043"/>
              <p:cNvSpPr>
                <a:spLocks noChangeArrowheads="1"/>
              </p:cNvSpPr>
              <p:nvPr/>
            </p:nvSpPr>
            <p:spPr bwMode="auto">
              <a:xfrm>
                <a:off x="4358" y="1095"/>
                <a:ext cx="23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b="0" i="0"/>
                  <a:t>O</a:t>
                </a:r>
                <a:endParaRPr lang="en-US" b="0" i="0"/>
              </a:p>
            </p:txBody>
          </p:sp>
          <p:sp>
            <p:nvSpPr>
              <p:cNvPr id="22543" name="Rectangle 1044"/>
              <p:cNvSpPr>
                <a:spLocks noChangeArrowheads="1"/>
              </p:cNvSpPr>
              <p:nvPr/>
            </p:nvSpPr>
            <p:spPr bwMode="auto">
              <a:xfrm>
                <a:off x="4998" y="1050"/>
                <a:ext cx="23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b="0" i="0"/>
                  <a:t>A</a:t>
                </a:r>
                <a:endParaRPr lang="en-US" b="0" i="0"/>
              </a:p>
            </p:txBody>
          </p:sp>
          <p:sp>
            <p:nvSpPr>
              <p:cNvPr id="22544" name="Rectangle 1045"/>
              <p:cNvSpPr>
                <a:spLocks noChangeArrowheads="1"/>
              </p:cNvSpPr>
              <p:nvPr/>
            </p:nvSpPr>
            <p:spPr bwMode="auto">
              <a:xfrm>
                <a:off x="4468" y="1775"/>
                <a:ext cx="22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b="0" i="0"/>
                  <a:t>B</a:t>
                </a:r>
                <a:endParaRPr lang="en-US" b="0" i="0"/>
              </a:p>
            </p:txBody>
          </p:sp>
          <p:sp>
            <p:nvSpPr>
              <p:cNvPr id="22545" name="Arc 1046"/>
              <p:cNvSpPr>
                <a:spLocks/>
              </p:cNvSpPr>
              <p:nvPr/>
            </p:nvSpPr>
            <p:spPr bwMode="auto">
              <a:xfrm rot="-2435381">
                <a:off x="4501" y="714"/>
                <a:ext cx="362" cy="337"/>
              </a:xfrm>
              <a:custGeom>
                <a:avLst/>
                <a:gdLst>
                  <a:gd name="T0" fmla="*/ 0 w 21600"/>
                  <a:gd name="T1" fmla="*/ 0 h 17881"/>
                  <a:gd name="T2" fmla="*/ 0 w 21600"/>
                  <a:gd name="T3" fmla="*/ 0 h 17881"/>
                  <a:gd name="T4" fmla="*/ 0 w 21600"/>
                  <a:gd name="T5" fmla="*/ 0 h 17881"/>
                  <a:gd name="T6" fmla="*/ 0 60000 65536"/>
                  <a:gd name="T7" fmla="*/ 0 60000 65536"/>
                  <a:gd name="T8" fmla="*/ 0 60000 65536"/>
                  <a:gd name="T9" fmla="*/ 0 w 21600"/>
                  <a:gd name="T10" fmla="*/ 0 h 17881"/>
                  <a:gd name="T11" fmla="*/ 21600 w 21600"/>
                  <a:gd name="T12" fmla="*/ 17881 h 17881"/>
                </a:gdLst>
                <a:ahLst/>
                <a:cxnLst>
                  <a:cxn ang="T6">
                    <a:pos x="T0" y="T1"/>
                  </a:cxn>
                  <a:cxn ang="T7">
                    <a:pos x="T2" y="T3"/>
                  </a:cxn>
                  <a:cxn ang="T8">
                    <a:pos x="T4" y="T5"/>
                  </a:cxn>
                </a:cxnLst>
                <a:rect l="T9" t="T10" r="T11" b="T12"/>
                <a:pathLst>
                  <a:path w="21600" h="17881" fill="none" extrusionOk="0">
                    <a:moveTo>
                      <a:pt x="12117" y="0"/>
                    </a:moveTo>
                    <a:cubicBezTo>
                      <a:pt x="18048" y="4019"/>
                      <a:pt x="21600" y="10717"/>
                      <a:pt x="21600" y="17881"/>
                    </a:cubicBezTo>
                  </a:path>
                  <a:path w="21600" h="17881" stroke="0" extrusionOk="0">
                    <a:moveTo>
                      <a:pt x="12117" y="0"/>
                    </a:moveTo>
                    <a:cubicBezTo>
                      <a:pt x="18048" y="4019"/>
                      <a:pt x="21600" y="10717"/>
                      <a:pt x="21600" y="17881"/>
                    </a:cubicBezTo>
                    <a:lnTo>
                      <a:pt x="0" y="17881"/>
                    </a:lnTo>
                    <a:lnTo>
                      <a:pt x="12117" y="0"/>
                    </a:lnTo>
                    <a:close/>
                  </a:path>
                </a:pathLst>
              </a:custGeom>
              <a:noFill/>
              <a:ln w="28575">
                <a:solidFill>
                  <a:srgbClr val="0000FA"/>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546" name="Rectangle 1047"/>
              <p:cNvSpPr>
                <a:spLocks noChangeArrowheads="1"/>
              </p:cNvSpPr>
              <p:nvPr/>
            </p:nvSpPr>
            <p:spPr bwMode="auto">
              <a:xfrm>
                <a:off x="5355" y="1140"/>
                <a:ext cx="1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b="0" i="0"/>
                  <a:t>x</a:t>
                </a:r>
                <a:endParaRPr lang="en-US" b="0" i="0"/>
              </a:p>
            </p:txBody>
          </p:sp>
          <p:sp>
            <p:nvSpPr>
              <p:cNvPr id="22547" name="Rectangle 1048"/>
              <p:cNvSpPr>
                <a:spLocks noChangeArrowheads="1"/>
              </p:cNvSpPr>
              <p:nvPr/>
            </p:nvSpPr>
            <p:spPr bwMode="auto">
              <a:xfrm>
                <a:off x="4468" y="415"/>
                <a:ext cx="1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b="0" i="0"/>
                  <a:t>y</a:t>
                </a:r>
                <a:endParaRPr lang="en-US" b="0" i="0"/>
              </a:p>
            </p:txBody>
          </p:sp>
          <p:sp>
            <p:nvSpPr>
              <p:cNvPr id="22548" name="Line 1049"/>
              <p:cNvSpPr>
                <a:spLocks noChangeShapeType="1"/>
              </p:cNvSpPr>
              <p:nvPr/>
            </p:nvSpPr>
            <p:spPr bwMode="auto">
              <a:xfrm flipH="1">
                <a:off x="4241" y="1291"/>
                <a:ext cx="317" cy="317"/>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2549" name="Rectangle 1050"/>
              <p:cNvSpPr>
                <a:spLocks noChangeArrowheads="1"/>
              </p:cNvSpPr>
              <p:nvPr/>
            </p:nvSpPr>
            <p:spPr bwMode="auto">
              <a:xfrm>
                <a:off x="3969" y="1594"/>
                <a:ext cx="33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b="0" i="0"/>
                  <a:t>2 ft</a:t>
                </a:r>
                <a:endParaRPr lang="en-US" b="0" i="0"/>
              </a:p>
            </p:txBody>
          </p:sp>
          <p:sp>
            <p:nvSpPr>
              <p:cNvPr id="22550" name="Text Box 1053"/>
              <p:cNvSpPr txBox="1">
                <a:spLocks noChangeArrowheads="1"/>
              </p:cNvSpPr>
              <p:nvPr/>
            </p:nvSpPr>
            <p:spPr bwMode="auto">
              <a:xfrm>
                <a:off x="4704" y="550"/>
                <a:ext cx="55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sz="1800" b="0" i="0"/>
                  <a:t>2 rad/s</a:t>
                </a:r>
                <a:r>
                  <a:rPr lang="en-US" sz="1800" b="0" i="0" baseline="30000"/>
                  <a:t>2</a:t>
                </a:r>
                <a:endParaRPr lang="en-US" b="0" i="0" baseline="30000"/>
              </a:p>
            </p:txBody>
          </p:sp>
        </p:grpSp>
      </p:grpSp>
      <p:sp>
        <p:nvSpPr>
          <p:cNvPr id="3" name="Title 2"/>
          <p:cNvSpPr>
            <a:spLocks noGrp="1"/>
          </p:cNvSpPr>
          <p:nvPr>
            <p:ph type="title" idx="4294967295"/>
          </p:nvPr>
        </p:nvSpPr>
        <p:spPr/>
        <p:txBody>
          <a:bodyPr/>
          <a:lstStyle/>
          <a:p>
            <a:pPr rtl="0" eaLnBrk="1" fontAlgn="base" hangingPunct="1"/>
            <a:r>
              <a:rPr lang="en-US" sz="2400" b="1" i="0" kern="1200" dirty="0" smtClean="0">
                <a:solidFill>
                  <a:srgbClr val="000096"/>
                </a:solidFill>
                <a:effectLst/>
                <a:latin typeface="Times New Roman" panose="02020603050405020304" pitchFamily="18" charset="0"/>
                <a:ea typeface="+mn-ea"/>
                <a:cs typeface="Arial" panose="020B0604020202020204" pitchFamily="34" charset="0"/>
              </a:rPr>
              <a:t>CONCEPT QUIZ</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6502"/>
                                        </p:tgtEl>
                                        <p:attrNameLst>
                                          <p:attrName>style.visibility</p:attrName>
                                        </p:attrNameLst>
                                      </p:cBhvr>
                                      <p:to>
                                        <p:strVal val="visible"/>
                                      </p:to>
                                    </p:set>
                                    <p:anim calcmode="lin" valueType="num">
                                      <p:cBhvr additive="base">
                                        <p:cTn id="13" dur="500" fill="hold"/>
                                        <p:tgtEl>
                                          <p:spTgt spid="106502"/>
                                        </p:tgtEl>
                                        <p:attrNameLst>
                                          <p:attrName>ppt_x</p:attrName>
                                        </p:attrNameLst>
                                      </p:cBhvr>
                                      <p:tavLst>
                                        <p:tav tm="0">
                                          <p:val>
                                            <p:strVal val="0-#ppt_w/2"/>
                                          </p:val>
                                        </p:tav>
                                        <p:tav tm="100000">
                                          <p:val>
                                            <p:strVal val="#ppt_x"/>
                                          </p:val>
                                        </p:tav>
                                      </p:tavLst>
                                    </p:anim>
                                    <p:anim calcmode="lin" valueType="num">
                                      <p:cBhvr additive="base">
                                        <p:cTn id="14" dur="500" fill="hold"/>
                                        <p:tgtEl>
                                          <p:spTgt spid="10650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2"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Text Box 3"/>
          <p:cNvSpPr txBox="1">
            <a:spLocks noChangeArrowheads="1"/>
          </p:cNvSpPr>
          <p:nvPr/>
        </p:nvSpPr>
        <p:spPr bwMode="auto">
          <a:xfrm>
            <a:off x="381000" y="2902803"/>
            <a:ext cx="8458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i="0" dirty="0">
                <a:solidFill>
                  <a:srgbClr val="990033"/>
                </a:solidFill>
              </a:rPr>
              <a:t>Given:</a:t>
            </a:r>
            <a:r>
              <a:rPr lang="en-US" b="0" i="0" dirty="0">
                <a:solidFill>
                  <a:srgbClr val="990033"/>
                </a:solidFill>
              </a:rPr>
              <a:t> </a:t>
            </a:r>
            <a:r>
              <a:rPr lang="en-US" b="0" i="0" dirty="0" smtClean="0"/>
              <a:t>Gear </a:t>
            </a:r>
            <a:r>
              <a:rPr lang="en-US" b="0" i="0" dirty="0"/>
              <a:t>A </a:t>
            </a:r>
            <a:r>
              <a:rPr lang="en-US" b="0" i="0" dirty="0" smtClean="0"/>
              <a:t>is given an angular acceleration </a:t>
            </a:r>
            <a:r>
              <a:rPr lang="en-US" b="0" i="0" dirty="0" err="1" smtClean="0">
                <a:latin typeface="Symbol" pitchFamily="18" charset="2"/>
              </a:rPr>
              <a:t>a</a:t>
            </a:r>
            <a:r>
              <a:rPr lang="en-US" b="0" i="0" baseline="-25000" dirty="0" err="1" smtClean="0"/>
              <a:t>A</a:t>
            </a:r>
            <a:r>
              <a:rPr lang="en-US" b="0" i="0" dirty="0" smtClean="0"/>
              <a:t>= 4t</a:t>
            </a:r>
            <a:r>
              <a:rPr lang="en-US" b="0" i="0" baseline="30000" dirty="0" smtClean="0"/>
              <a:t>3</a:t>
            </a:r>
            <a:r>
              <a:rPr lang="en-US" b="0" i="0" dirty="0" smtClean="0"/>
              <a:t> </a:t>
            </a:r>
            <a:r>
              <a:rPr lang="en-US" b="0" i="0" dirty="0" err="1" smtClean="0"/>
              <a:t>rad</a:t>
            </a:r>
            <a:r>
              <a:rPr lang="en-US" b="0" i="0" dirty="0" smtClean="0"/>
              <a:t>/s</a:t>
            </a:r>
            <a:r>
              <a:rPr lang="en-US" b="0" i="0" baseline="30000" dirty="0" smtClean="0"/>
              <a:t>2</a:t>
            </a:r>
            <a:r>
              <a:rPr lang="en-US" b="0" i="0" dirty="0" smtClean="0"/>
              <a:t>, </a:t>
            </a:r>
            <a:br>
              <a:rPr lang="en-US" b="0" i="0" dirty="0" smtClean="0"/>
            </a:br>
            <a:r>
              <a:rPr lang="en-US" b="0" i="0" dirty="0" smtClean="0"/>
              <a:t>	 where t is in seconds, and (</a:t>
            </a:r>
            <a:r>
              <a:rPr lang="en-US" b="0" i="0" dirty="0" smtClean="0">
                <a:sym typeface="Symbol"/>
              </a:rPr>
              <a:t></a:t>
            </a:r>
            <a:r>
              <a:rPr lang="en-US" b="0" i="0" baseline="-25000" dirty="0" smtClean="0">
                <a:sym typeface="Symbol"/>
              </a:rPr>
              <a:t>A</a:t>
            </a:r>
            <a:r>
              <a:rPr lang="en-US" b="0" i="0" dirty="0" smtClean="0">
                <a:sym typeface="Symbol"/>
              </a:rPr>
              <a:t>)</a:t>
            </a:r>
            <a:r>
              <a:rPr lang="en-US" b="0" i="0" baseline="-25000" dirty="0" smtClean="0">
                <a:sym typeface="Symbol"/>
              </a:rPr>
              <a:t>0</a:t>
            </a:r>
            <a:r>
              <a:rPr lang="en-US" b="0" i="0" dirty="0" smtClean="0">
                <a:sym typeface="Symbol"/>
              </a:rPr>
              <a:t>= 20 rad/s.</a:t>
            </a:r>
            <a:endParaRPr lang="en-US" b="0" i="0" dirty="0"/>
          </a:p>
        </p:txBody>
      </p:sp>
      <p:sp>
        <p:nvSpPr>
          <p:cNvPr id="121860" name="Text Box 4"/>
          <p:cNvSpPr txBox="1">
            <a:spLocks noChangeArrowheads="1"/>
          </p:cNvSpPr>
          <p:nvPr/>
        </p:nvSpPr>
        <p:spPr bwMode="auto">
          <a:xfrm>
            <a:off x="381000" y="3741003"/>
            <a:ext cx="8305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i="0" dirty="0">
                <a:solidFill>
                  <a:srgbClr val="990033"/>
                </a:solidFill>
              </a:rPr>
              <a:t>Find:</a:t>
            </a:r>
            <a:r>
              <a:rPr lang="en-US" b="0" i="0" dirty="0"/>
              <a:t>	The </a:t>
            </a:r>
            <a:r>
              <a:rPr lang="en-US" b="0" i="0" dirty="0" smtClean="0"/>
              <a:t>angular velocity and angular displacement of gear B</a:t>
            </a:r>
            <a:br>
              <a:rPr lang="en-US" b="0" i="0" dirty="0" smtClean="0"/>
            </a:br>
            <a:r>
              <a:rPr lang="en-US" b="0" i="0" dirty="0" smtClean="0"/>
              <a:t>	when t = 2 s</a:t>
            </a:r>
            <a:r>
              <a:rPr lang="en-US" b="0" i="0" dirty="0"/>
              <a:t>.</a:t>
            </a:r>
          </a:p>
        </p:txBody>
      </p:sp>
      <p:sp>
        <p:nvSpPr>
          <p:cNvPr id="121861" name="Text Box 5"/>
          <p:cNvSpPr txBox="1">
            <a:spLocks noChangeArrowheads="1"/>
          </p:cNvSpPr>
          <p:nvPr/>
        </p:nvSpPr>
        <p:spPr bwMode="auto">
          <a:xfrm>
            <a:off x="1295400" y="4677995"/>
            <a:ext cx="7467600" cy="1646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250950" indent="-1250950" eaLnBrk="0" hangingPunct="0">
              <a:tabLst>
                <a:tab pos="863600" algn="l"/>
              </a:tabLst>
              <a:defRPr sz="2400" b="1" i="1">
                <a:solidFill>
                  <a:schemeClr val="tx1"/>
                </a:solidFill>
                <a:latin typeface="Times New Roman" pitchFamily="18" charset="0"/>
              </a:defRPr>
            </a:lvl1pPr>
            <a:lvl2pPr marL="742950" indent="-285750" eaLnBrk="0" hangingPunct="0">
              <a:tabLst>
                <a:tab pos="863600" algn="l"/>
              </a:tabLst>
              <a:defRPr sz="2400" b="1" i="1">
                <a:solidFill>
                  <a:schemeClr val="tx1"/>
                </a:solidFill>
                <a:latin typeface="Times New Roman" pitchFamily="18" charset="0"/>
              </a:defRPr>
            </a:lvl2pPr>
            <a:lvl3pPr marL="1143000" indent="-228600" eaLnBrk="0" hangingPunct="0">
              <a:tabLst>
                <a:tab pos="863600" algn="l"/>
              </a:tabLst>
              <a:defRPr sz="2400" b="1" i="1">
                <a:solidFill>
                  <a:schemeClr val="tx1"/>
                </a:solidFill>
                <a:latin typeface="Times New Roman" pitchFamily="18" charset="0"/>
              </a:defRPr>
            </a:lvl3pPr>
            <a:lvl4pPr marL="1600200" indent="-228600" eaLnBrk="0" hangingPunct="0">
              <a:tabLst>
                <a:tab pos="863600" algn="l"/>
              </a:tabLst>
              <a:defRPr sz="2400" b="1" i="1">
                <a:solidFill>
                  <a:schemeClr val="tx1"/>
                </a:solidFill>
                <a:latin typeface="Times New Roman" pitchFamily="18" charset="0"/>
              </a:defRPr>
            </a:lvl4pPr>
            <a:lvl5pPr marL="2057400" indent="-228600" eaLnBrk="0" hangingPunct="0">
              <a:tabLst>
                <a:tab pos="863600" algn="l"/>
              </a:tabLst>
              <a:defRPr sz="2400" b="1" i="1">
                <a:solidFill>
                  <a:schemeClr val="tx1"/>
                </a:solidFill>
                <a:latin typeface="Times New Roman" pitchFamily="18" charset="0"/>
              </a:defRPr>
            </a:lvl5pPr>
            <a:lvl6pPr marL="2514600" indent="-228600" eaLnBrk="0" fontAlgn="base" hangingPunct="0">
              <a:spcBef>
                <a:spcPct val="0"/>
              </a:spcBef>
              <a:spcAft>
                <a:spcPct val="0"/>
              </a:spcAft>
              <a:tabLst>
                <a:tab pos="863600" algn="l"/>
              </a:tabLst>
              <a:defRPr sz="2400" b="1" i="1">
                <a:solidFill>
                  <a:schemeClr val="tx1"/>
                </a:solidFill>
                <a:latin typeface="Times New Roman" pitchFamily="18" charset="0"/>
              </a:defRPr>
            </a:lvl6pPr>
            <a:lvl7pPr marL="2971800" indent="-228600" eaLnBrk="0" fontAlgn="base" hangingPunct="0">
              <a:spcBef>
                <a:spcPct val="0"/>
              </a:spcBef>
              <a:spcAft>
                <a:spcPct val="0"/>
              </a:spcAft>
              <a:tabLst>
                <a:tab pos="863600" algn="l"/>
              </a:tabLst>
              <a:defRPr sz="2400" b="1" i="1">
                <a:solidFill>
                  <a:schemeClr val="tx1"/>
                </a:solidFill>
                <a:latin typeface="Times New Roman" pitchFamily="18" charset="0"/>
              </a:defRPr>
            </a:lvl7pPr>
            <a:lvl8pPr marL="3429000" indent="-228600" eaLnBrk="0" fontAlgn="base" hangingPunct="0">
              <a:spcBef>
                <a:spcPct val="0"/>
              </a:spcBef>
              <a:spcAft>
                <a:spcPct val="0"/>
              </a:spcAft>
              <a:tabLst>
                <a:tab pos="863600" algn="l"/>
              </a:tabLst>
              <a:defRPr sz="2400" b="1" i="1">
                <a:solidFill>
                  <a:schemeClr val="tx1"/>
                </a:solidFill>
                <a:latin typeface="Times New Roman" pitchFamily="18" charset="0"/>
              </a:defRPr>
            </a:lvl8pPr>
            <a:lvl9pPr marL="3886200" indent="-228600" eaLnBrk="0" fontAlgn="base" hangingPunct="0">
              <a:spcBef>
                <a:spcPct val="0"/>
              </a:spcBef>
              <a:spcAft>
                <a:spcPct val="0"/>
              </a:spcAft>
              <a:tabLst>
                <a:tab pos="863600" algn="l"/>
              </a:tabLst>
              <a:defRPr sz="2400" b="1" i="1">
                <a:solidFill>
                  <a:schemeClr val="tx1"/>
                </a:solidFill>
                <a:latin typeface="Times New Roman" pitchFamily="18" charset="0"/>
              </a:defRPr>
            </a:lvl9pPr>
          </a:lstStyle>
          <a:p>
            <a:pPr marL="0" indent="0" eaLnBrk="1" hangingPunct="1">
              <a:spcAft>
                <a:spcPts val="600"/>
              </a:spcAft>
              <a:tabLst/>
            </a:pPr>
            <a:r>
              <a:rPr lang="en-US" b="0" i="0" dirty="0" smtClean="0"/>
              <a:t>1) Apply the kinematic equation of variable angular</a:t>
            </a:r>
            <a:br>
              <a:rPr lang="en-US" b="0" i="0" dirty="0" smtClean="0"/>
            </a:br>
            <a:r>
              <a:rPr lang="en-US" b="0" i="0" dirty="0" smtClean="0"/>
              <a:t>acceleration to find the angular velocity</a:t>
            </a:r>
            <a:r>
              <a:rPr lang="en-US" b="0" i="0" dirty="0"/>
              <a:t> </a:t>
            </a:r>
            <a:r>
              <a:rPr lang="en-US" b="0" i="0" dirty="0" smtClean="0"/>
              <a:t>of gear A.</a:t>
            </a:r>
            <a:endParaRPr lang="en-US" b="0" i="0" dirty="0"/>
          </a:p>
          <a:p>
            <a:pPr marL="0" indent="0" eaLnBrk="1" hangingPunct="1">
              <a:spcAft>
                <a:spcPts val="600"/>
              </a:spcAft>
              <a:tabLst/>
            </a:pPr>
            <a:r>
              <a:rPr lang="en-US" b="0" i="0" dirty="0" smtClean="0"/>
              <a:t>2) Find the relationship of angular motion between gear A and  </a:t>
            </a:r>
            <a:r>
              <a:rPr lang="en-US" b="0" i="0" dirty="0"/>
              <a:t>gear </a:t>
            </a:r>
            <a:r>
              <a:rPr lang="en-US" b="0" i="0" dirty="0" smtClean="0"/>
              <a:t>B in terms of time and then use 2 s.</a:t>
            </a:r>
            <a:endParaRPr lang="en-US" b="0" i="0" dirty="0"/>
          </a:p>
        </p:txBody>
      </p:sp>
      <p:sp>
        <p:nvSpPr>
          <p:cNvPr id="23563" name="Text Box 11"/>
          <p:cNvSpPr txBox="1">
            <a:spLocks noChangeArrowheads="1"/>
          </p:cNvSpPr>
          <p:nvPr/>
        </p:nvSpPr>
        <p:spPr bwMode="auto">
          <a:xfrm>
            <a:off x="381000" y="4648200"/>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i="0" dirty="0">
                <a:solidFill>
                  <a:srgbClr val="990033"/>
                </a:solidFill>
              </a:rPr>
              <a:t>Plan:</a:t>
            </a:r>
            <a:r>
              <a:rPr lang="en-US" b="0" i="0" dirty="0"/>
              <a:t>	</a:t>
            </a:r>
          </a:p>
        </p:txBody>
      </p:sp>
      <p:pic>
        <p:nvPicPr>
          <p:cNvPr id="23562"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1219200"/>
            <a:ext cx="3114675"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24400" y="1066800"/>
            <a:ext cx="2895600" cy="188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idx="4294967295"/>
          </p:nvPr>
        </p:nvSpPr>
        <p:spPr/>
        <p:txBody>
          <a:bodyPr/>
          <a:lstStyle/>
          <a:p>
            <a:pPr rtl="0" eaLnBrk="1" fontAlgn="base" hangingPunct="1"/>
            <a:r>
              <a:rPr lang="en-US" sz="2400" b="1" i="0" kern="1200" dirty="0" smtClean="0">
                <a:solidFill>
                  <a:srgbClr val="000096"/>
                </a:solidFill>
                <a:effectLst/>
                <a:latin typeface="Times New Roman" panose="02020603050405020304" pitchFamily="18" charset="0"/>
                <a:ea typeface="+mn-ea"/>
                <a:cs typeface="Arial" panose="020B0604020202020204" pitchFamily="34" charset="0"/>
              </a:rPr>
              <a:t>GROUP </a:t>
            </a:r>
            <a:r>
              <a:rPr lang="en-US" sz="2400" b="1" i="0" kern="1200" dirty="0" smtClean="0">
                <a:solidFill>
                  <a:srgbClr val="000096"/>
                </a:solidFill>
                <a:effectLst/>
                <a:latin typeface="Times New Roman" panose="02020603050405020304" pitchFamily="18" charset="0"/>
                <a:ea typeface="+mn-ea"/>
                <a:cs typeface="Arial" panose="020B0604020202020204" pitchFamily="34" charset="0"/>
              </a:rPr>
              <a:t> PROBLEM </a:t>
            </a:r>
            <a:r>
              <a:rPr lang="en-US" sz="2400" b="1" i="0" kern="1200" dirty="0" smtClean="0">
                <a:solidFill>
                  <a:srgbClr val="000096"/>
                </a:solidFill>
                <a:effectLst/>
                <a:latin typeface="Times New Roman" panose="02020603050405020304" pitchFamily="18" charset="0"/>
                <a:ea typeface="+mn-ea"/>
                <a:cs typeface="Arial" panose="020B0604020202020204" pitchFamily="34" charset="0"/>
              </a:rPr>
              <a:t>SOLVING</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1859"/>
                                        </p:tgtEl>
                                        <p:attrNameLst>
                                          <p:attrName>style.visibility</p:attrName>
                                        </p:attrNameLst>
                                      </p:cBhvr>
                                      <p:to>
                                        <p:strVal val="visible"/>
                                      </p:to>
                                    </p:set>
                                    <p:anim calcmode="lin" valueType="num">
                                      <p:cBhvr additive="base">
                                        <p:cTn id="7" dur="500" fill="hold"/>
                                        <p:tgtEl>
                                          <p:spTgt spid="121859"/>
                                        </p:tgtEl>
                                        <p:attrNameLst>
                                          <p:attrName>ppt_x</p:attrName>
                                        </p:attrNameLst>
                                      </p:cBhvr>
                                      <p:tavLst>
                                        <p:tav tm="0">
                                          <p:val>
                                            <p:strVal val="0-#ppt_w/2"/>
                                          </p:val>
                                        </p:tav>
                                        <p:tav tm="100000">
                                          <p:val>
                                            <p:strVal val="#ppt_x"/>
                                          </p:val>
                                        </p:tav>
                                      </p:tavLst>
                                    </p:anim>
                                    <p:anim calcmode="lin" valueType="num">
                                      <p:cBhvr additive="base">
                                        <p:cTn id="8" dur="500" fill="hold"/>
                                        <p:tgtEl>
                                          <p:spTgt spid="12185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1860"/>
                                        </p:tgtEl>
                                        <p:attrNameLst>
                                          <p:attrName>style.visibility</p:attrName>
                                        </p:attrNameLst>
                                      </p:cBhvr>
                                      <p:to>
                                        <p:strVal val="visible"/>
                                      </p:to>
                                    </p:set>
                                    <p:anim calcmode="lin" valueType="num">
                                      <p:cBhvr additive="base">
                                        <p:cTn id="13" dur="500" fill="hold"/>
                                        <p:tgtEl>
                                          <p:spTgt spid="121860"/>
                                        </p:tgtEl>
                                        <p:attrNameLst>
                                          <p:attrName>ppt_x</p:attrName>
                                        </p:attrNameLst>
                                      </p:cBhvr>
                                      <p:tavLst>
                                        <p:tav tm="0">
                                          <p:val>
                                            <p:strVal val="0-#ppt_w/2"/>
                                          </p:val>
                                        </p:tav>
                                        <p:tav tm="100000">
                                          <p:val>
                                            <p:strVal val="#ppt_x"/>
                                          </p:val>
                                        </p:tav>
                                      </p:tavLst>
                                    </p:anim>
                                    <p:anim calcmode="lin" valueType="num">
                                      <p:cBhvr additive="base">
                                        <p:cTn id="14" dur="500" fill="hold"/>
                                        <p:tgtEl>
                                          <p:spTgt spid="121860"/>
                                        </p:tgtEl>
                                        <p:attrNameLst>
                                          <p:attrName>ppt_y</p:attrName>
                                        </p:attrNameLst>
                                      </p:cBhvr>
                                      <p:tavLst>
                                        <p:tav tm="0">
                                          <p:val>
                                            <p:strVal val="#ppt_y"/>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3563"/>
                                        </p:tgtEl>
                                        <p:attrNameLst>
                                          <p:attrName>style.visibility</p:attrName>
                                        </p:attrNameLst>
                                      </p:cBhvr>
                                      <p:to>
                                        <p:strVal val="visible"/>
                                      </p:to>
                                    </p:set>
                                    <p:anim calcmode="lin" valueType="num">
                                      <p:cBhvr additive="base">
                                        <p:cTn id="17" dur="500" fill="hold"/>
                                        <p:tgtEl>
                                          <p:spTgt spid="23563"/>
                                        </p:tgtEl>
                                        <p:attrNameLst>
                                          <p:attrName>ppt_x</p:attrName>
                                        </p:attrNameLst>
                                      </p:cBhvr>
                                      <p:tavLst>
                                        <p:tav tm="0">
                                          <p:val>
                                            <p:strVal val="#ppt_x"/>
                                          </p:val>
                                        </p:tav>
                                        <p:tav tm="100000">
                                          <p:val>
                                            <p:strVal val="#ppt_x"/>
                                          </p:val>
                                        </p:tav>
                                      </p:tavLst>
                                    </p:anim>
                                    <p:anim calcmode="lin" valueType="num">
                                      <p:cBhvr additive="base">
                                        <p:cTn id="18" dur="500" fill="hold"/>
                                        <p:tgtEl>
                                          <p:spTgt spid="23563"/>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21861"/>
                                        </p:tgtEl>
                                        <p:attrNameLst>
                                          <p:attrName>style.visibility</p:attrName>
                                        </p:attrNameLst>
                                      </p:cBhvr>
                                      <p:to>
                                        <p:strVal val="visible"/>
                                      </p:to>
                                    </p:set>
                                    <p:anim calcmode="lin" valueType="num">
                                      <p:cBhvr additive="base">
                                        <p:cTn id="23" dur="500" fill="hold"/>
                                        <p:tgtEl>
                                          <p:spTgt spid="121861"/>
                                        </p:tgtEl>
                                        <p:attrNameLst>
                                          <p:attrName>ppt_x</p:attrName>
                                        </p:attrNameLst>
                                      </p:cBhvr>
                                      <p:tavLst>
                                        <p:tav tm="0">
                                          <p:val>
                                            <p:strVal val="0-#ppt_w/2"/>
                                          </p:val>
                                        </p:tav>
                                        <p:tav tm="100000">
                                          <p:val>
                                            <p:strVal val="#ppt_x"/>
                                          </p:val>
                                        </p:tav>
                                      </p:tavLst>
                                    </p:anim>
                                    <p:anim calcmode="lin" valueType="num">
                                      <p:cBhvr additive="base">
                                        <p:cTn id="24" dur="500" fill="hold"/>
                                        <p:tgtEl>
                                          <p:spTgt spid="1218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autoUpdateAnimBg="0"/>
      <p:bldP spid="121860" grpId="0" autoUpdateAnimBg="0"/>
      <p:bldP spid="121861" grpId="0" autoUpdateAnimBg="0"/>
      <p:bldP spid="2356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ext Box 3"/>
          <p:cNvSpPr txBox="1">
            <a:spLocks noChangeArrowheads="1"/>
          </p:cNvSpPr>
          <p:nvPr/>
        </p:nvSpPr>
        <p:spPr bwMode="auto">
          <a:xfrm>
            <a:off x="382587" y="914400"/>
            <a:ext cx="1370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461963" algn="l"/>
              </a:tabLst>
              <a:defRPr sz="2400" b="1" i="1">
                <a:solidFill>
                  <a:schemeClr val="tx1"/>
                </a:solidFill>
                <a:latin typeface="Times New Roman" pitchFamily="18" charset="0"/>
              </a:defRPr>
            </a:lvl1pPr>
            <a:lvl2pPr marL="742950" indent="-285750" eaLnBrk="0" hangingPunct="0">
              <a:tabLst>
                <a:tab pos="461963" algn="l"/>
              </a:tabLst>
              <a:defRPr sz="2400" b="1" i="1">
                <a:solidFill>
                  <a:schemeClr val="tx1"/>
                </a:solidFill>
                <a:latin typeface="Times New Roman" pitchFamily="18" charset="0"/>
              </a:defRPr>
            </a:lvl2pPr>
            <a:lvl3pPr marL="1143000" indent="-228600" eaLnBrk="0" hangingPunct="0">
              <a:tabLst>
                <a:tab pos="461963" algn="l"/>
              </a:tabLst>
              <a:defRPr sz="2400" b="1" i="1">
                <a:solidFill>
                  <a:schemeClr val="tx1"/>
                </a:solidFill>
                <a:latin typeface="Times New Roman" pitchFamily="18" charset="0"/>
              </a:defRPr>
            </a:lvl3pPr>
            <a:lvl4pPr marL="1600200" indent="-228600" eaLnBrk="0" hangingPunct="0">
              <a:tabLst>
                <a:tab pos="461963" algn="l"/>
              </a:tabLst>
              <a:defRPr sz="2400" b="1" i="1">
                <a:solidFill>
                  <a:schemeClr val="tx1"/>
                </a:solidFill>
                <a:latin typeface="Times New Roman" pitchFamily="18" charset="0"/>
              </a:defRPr>
            </a:lvl4pPr>
            <a:lvl5pPr marL="2057400" indent="-228600" eaLnBrk="0" hangingPunct="0">
              <a:tabLst>
                <a:tab pos="461963" algn="l"/>
              </a:tabLst>
              <a:defRPr sz="2400" b="1" i="1">
                <a:solidFill>
                  <a:schemeClr val="tx1"/>
                </a:solidFill>
                <a:latin typeface="Times New Roman" pitchFamily="18" charset="0"/>
              </a:defRPr>
            </a:lvl5pPr>
            <a:lvl6pPr marL="2514600" indent="-228600" eaLnBrk="0" fontAlgn="base" hangingPunct="0">
              <a:spcBef>
                <a:spcPct val="0"/>
              </a:spcBef>
              <a:spcAft>
                <a:spcPct val="0"/>
              </a:spcAft>
              <a:tabLst>
                <a:tab pos="461963" algn="l"/>
              </a:tabLst>
              <a:defRPr sz="2400" b="1" i="1">
                <a:solidFill>
                  <a:schemeClr val="tx1"/>
                </a:solidFill>
                <a:latin typeface="Times New Roman" pitchFamily="18" charset="0"/>
              </a:defRPr>
            </a:lvl6pPr>
            <a:lvl7pPr marL="2971800" indent="-228600" eaLnBrk="0" fontAlgn="base" hangingPunct="0">
              <a:spcBef>
                <a:spcPct val="0"/>
              </a:spcBef>
              <a:spcAft>
                <a:spcPct val="0"/>
              </a:spcAft>
              <a:tabLst>
                <a:tab pos="461963" algn="l"/>
              </a:tabLst>
              <a:defRPr sz="2400" b="1" i="1">
                <a:solidFill>
                  <a:schemeClr val="tx1"/>
                </a:solidFill>
                <a:latin typeface="Times New Roman" pitchFamily="18" charset="0"/>
              </a:defRPr>
            </a:lvl7pPr>
            <a:lvl8pPr marL="3429000" indent="-228600" eaLnBrk="0" fontAlgn="base" hangingPunct="0">
              <a:spcBef>
                <a:spcPct val="0"/>
              </a:spcBef>
              <a:spcAft>
                <a:spcPct val="0"/>
              </a:spcAft>
              <a:tabLst>
                <a:tab pos="461963" algn="l"/>
              </a:tabLst>
              <a:defRPr sz="2400" b="1" i="1">
                <a:solidFill>
                  <a:schemeClr val="tx1"/>
                </a:solidFill>
                <a:latin typeface="Times New Roman" pitchFamily="18" charset="0"/>
              </a:defRPr>
            </a:lvl8pPr>
            <a:lvl9pPr marL="3886200" indent="-228600" eaLnBrk="0" fontAlgn="base" hangingPunct="0">
              <a:spcBef>
                <a:spcPct val="0"/>
              </a:spcBef>
              <a:spcAft>
                <a:spcPct val="0"/>
              </a:spcAft>
              <a:tabLst>
                <a:tab pos="461963" algn="l"/>
              </a:tabLst>
              <a:defRPr sz="2400" b="1" i="1">
                <a:solidFill>
                  <a:schemeClr val="tx1"/>
                </a:solidFill>
                <a:latin typeface="Times New Roman" pitchFamily="18" charset="0"/>
              </a:defRPr>
            </a:lvl9pPr>
          </a:lstStyle>
          <a:p>
            <a:pPr eaLnBrk="1" hangingPunct="1"/>
            <a:r>
              <a:rPr lang="en-US" i="0" u="sng" dirty="0">
                <a:solidFill>
                  <a:srgbClr val="990033"/>
                </a:solidFill>
              </a:rPr>
              <a:t>Solution:</a:t>
            </a:r>
          </a:p>
        </p:txBody>
      </p:sp>
      <p:sp>
        <p:nvSpPr>
          <p:cNvPr id="122885" name="Text Box 5"/>
          <p:cNvSpPr txBox="1">
            <a:spLocks noChangeArrowheads="1"/>
          </p:cNvSpPr>
          <p:nvPr/>
        </p:nvSpPr>
        <p:spPr bwMode="auto">
          <a:xfrm>
            <a:off x="457200" y="1295400"/>
            <a:ext cx="8458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17513" indent="-417513" eaLnBrk="0" hangingPunct="0">
              <a:tabLst>
                <a:tab pos="461963" algn="l"/>
              </a:tabLst>
              <a:defRPr sz="2400" b="1" i="1">
                <a:solidFill>
                  <a:schemeClr val="tx1"/>
                </a:solidFill>
                <a:latin typeface="Times New Roman" pitchFamily="18" charset="0"/>
              </a:defRPr>
            </a:lvl1pPr>
            <a:lvl2pPr marL="742950" indent="-285750" eaLnBrk="0" hangingPunct="0">
              <a:tabLst>
                <a:tab pos="461963" algn="l"/>
              </a:tabLst>
              <a:defRPr sz="2400" b="1" i="1">
                <a:solidFill>
                  <a:schemeClr val="tx1"/>
                </a:solidFill>
                <a:latin typeface="Times New Roman" pitchFamily="18" charset="0"/>
              </a:defRPr>
            </a:lvl2pPr>
            <a:lvl3pPr marL="1143000" indent="-228600" eaLnBrk="0" hangingPunct="0">
              <a:tabLst>
                <a:tab pos="461963" algn="l"/>
              </a:tabLst>
              <a:defRPr sz="2400" b="1" i="1">
                <a:solidFill>
                  <a:schemeClr val="tx1"/>
                </a:solidFill>
                <a:latin typeface="Times New Roman" pitchFamily="18" charset="0"/>
              </a:defRPr>
            </a:lvl3pPr>
            <a:lvl4pPr marL="1600200" indent="-228600" eaLnBrk="0" hangingPunct="0">
              <a:tabLst>
                <a:tab pos="461963" algn="l"/>
              </a:tabLst>
              <a:defRPr sz="2400" b="1" i="1">
                <a:solidFill>
                  <a:schemeClr val="tx1"/>
                </a:solidFill>
                <a:latin typeface="Times New Roman" pitchFamily="18" charset="0"/>
              </a:defRPr>
            </a:lvl4pPr>
            <a:lvl5pPr marL="2057400" indent="-228600" eaLnBrk="0" hangingPunct="0">
              <a:tabLst>
                <a:tab pos="461963" algn="l"/>
              </a:tabLst>
              <a:defRPr sz="2400" b="1" i="1">
                <a:solidFill>
                  <a:schemeClr val="tx1"/>
                </a:solidFill>
                <a:latin typeface="Times New Roman" pitchFamily="18" charset="0"/>
              </a:defRPr>
            </a:lvl5pPr>
            <a:lvl6pPr marL="2514600" indent="-228600" eaLnBrk="0" fontAlgn="base" hangingPunct="0">
              <a:spcBef>
                <a:spcPct val="0"/>
              </a:spcBef>
              <a:spcAft>
                <a:spcPct val="0"/>
              </a:spcAft>
              <a:tabLst>
                <a:tab pos="461963" algn="l"/>
              </a:tabLst>
              <a:defRPr sz="2400" b="1" i="1">
                <a:solidFill>
                  <a:schemeClr val="tx1"/>
                </a:solidFill>
                <a:latin typeface="Times New Roman" pitchFamily="18" charset="0"/>
              </a:defRPr>
            </a:lvl6pPr>
            <a:lvl7pPr marL="2971800" indent="-228600" eaLnBrk="0" fontAlgn="base" hangingPunct="0">
              <a:spcBef>
                <a:spcPct val="0"/>
              </a:spcBef>
              <a:spcAft>
                <a:spcPct val="0"/>
              </a:spcAft>
              <a:tabLst>
                <a:tab pos="461963" algn="l"/>
              </a:tabLst>
              <a:defRPr sz="2400" b="1" i="1">
                <a:solidFill>
                  <a:schemeClr val="tx1"/>
                </a:solidFill>
                <a:latin typeface="Times New Roman" pitchFamily="18" charset="0"/>
              </a:defRPr>
            </a:lvl7pPr>
            <a:lvl8pPr marL="3429000" indent="-228600" eaLnBrk="0" fontAlgn="base" hangingPunct="0">
              <a:spcBef>
                <a:spcPct val="0"/>
              </a:spcBef>
              <a:spcAft>
                <a:spcPct val="0"/>
              </a:spcAft>
              <a:tabLst>
                <a:tab pos="461963" algn="l"/>
              </a:tabLst>
              <a:defRPr sz="2400" b="1" i="1">
                <a:solidFill>
                  <a:schemeClr val="tx1"/>
                </a:solidFill>
                <a:latin typeface="Times New Roman" pitchFamily="18" charset="0"/>
              </a:defRPr>
            </a:lvl8pPr>
            <a:lvl9pPr marL="3886200" indent="-228600" eaLnBrk="0" fontAlgn="base" hangingPunct="0">
              <a:spcBef>
                <a:spcPct val="0"/>
              </a:spcBef>
              <a:spcAft>
                <a:spcPct val="0"/>
              </a:spcAft>
              <a:tabLst>
                <a:tab pos="461963" algn="l"/>
              </a:tabLst>
              <a:defRPr sz="2400" b="1" i="1">
                <a:solidFill>
                  <a:schemeClr val="tx1"/>
                </a:solidFill>
                <a:latin typeface="Times New Roman" pitchFamily="18" charset="0"/>
              </a:defRPr>
            </a:lvl9pPr>
          </a:lstStyle>
          <a:p>
            <a:pPr eaLnBrk="1" hangingPunct="1"/>
            <a:r>
              <a:rPr lang="en-US" b="0" i="0" dirty="0"/>
              <a:t>1)	</a:t>
            </a:r>
            <a:r>
              <a:rPr lang="en-US" b="0" i="0" dirty="0" smtClean="0"/>
              <a:t>Motion of Gear A : </a:t>
            </a:r>
            <a:r>
              <a:rPr lang="en-US" b="0" i="0" dirty="0"/>
              <a:t>Applying </a:t>
            </a:r>
            <a:r>
              <a:rPr lang="en-US" b="0" i="0" dirty="0">
                <a:solidFill>
                  <a:srgbClr val="0000FA"/>
                </a:solidFill>
              </a:rPr>
              <a:t>the kinematic equation</a:t>
            </a:r>
            <a:endParaRPr lang="en-US" i="0" dirty="0">
              <a:solidFill>
                <a:srgbClr val="0000FA"/>
              </a:solidFill>
            </a:endParaRPr>
          </a:p>
        </p:txBody>
      </p:sp>
      <mc:AlternateContent xmlns:mc="http://schemas.openxmlformats.org/markup-compatibility/2006" xmlns:a14="http://schemas.microsoft.com/office/drawing/2010/main">
        <mc:Choice Requires="a14">
          <p:sp>
            <p:nvSpPr>
              <p:cNvPr id="122886" name="Text Box 6"/>
              <p:cNvSpPr txBox="1">
                <a:spLocks noChangeArrowheads="1"/>
              </p:cNvSpPr>
              <p:nvPr/>
            </p:nvSpPr>
            <p:spPr bwMode="auto">
              <a:xfrm>
                <a:off x="838200" y="1676400"/>
                <a:ext cx="8001000" cy="194360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spcAft>
                    <a:spcPts val="600"/>
                  </a:spcAft>
                  <a:buFont typeface="Symbol" pitchFamily="18" charset="2"/>
                  <a:buNone/>
                </a:pPr>
                <a14:m>
                  <m:oMathPara xmlns:m="http://schemas.openxmlformats.org/officeDocument/2006/math">
                    <m:oMathParaPr>
                      <m:jc m:val="left"/>
                    </m:oMathParaPr>
                    <m:oMath xmlns:m="http://schemas.openxmlformats.org/officeDocument/2006/math">
                      <m:r>
                        <a:rPr lang="en-US" b="0" i="0" dirty="0" smtClean="0">
                          <a:latin typeface="Cambria Math"/>
                          <a:sym typeface="Symbol" pitchFamily="18" charset="2"/>
                        </a:rPr>
                        <m:t>  </m:t>
                      </m:r>
                      <m:nary>
                        <m:naryPr>
                          <m:ctrlPr>
                            <a:rPr lang="en-US" b="0" i="1" dirty="0" smtClean="0">
                              <a:latin typeface="Cambria Math"/>
                              <a:sym typeface="Symbol" pitchFamily="18" charset="2"/>
                            </a:rPr>
                          </m:ctrlPr>
                        </m:naryPr>
                        <m:sub>
                          <m:sSub>
                            <m:sSubPr>
                              <m:ctrlPr>
                                <a:rPr lang="en-US" b="0" i="1" dirty="0">
                                  <a:latin typeface="Cambria Math"/>
                                  <a:sym typeface="Symbol" pitchFamily="18" charset="2"/>
                                </a:rPr>
                              </m:ctrlPr>
                            </m:sSubPr>
                            <m:e>
                              <m:r>
                                <m:rPr>
                                  <m:sty m:val="p"/>
                                </m:rPr>
                                <a:rPr lang="en-US" b="0" i="0" dirty="0">
                                  <a:latin typeface="Cambria Math"/>
                                  <a:ea typeface="Cambria Math"/>
                                  <a:sym typeface="Symbol" pitchFamily="18" charset="2"/>
                                </a:rPr>
                                <m:t>ω</m:t>
                              </m:r>
                            </m:e>
                            <m:sub>
                              <m:r>
                                <m:rPr>
                                  <m:sty m:val="p"/>
                                </m:rPr>
                                <a:rPr lang="en-US" b="0" i="0" dirty="0">
                                  <a:latin typeface="Cambria Math"/>
                                  <a:sym typeface="Symbol" pitchFamily="18" charset="2"/>
                                </a:rPr>
                                <m:t>A</m:t>
                              </m:r>
                              <m:r>
                                <a:rPr lang="en-US" b="0" i="1" dirty="0" smtClean="0">
                                  <a:latin typeface="Cambria Math"/>
                                  <a:sym typeface="Symbol" pitchFamily="18" charset="2"/>
                                </a:rPr>
                                <m:t>0</m:t>
                              </m:r>
                            </m:sub>
                          </m:sSub>
                        </m:sub>
                        <m:sup>
                          <m:sSub>
                            <m:sSubPr>
                              <m:ctrlPr>
                                <a:rPr lang="en-US" b="0" i="1" dirty="0">
                                  <a:latin typeface="Cambria Math"/>
                                  <a:sym typeface="Symbol" pitchFamily="18" charset="2"/>
                                </a:rPr>
                              </m:ctrlPr>
                            </m:sSubPr>
                            <m:e>
                              <m:r>
                                <m:rPr>
                                  <m:sty m:val="p"/>
                                </m:rPr>
                                <a:rPr lang="en-US" b="0" i="0" dirty="0">
                                  <a:latin typeface="Cambria Math"/>
                                  <a:ea typeface="Cambria Math"/>
                                  <a:sym typeface="Symbol" pitchFamily="18" charset="2"/>
                                </a:rPr>
                                <m:t>ω</m:t>
                              </m:r>
                            </m:e>
                            <m:sub>
                              <m:r>
                                <m:rPr>
                                  <m:sty m:val="p"/>
                                </m:rPr>
                                <a:rPr lang="en-US" b="0" i="0" dirty="0">
                                  <a:latin typeface="Cambria Math"/>
                                  <a:sym typeface="Symbol" pitchFamily="18" charset="2"/>
                                </a:rPr>
                                <m:t>A</m:t>
                              </m:r>
                            </m:sub>
                          </m:sSub>
                        </m:sup>
                        <m:e>
                          <m:r>
                            <m:rPr>
                              <m:sty m:val="p"/>
                            </m:rPr>
                            <a:rPr lang="en-US" b="0" i="0" dirty="0" smtClean="0">
                              <a:latin typeface="Cambria Math"/>
                              <a:sym typeface="Symbol" pitchFamily="18" charset="2"/>
                            </a:rPr>
                            <m:t>d</m:t>
                          </m:r>
                          <m:sSub>
                            <m:sSubPr>
                              <m:ctrlPr>
                                <a:rPr lang="en-US" b="0" i="1" dirty="0">
                                  <a:latin typeface="Cambria Math"/>
                                  <a:sym typeface="Symbol" pitchFamily="18" charset="2"/>
                                </a:rPr>
                              </m:ctrlPr>
                            </m:sSubPr>
                            <m:e>
                              <m:r>
                                <m:rPr>
                                  <m:sty m:val="p"/>
                                </m:rPr>
                                <a:rPr lang="en-US" b="0" i="0" dirty="0">
                                  <a:latin typeface="Cambria Math"/>
                                  <a:ea typeface="Cambria Math"/>
                                  <a:sym typeface="Symbol" pitchFamily="18" charset="2"/>
                                </a:rPr>
                                <m:t>ω</m:t>
                              </m:r>
                            </m:e>
                            <m:sub>
                              <m:r>
                                <m:rPr>
                                  <m:sty m:val="p"/>
                                </m:rPr>
                                <a:rPr lang="en-US" b="0" i="0" dirty="0">
                                  <a:latin typeface="Cambria Math"/>
                                  <a:sym typeface="Symbol" pitchFamily="18" charset="2"/>
                                </a:rPr>
                                <m:t>A</m:t>
                              </m:r>
                            </m:sub>
                          </m:sSub>
                        </m:e>
                      </m:nary>
                      <m:r>
                        <a:rPr lang="en-US" b="0" i="0" dirty="0">
                          <a:latin typeface="Cambria Math"/>
                          <a:sym typeface="Symbol" pitchFamily="18" charset="2"/>
                        </a:rPr>
                        <m:t>=</m:t>
                      </m:r>
                      <m:nary>
                        <m:naryPr>
                          <m:ctrlPr>
                            <a:rPr lang="en-US" b="0" i="1" dirty="0">
                              <a:latin typeface="Cambria Math"/>
                              <a:sym typeface="Symbol" pitchFamily="18" charset="2"/>
                            </a:rPr>
                          </m:ctrlPr>
                        </m:naryPr>
                        <m:sub>
                          <m:r>
                            <m:rPr>
                              <m:brk m:alnAt="23"/>
                            </m:rPr>
                            <a:rPr lang="en-US" b="0" i="0" dirty="0">
                              <a:latin typeface="Cambria Math"/>
                              <a:sym typeface="Symbol" pitchFamily="18" charset="2"/>
                            </a:rPr>
                            <m:t>0</m:t>
                          </m:r>
                        </m:sub>
                        <m:sup>
                          <m:r>
                            <m:rPr>
                              <m:sty m:val="p"/>
                            </m:rPr>
                            <a:rPr lang="en-US" b="0" i="0" dirty="0">
                              <a:latin typeface="Cambria Math"/>
                              <a:sym typeface="Symbol" pitchFamily="18" charset="2"/>
                            </a:rPr>
                            <m:t>t</m:t>
                          </m:r>
                        </m:sup>
                        <m:e>
                          <m:sSub>
                            <m:sSubPr>
                              <m:ctrlPr>
                                <a:rPr lang="en-US" b="0" i="1" dirty="0">
                                  <a:latin typeface="Cambria Math"/>
                                  <a:sym typeface="Symbol" pitchFamily="18" charset="2"/>
                                </a:rPr>
                              </m:ctrlPr>
                            </m:sSubPr>
                            <m:e>
                              <m:r>
                                <m:rPr>
                                  <m:sty m:val="p"/>
                                </m:rPr>
                                <a:rPr lang="en-US" b="0" i="0" dirty="0">
                                  <a:latin typeface="Cambria Math"/>
                                  <a:ea typeface="Cambria Math"/>
                                  <a:sym typeface="Symbol" pitchFamily="18" charset="2"/>
                                </a:rPr>
                                <m:t>α</m:t>
                              </m:r>
                            </m:e>
                            <m:sub>
                              <m:r>
                                <m:rPr>
                                  <m:sty m:val="p"/>
                                </m:rPr>
                                <a:rPr lang="en-US" b="0" i="0" dirty="0">
                                  <a:latin typeface="Cambria Math"/>
                                  <a:sym typeface="Symbol" pitchFamily="18" charset="2"/>
                                </a:rPr>
                                <m:t>A</m:t>
                              </m:r>
                            </m:sub>
                          </m:sSub>
                          <m:r>
                            <m:rPr>
                              <m:sty m:val="p"/>
                            </m:rPr>
                            <a:rPr lang="en-US" b="0" i="0" dirty="0">
                              <a:latin typeface="Cambria Math"/>
                              <a:sym typeface="Symbol" pitchFamily="18" charset="2"/>
                            </a:rPr>
                            <m:t>dt</m:t>
                          </m:r>
                        </m:e>
                      </m:nary>
                      <m:r>
                        <a:rPr lang="en-US" b="0" i="0" dirty="0" smtClean="0">
                          <a:latin typeface="Cambria Math"/>
                          <a:sym typeface="Symbol" pitchFamily="18" charset="2"/>
                        </a:rPr>
                        <m:t>   </m:t>
                      </m:r>
                    </m:oMath>
                  </m:oMathPara>
                </a14:m>
                <a:endParaRPr lang="en-US" b="0" i="0" dirty="0" smtClean="0">
                  <a:latin typeface="Cambria Math"/>
                  <a:sym typeface="Symbol" pitchFamily="18" charset="2"/>
                </a:endParaRPr>
              </a:p>
              <a:p>
                <a:pPr eaLnBrk="1" hangingPunct="1">
                  <a:spcAft>
                    <a:spcPts val="600"/>
                  </a:spcAft>
                  <a:buFont typeface="Symbol" pitchFamily="18" charset="2"/>
                  <a:buNone/>
                </a:pPr>
                <a14:m>
                  <m:oMathPara xmlns:m="http://schemas.openxmlformats.org/officeDocument/2006/math">
                    <m:oMathParaPr>
                      <m:jc m:val="left"/>
                    </m:oMathParaPr>
                    <m:oMath xmlns:m="http://schemas.openxmlformats.org/officeDocument/2006/math">
                      <m:r>
                        <a:rPr lang="en-US" b="0" i="0" dirty="0" smtClean="0">
                          <a:latin typeface="Cambria Math"/>
                          <a:sym typeface="Symbol" pitchFamily="18" charset="2"/>
                        </a:rPr>
                        <m:t>  </m:t>
                      </m:r>
                      <m:sSub>
                        <m:sSubPr>
                          <m:ctrlPr>
                            <a:rPr lang="en-US" b="0" i="1" dirty="0">
                              <a:latin typeface="Cambria Math"/>
                              <a:sym typeface="Symbol" pitchFamily="18" charset="2"/>
                            </a:rPr>
                          </m:ctrlPr>
                        </m:sSubPr>
                        <m:e>
                          <m:r>
                            <m:rPr>
                              <m:sty m:val="p"/>
                            </m:rPr>
                            <a:rPr lang="en-US" b="0" i="0" dirty="0">
                              <a:latin typeface="Cambria Math"/>
                              <a:ea typeface="Cambria Math"/>
                              <a:sym typeface="Symbol" pitchFamily="18" charset="2"/>
                            </a:rPr>
                            <m:t>ω</m:t>
                          </m:r>
                        </m:e>
                        <m:sub>
                          <m:r>
                            <m:rPr>
                              <m:sty m:val="p"/>
                            </m:rPr>
                            <a:rPr lang="en-US" b="0" i="0" dirty="0">
                              <a:latin typeface="Cambria Math"/>
                              <a:sym typeface="Symbol" pitchFamily="18" charset="2"/>
                            </a:rPr>
                            <m:t>A</m:t>
                          </m:r>
                        </m:sub>
                      </m:sSub>
                      <m:r>
                        <a:rPr lang="en-US" b="0" i="0" dirty="0" smtClean="0">
                          <a:latin typeface="Cambria Math"/>
                          <a:sym typeface="Symbol" pitchFamily="18" charset="2"/>
                        </a:rPr>
                        <m:t>−20=</m:t>
                      </m:r>
                      <m:nary>
                        <m:naryPr>
                          <m:ctrlPr>
                            <a:rPr lang="en-US" b="0" i="1" dirty="0">
                              <a:latin typeface="Cambria Math"/>
                              <a:sym typeface="Symbol" pitchFamily="18" charset="2"/>
                            </a:rPr>
                          </m:ctrlPr>
                        </m:naryPr>
                        <m:sub>
                          <m:r>
                            <m:rPr>
                              <m:brk m:alnAt="23"/>
                            </m:rPr>
                            <a:rPr lang="en-US" b="0" i="0" dirty="0">
                              <a:latin typeface="Cambria Math"/>
                              <a:sym typeface="Symbol" pitchFamily="18" charset="2"/>
                            </a:rPr>
                            <m:t>0</m:t>
                          </m:r>
                        </m:sub>
                        <m:sup>
                          <m:r>
                            <m:rPr>
                              <m:sty m:val="p"/>
                            </m:rPr>
                            <a:rPr lang="en-US" b="0" i="0" dirty="0">
                              <a:latin typeface="Cambria Math"/>
                              <a:sym typeface="Symbol" pitchFamily="18" charset="2"/>
                            </a:rPr>
                            <m:t>t</m:t>
                          </m:r>
                        </m:sup>
                        <m:e>
                          <m:r>
                            <m:rPr>
                              <m:nor/>
                            </m:rPr>
                            <a:rPr lang="en-US" b="0" i="0" dirty="0" smtClean="0"/>
                            <m:t>4</m:t>
                          </m:r>
                          <m:sSup>
                            <m:sSupPr>
                              <m:ctrlPr>
                                <a:rPr lang="en-US" b="0" i="1" dirty="0">
                                  <a:latin typeface="Cambria Math"/>
                                </a:rPr>
                              </m:ctrlPr>
                            </m:sSupPr>
                            <m:e>
                              <m:r>
                                <m:rPr>
                                  <m:sty m:val="p"/>
                                </m:rPr>
                                <a:rPr lang="en-US" b="0" i="0" dirty="0">
                                  <a:latin typeface="Cambria Math"/>
                                </a:rPr>
                                <m:t>t</m:t>
                              </m:r>
                            </m:e>
                            <m:sup>
                              <m:r>
                                <a:rPr lang="en-US" b="0" i="0" dirty="0" smtClean="0">
                                  <a:latin typeface="Cambria Math"/>
                                </a:rPr>
                                <m:t>3</m:t>
                              </m:r>
                            </m:sup>
                          </m:sSup>
                          <m:r>
                            <m:rPr>
                              <m:sty m:val="p"/>
                            </m:rPr>
                            <a:rPr lang="en-US" b="0" i="0" dirty="0">
                              <a:latin typeface="Cambria Math"/>
                              <a:sym typeface="Symbol" pitchFamily="18" charset="2"/>
                            </a:rPr>
                            <m:t>dt</m:t>
                          </m:r>
                        </m:e>
                      </m:nary>
                      <m:r>
                        <a:rPr lang="en-US" b="0" i="0" dirty="0" smtClean="0">
                          <a:latin typeface="Cambria Math"/>
                          <a:sym typeface="Symbol" pitchFamily="18" charset="2"/>
                        </a:rPr>
                        <m:t>=</m:t>
                      </m:r>
                      <m:sSup>
                        <m:sSupPr>
                          <m:ctrlPr>
                            <a:rPr lang="en-US" b="0" i="1" dirty="0" smtClean="0">
                              <a:latin typeface="Cambria Math"/>
                            </a:rPr>
                          </m:ctrlPr>
                        </m:sSupPr>
                        <m:e>
                          <m:r>
                            <m:rPr>
                              <m:sty m:val="p"/>
                            </m:rPr>
                            <a:rPr lang="en-US" b="0" i="0" dirty="0" smtClean="0">
                              <a:latin typeface="Cambria Math"/>
                            </a:rPr>
                            <m:t>t</m:t>
                          </m:r>
                        </m:e>
                        <m:sup>
                          <m:r>
                            <a:rPr lang="en-US" b="0" i="0" dirty="0" smtClean="0">
                              <a:latin typeface="Cambria Math"/>
                            </a:rPr>
                            <m:t>4</m:t>
                          </m:r>
                        </m:sup>
                      </m:sSup>
                      <m:r>
                        <a:rPr lang="en-US" b="0" i="0" dirty="0" smtClean="0">
                          <a:latin typeface="Cambria Math"/>
                          <a:sym typeface="Symbol" pitchFamily="18" charset="2"/>
                        </a:rPr>
                        <m:t>  </m:t>
                      </m:r>
                      <m:r>
                        <a:rPr lang="en-US" b="0" i="0" dirty="0">
                          <a:latin typeface="Cambria Math"/>
                          <a:sym typeface="Symbol" pitchFamily="18" charset="2"/>
                        </a:rPr>
                        <m:t></m:t>
                      </m:r>
                      <m:r>
                        <a:rPr lang="en-US" b="0" i="0" dirty="0" smtClean="0">
                          <a:latin typeface="Cambria Math"/>
                          <a:sym typeface="Symbol" pitchFamily="18" charset="2"/>
                        </a:rPr>
                        <m:t>   </m:t>
                      </m:r>
                      <m:sSub>
                        <m:sSubPr>
                          <m:ctrlPr>
                            <a:rPr lang="en-US" b="0" i="1" dirty="0" smtClean="0">
                              <a:solidFill>
                                <a:srgbClr val="0000FA"/>
                              </a:solidFill>
                              <a:latin typeface="Cambria Math"/>
                              <a:sym typeface="Symbol" pitchFamily="18" charset="2"/>
                            </a:rPr>
                          </m:ctrlPr>
                        </m:sSubPr>
                        <m:e>
                          <m:r>
                            <m:rPr>
                              <m:sty m:val="p"/>
                            </m:rPr>
                            <a:rPr lang="en-US" b="0" i="0" dirty="0">
                              <a:solidFill>
                                <a:srgbClr val="0000FA"/>
                              </a:solidFill>
                              <a:latin typeface="Cambria Math"/>
                              <a:ea typeface="Cambria Math"/>
                              <a:sym typeface="Symbol" pitchFamily="18" charset="2"/>
                            </a:rPr>
                            <m:t>ω</m:t>
                          </m:r>
                        </m:e>
                        <m:sub>
                          <m:r>
                            <m:rPr>
                              <m:sty m:val="p"/>
                            </m:rPr>
                            <a:rPr lang="en-US" b="0" i="0" dirty="0">
                              <a:solidFill>
                                <a:srgbClr val="0000FA"/>
                              </a:solidFill>
                              <a:latin typeface="Cambria Math"/>
                              <a:sym typeface="Symbol" pitchFamily="18" charset="2"/>
                            </a:rPr>
                            <m:t>A</m:t>
                          </m:r>
                        </m:sub>
                      </m:sSub>
                      <m:r>
                        <a:rPr lang="en-US" b="0" i="0" dirty="0">
                          <a:solidFill>
                            <a:srgbClr val="0000FA"/>
                          </a:solidFill>
                          <a:latin typeface="Cambria Math"/>
                          <a:sym typeface="Symbol" pitchFamily="18" charset="2"/>
                        </a:rPr>
                        <m:t>=</m:t>
                      </m:r>
                      <m:sSup>
                        <m:sSupPr>
                          <m:ctrlPr>
                            <a:rPr lang="en-US" b="0" i="1" dirty="0">
                              <a:solidFill>
                                <a:srgbClr val="0000FA"/>
                              </a:solidFill>
                              <a:latin typeface="Cambria Math"/>
                            </a:rPr>
                          </m:ctrlPr>
                        </m:sSupPr>
                        <m:e>
                          <m:r>
                            <m:rPr>
                              <m:sty m:val="p"/>
                            </m:rPr>
                            <a:rPr lang="en-US" b="0" i="0" dirty="0">
                              <a:solidFill>
                                <a:srgbClr val="0000FA"/>
                              </a:solidFill>
                              <a:latin typeface="Cambria Math"/>
                            </a:rPr>
                            <m:t>t</m:t>
                          </m:r>
                        </m:e>
                        <m:sup>
                          <m:r>
                            <a:rPr lang="en-US" b="0" i="0" dirty="0">
                              <a:solidFill>
                                <a:srgbClr val="0000FA"/>
                              </a:solidFill>
                              <a:latin typeface="Cambria Math"/>
                            </a:rPr>
                            <m:t>4</m:t>
                          </m:r>
                        </m:sup>
                      </m:sSup>
                      <m:r>
                        <a:rPr lang="en-US" b="0" i="0" dirty="0" smtClean="0">
                          <a:solidFill>
                            <a:srgbClr val="0000FA"/>
                          </a:solidFill>
                          <a:latin typeface="Cambria Math"/>
                        </a:rPr>
                        <m:t>+20</m:t>
                      </m:r>
                    </m:oMath>
                  </m:oMathPara>
                </a14:m>
                <a:endParaRPr lang="en-US" b="0" i="0" baseline="30000" dirty="0">
                  <a:solidFill>
                    <a:srgbClr val="0000FA"/>
                  </a:solidFill>
                  <a:sym typeface="Symbol" pitchFamily="18" charset="2"/>
                </a:endParaRPr>
              </a:p>
            </p:txBody>
          </p:sp>
        </mc:Choice>
        <mc:Fallback xmlns="">
          <p:sp>
            <p:nvSpPr>
              <p:cNvPr id="122886" name="Text Box 6"/>
              <p:cNvSpPr txBox="1">
                <a:spLocks noRot="1" noChangeAspect="1" noMove="1" noResize="1" noEditPoints="1" noAdjustHandles="1" noChangeArrowheads="1" noChangeShapeType="1" noTextEdit="1"/>
              </p:cNvSpPr>
              <p:nvPr/>
            </p:nvSpPr>
            <p:spPr bwMode="auto">
              <a:xfrm>
                <a:off x="838200" y="1676400"/>
                <a:ext cx="8001000" cy="1943609"/>
              </a:xfrm>
              <a:prstGeom prst="rect">
                <a:avLst/>
              </a:prstGeom>
              <a:blipFill rotWithShape="1">
                <a:blip r:embed="rId2"/>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Rectangle 1"/>
              <p:cNvSpPr/>
              <p:nvPr/>
            </p:nvSpPr>
            <p:spPr>
              <a:xfrm>
                <a:off x="914400" y="5791200"/>
                <a:ext cx="5655587" cy="461665"/>
              </a:xfrm>
              <a:prstGeom prst="rect">
                <a:avLst/>
              </a:prstGeom>
            </p:spPr>
            <p:txBody>
              <a:bodyPr wrap="none">
                <a:spAutoFit/>
              </a:bodyPr>
              <a:lstStyle/>
              <a:p>
                <a:r>
                  <a:rPr lang="en-US" b="0" i="0" dirty="0" smtClean="0"/>
                  <a:t>When t=2 s, </a:t>
                </a:r>
                <a14:m>
                  <m:oMath xmlns:m="http://schemas.openxmlformats.org/officeDocument/2006/math">
                    <m:sSub>
                      <m:sSubPr>
                        <m:ctrlPr>
                          <a:rPr lang="en-US" b="0" i="1" dirty="0" smtClean="0">
                            <a:solidFill>
                              <a:srgbClr val="0000FA"/>
                            </a:solidFill>
                            <a:latin typeface="Cambria Math"/>
                            <a:sym typeface="Symbol" pitchFamily="18" charset="2"/>
                          </a:rPr>
                        </m:ctrlPr>
                      </m:sSubPr>
                      <m:e>
                        <m:r>
                          <m:rPr>
                            <m:sty m:val="p"/>
                          </m:rPr>
                          <a:rPr lang="en-US" b="0" i="0" dirty="0">
                            <a:solidFill>
                              <a:srgbClr val="0000FA"/>
                            </a:solidFill>
                            <a:latin typeface="Cambria Math"/>
                            <a:ea typeface="Cambria Math"/>
                            <a:sym typeface="Symbol" pitchFamily="18" charset="2"/>
                          </a:rPr>
                          <m:t>ω</m:t>
                        </m:r>
                      </m:e>
                      <m:sub>
                        <m:r>
                          <m:rPr>
                            <m:sty m:val="p"/>
                          </m:rPr>
                          <a:rPr lang="en-US" b="0" i="0" dirty="0">
                            <a:solidFill>
                              <a:srgbClr val="0000FA"/>
                            </a:solidFill>
                            <a:latin typeface="Cambria Math"/>
                            <a:sym typeface="Symbol" pitchFamily="18" charset="2"/>
                          </a:rPr>
                          <m:t>A</m:t>
                        </m:r>
                      </m:sub>
                    </m:sSub>
                  </m:oMath>
                </a14:m>
                <a:r>
                  <a:rPr lang="en-US" b="0" i="0" dirty="0" smtClean="0">
                    <a:solidFill>
                      <a:srgbClr val="0000FA"/>
                    </a:solidFill>
                  </a:rPr>
                  <a:t>= 36 rad/s </a:t>
                </a:r>
                <a:r>
                  <a:rPr lang="en-US" b="0" i="0" dirty="0" smtClean="0"/>
                  <a:t>and</a:t>
                </a:r>
                <a:r>
                  <a:rPr lang="en-US" b="0" i="0" dirty="0" smtClean="0">
                    <a:solidFill>
                      <a:srgbClr val="66FFFF"/>
                    </a:solidFill>
                  </a:rPr>
                  <a:t> </a:t>
                </a:r>
                <a14:m>
                  <m:oMath xmlns:m="http://schemas.openxmlformats.org/officeDocument/2006/math">
                    <m:sSub>
                      <m:sSubPr>
                        <m:ctrlPr>
                          <a:rPr lang="en-US" b="0" i="1" dirty="0" smtClean="0">
                            <a:solidFill>
                              <a:srgbClr val="0000FA"/>
                            </a:solidFill>
                            <a:latin typeface="Cambria Math"/>
                            <a:sym typeface="Symbol" pitchFamily="18" charset="2"/>
                          </a:rPr>
                        </m:ctrlPr>
                      </m:sSubPr>
                      <m:e>
                        <m:r>
                          <a:rPr lang="en-US" b="0" i="1" dirty="0" smtClean="0">
                            <a:solidFill>
                              <a:srgbClr val="0000FA"/>
                            </a:solidFill>
                            <a:latin typeface="Cambria Math"/>
                            <a:ea typeface="Cambria Math"/>
                            <a:sym typeface="Symbol"/>
                          </a:rPr>
                          <m:t></m:t>
                        </m:r>
                      </m:e>
                      <m:sub>
                        <m:r>
                          <m:rPr>
                            <m:sty m:val="p"/>
                          </m:rPr>
                          <a:rPr lang="en-US" b="0" i="0" dirty="0">
                            <a:solidFill>
                              <a:srgbClr val="0000FA"/>
                            </a:solidFill>
                            <a:latin typeface="Cambria Math"/>
                            <a:sym typeface="Symbol" pitchFamily="18" charset="2"/>
                          </a:rPr>
                          <m:t>A</m:t>
                        </m:r>
                      </m:sub>
                    </m:sSub>
                  </m:oMath>
                </a14:m>
                <a:r>
                  <a:rPr lang="en-US" b="0" i="0" dirty="0" smtClean="0">
                    <a:solidFill>
                      <a:srgbClr val="0000FA"/>
                    </a:solidFill>
                  </a:rPr>
                  <a:t>= 46.4 rad</a:t>
                </a:r>
                <a:r>
                  <a:rPr lang="en-US" b="0" i="0" dirty="0" smtClean="0"/>
                  <a:t>.</a:t>
                </a:r>
                <a:endParaRPr lang="en-US" b="0" i="0" dirty="0"/>
              </a:p>
            </p:txBody>
          </p:sp>
        </mc:Choice>
        <mc:Fallback xmlns="">
          <p:sp>
            <p:nvSpPr>
              <p:cNvPr id="2" name="Rectangle 1"/>
              <p:cNvSpPr>
                <a:spLocks noRot="1" noChangeAspect="1" noMove="1" noResize="1" noEditPoints="1" noAdjustHandles="1" noChangeArrowheads="1" noChangeShapeType="1" noTextEdit="1"/>
              </p:cNvSpPr>
              <p:nvPr/>
            </p:nvSpPr>
            <p:spPr>
              <a:xfrm>
                <a:off x="914400" y="5791200"/>
                <a:ext cx="5655587" cy="461665"/>
              </a:xfrm>
              <a:prstGeom prst="rect">
                <a:avLst/>
              </a:prstGeom>
              <a:blipFill rotWithShape="0">
                <a:blip r:embed="rId3"/>
                <a:stretch>
                  <a:fillRect l="-1616" t="-10526" r="-754" b="-28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 Box 6"/>
              <p:cNvSpPr txBox="1">
                <a:spLocks noChangeArrowheads="1"/>
              </p:cNvSpPr>
              <p:nvPr/>
            </p:nvSpPr>
            <p:spPr bwMode="auto">
              <a:xfrm>
                <a:off x="685800" y="3664605"/>
                <a:ext cx="8001000" cy="197419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spcAft>
                    <a:spcPts val="600"/>
                  </a:spcAft>
                  <a:buFont typeface="Symbol" pitchFamily="18" charset="2"/>
                  <a:buNone/>
                </a:pPr>
                <a14:m>
                  <m:oMathPara xmlns:m="http://schemas.openxmlformats.org/officeDocument/2006/math">
                    <m:oMathParaPr>
                      <m:jc m:val="left"/>
                    </m:oMathParaPr>
                    <m:oMath xmlns:m="http://schemas.openxmlformats.org/officeDocument/2006/math">
                      <m:r>
                        <a:rPr lang="en-US" b="0" i="0" dirty="0" smtClean="0">
                          <a:latin typeface="Cambria Math"/>
                          <a:sym typeface="Symbol" pitchFamily="18" charset="2"/>
                        </a:rPr>
                        <m:t>     </m:t>
                      </m:r>
                      <m:nary>
                        <m:naryPr>
                          <m:ctrlPr>
                            <a:rPr lang="en-US" b="0" i="1" dirty="0" smtClean="0">
                              <a:latin typeface="Cambria Math"/>
                              <a:sym typeface="Symbol" pitchFamily="18" charset="2"/>
                            </a:rPr>
                          </m:ctrlPr>
                        </m:naryPr>
                        <m:sub>
                          <m:r>
                            <a:rPr lang="en-US" b="0" i="0" dirty="0">
                              <a:latin typeface="Cambria Math"/>
                              <a:sym typeface="Symbol" pitchFamily="18" charset="2"/>
                            </a:rPr>
                            <m:t>0</m:t>
                          </m:r>
                        </m:sub>
                        <m:sup>
                          <m:sSub>
                            <m:sSubPr>
                              <m:ctrlPr>
                                <a:rPr lang="en-US" b="0" i="1" dirty="0">
                                  <a:latin typeface="Cambria Math"/>
                                  <a:sym typeface="Symbol" pitchFamily="18" charset="2"/>
                                </a:rPr>
                              </m:ctrlPr>
                            </m:sSubPr>
                            <m:e>
                              <m:r>
                                <a:rPr lang="en-US" b="0" i="1" dirty="0" smtClean="0">
                                  <a:latin typeface="Cambria Math"/>
                                  <a:ea typeface="Cambria Math"/>
                                  <a:sym typeface="Symbol"/>
                                </a:rPr>
                                <m:t></m:t>
                              </m:r>
                            </m:e>
                            <m:sub>
                              <m:r>
                                <m:rPr>
                                  <m:sty m:val="p"/>
                                </m:rPr>
                                <a:rPr lang="en-US" b="0" i="0" dirty="0">
                                  <a:latin typeface="Cambria Math"/>
                                  <a:sym typeface="Symbol" pitchFamily="18" charset="2"/>
                                </a:rPr>
                                <m:t>A</m:t>
                              </m:r>
                            </m:sub>
                          </m:sSub>
                        </m:sup>
                        <m:e>
                          <m:r>
                            <m:rPr>
                              <m:sty m:val="p"/>
                            </m:rPr>
                            <a:rPr lang="en-US" b="0" i="0" dirty="0" smtClean="0">
                              <a:latin typeface="Cambria Math"/>
                              <a:sym typeface="Symbol" pitchFamily="18" charset="2"/>
                            </a:rPr>
                            <m:t>d</m:t>
                          </m:r>
                          <m:sSub>
                            <m:sSubPr>
                              <m:ctrlPr>
                                <a:rPr lang="en-US" b="0" i="1" dirty="0">
                                  <a:latin typeface="Cambria Math"/>
                                  <a:sym typeface="Symbol" pitchFamily="18" charset="2"/>
                                </a:rPr>
                              </m:ctrlPr>
                            </m:sSubPr>
                            <m:e>
                              <m:r>
                                <a:rPr lang="en-US" b="0" dirty="0">
                                  <a:latin typeface="Cambria Math"/>
                                  <a:ea typeface="Cambria Math"/>
                                  <a:sym typeface="Symbol"/>
                                </a:rPr>
                                <m:t></m:t>
                              </m:r>
                            </m:e>
                            <m:sub>
                              <m:r>
                                <m:rPr>
                                  <m:sty m:val="p"/>
                                </m:rPr>
                                <a:rPr lang="en-US" b="0" i="0" dirty="0">
                                  <a:latin typeface="Cambria Math"/>
                                  <a:sym typeface="Symbol" pitchFamily="18" charset="2"/>
                                </a:rPr>
                                <m:t>A</m:t>
                              </m:r>
                            </m:sub>
                          </m:sSub>
                        </m:e>
                      </m:nary>
                      <m:r>
                        <a:rPr lang="en-US" b="0" i="0" dirty="0">
                          <a:latin typeface="Cambria Math"/>
                          <a:sym typeface="Symbol" pitchFamily="18" charset="2"/>
                        </a:rPr>
                        <m:t>=</m:t>
                      </m:r>
                      <m:nary>
                        <m:naryPr>
                          <m:ctrlPr>
                            <a:rPr lang="en-US" b="0" i="1" dirty="0">
                              <a:latin typeface="Cambria Math"/>
                              <a:sym typeface="Symbol" pitchFamily="18" charset="2"/>
                            </a:rPr>
                          </m:ctrlPr>
                        </m:naryPr>
                        <m:sub>
                          <m:r>
                            <m:rPr>
                              <m:brk m:alnAt="23"/>
                            </m:rPr>
                            <a:rPr lang="en-US" b="0" i="0" dirty="0">
                              <a:latin typeface="Cambria Math"/>
                              <a:sym typeface="Symbol" pitchFamily="18" charset="2"/>
                            </a:rPr>
                            <m:t>0</m:t>
                          </m:r>
                        </m:sub>
                        <m:sup>
                          <m:r>
                            <m:rPr>
                              <m:sty m:val="p"/>
                            </m:rPr>
                            <a:rPr lang="en-US" b="0" i="0" dirty="0">
                              <a:latin typeface="Cambria Math"/>
                              <a:sym typeface="Symbol" pitchFamily="18" charset="2"/>
                            </a:rPr>
                            <m:t>t</m:t>
                          </m:r>
                        </m:sup>
                        <m:e>
                          <m:sSub>
                            <m:sSubPr>
                              <m:ctrlPr>
                                <a:rPr lang="en-US" b="0" i="1" dirty="0">
                                  <a:latin typeface="Cambria Math"/>
                                  <a:sym typeface="Symbol" pitchFamily="18" charset="2"/>
                                </a:rPr>
                              </m:ctrlPr>
                            </m:sSubPr>
                            <m:e>
                              <m:r>
                                <m:rPr>
                                  <m:sty m:val="p"/>
                                </m:rPr>
                                <a:rPr lang="en-US" b="0" i="0" dirty="0" smtClean="0">
                                  <a:latin typeface="Cambria Math"/>
                                  <a:ea typeface="Cambria Math"/>
                                  <a:sym typeface="Symbol" pitchFamily="18" charset="2"/>
                                </a:rPr>
                                <m:t>ω</m:t>
                              </m:r>
                            </m:e>
                            <m:sub>
                              <m:r>
                                <m:rPr>
                                  <m:sty m:val="p"/>
                                </m:rPr>
                                <a:rPr lang="en-US" b="0" i="0" dirty="0">
                                  <a:latin typeface="Cambria Math"/>
                                  <a:sym typeface="Symbol" pitchFamily="18" charset="2"/>
                                </a:rPr>
                                <m:t>A</m:t>
                              </m:r>
                            </m:sub>
                          </m:sSub>
                          <m:r>
                            <m:rPr>
                              <m:sty m:val="p"/>
                            </m:rPr>
                            <a:rPr lang="en-US" b="0" i="0" dirty="0">
                              <a:latin typeface="Cambria Math"/>
                              <a:sym typeface="Symbol" pitchFamily="18" charset="2"/>
                            </a:rPr>
                            <m:t>dt</m:t>
                          </m:r>
                        </m:e>
                      </m:nary>
                      <m:r>
                        <a:rPr lang="en-US" b="0" i="0" dirty="0" smtClean="0">
                          <a:latin typeface="Cambria Math"/>
                          <a:sym typeface="Symbol" pitchFamily="18" charset="2"/>
                        </a:rPr>
                        <m:t>   </m:t>
                      </m:r>
                    </m:oMath>
                  </m:oMathPara>
                </a14:m>
                <a:endParaRPr lang="en-US" b="0" i="0" dirty="0" smtClean="0">
                  <a:latin typeface="Cambria Math"/>
                  <a:sym typeface="Symbol" pitchFamily="18" charset="2"/>
                </a:endParaRPr>
              </a:p>
              <a:p>
                <a:pPr eaLnBrk="1" hangingPunct="1">
                  <a:spcAft>
                    <a:spcPts val="600"/>
                  </a:spcAft>
                  <a:buFont typeface="Symbol" pitchFamily="18" charset="2"/>
                  <a:buNone/>
                </a:pPr>
                <a14:m>
                  <m:oMathPara xmlns:m="http://schemas.openxmlformats.org/officeDocument/2006/math">
                    <m:oMathParaPr>
                      <m:jc m:val="left"/>
                    </m:oMathParaPr>
                    <m:oMath xmlns:m="http://schemas.openxmlformats.org/officeDocument/2006/math">
                      <m:r>
                        <a:rPr lang="en-US" b="0" i="0" dirty="0" smtClean="0">
                          <a:latin typeface="Cambria Math"/>
                          <a:sym typeface="Symbol" pitchFamily="18" charset="2"/>
                        </a:rPr>
                        <m:t>       </m:t>
                      </m:r>
                      <m:sSub>
                        <m:sSubPr>
                          <m:ctrlPr>
                            <a:rPr lang="en-US" b="0" i="1" dirty="0" smtClean="0">
                              <a:solidFill>
                                <a:srgbClr val="0000FA"/>
                              </a:solidFill>
                              <a:latin typeface="Cambria Math"/>
                              <a:sym typeface="Symbol" pitchFamily="18" charset="2"/>
                            </a:rPr>
                          </m:ctrlPr>
                        </m:sSubPr>
                        <m:e>
                          <m:r>
                            <a:rPr lang="en-US" b="0" dirty="0">
                              <a:solidFill>
                                <a:srgbClr val="0000FA"/>
                              </a:solidFill>
                              <a:latin typeface="Cambria Math"/>
                              <a:ea typeface="Cambria Math"/>
                              <a:sym typeface="Symbol"/>
                            </a:rPr>
                            <m:t></m:t>
                          </m:r>
                        </m:e>
                        <m:sub>
                          <m:r>
                            <m:rPr>
                              <m:sty m:val="p"/>
                            </m:rPr>
                            <a:rPr lang="en-US" b="0" i="0" dirty="0">
                              <a:solidFill>
                                <a:srgbClr val="0000FA"/>
                              </a:solidFill>
                              <a:latin typeface="Cambria Math"/>
                              <a:sym typeface="Symbol" pitchFamily="18" charset="2"/>
                            </a:rPr>
                            <m:t>A</m:t>
                          </m:r>
                        </m:sub>
                      </m:sSub>
                      <m:r>
                        <a:rPr lang="en-US" b="0" i="0" dirty="0" smtClean="0">
                          <a:latin typeface="Cambria Math"/>
                          <a:sym typeface="Symbol" pitchFamily="18" charset="2"/>
                        </a:rPr>
                        <m:t>=</m:t>
                      </m:r>
                      <m:nary>
                        <m:naryPr>
                          <m:ctrlPr>
                            <a:rPr lang="en-US" b="0" i="1" dirty="0">
                              <a:latin typeface="Cambria Math"/>
                              <a:sym typeface="Symbol" pitchFamily="18" charset="2"/>
                            </a:rPr>
                          </m:ctrlPr>
                        </m:naryPr>
                        <m:sub>
                          <m:r>
                            <m:rPr>
                              <m:brk m:alnAt="23"/>
                            </m:rPr>
                            <a:rPr lang="en-US" b="0" i="0" dirty="0">
                              <a:latin typeface="Cambria Math"/>
                              <a:sym typeface="Symbol" pitchFamily="18" charset="2"/>
                            </a:rPr>
                            <m:t>0</m:t>
                          </m:r>
                        </m:sub>
                        <m:sup>
                          <m:r>
                            <m:rPr>
                              <m:sty m:val="p"/>
                            </m:rPr>
                            <a:rPr lang="en-US" b="0" i="0" dirty="0">
                              <a:latin typeface="Cambria Math"/>
                              <a:sym typeface="Symbol" pitchFamily="18" charset="2"/>
                            </a:rPr>
                            <m:t>t</m:t>
                          </m:r>
                        </m:sup>
                        <m:e>
                          <m:r>
                            <a:rPr lang="en-US" b="0" i="0" dirty="0" smtClean="0">
                              <a:latin typeface="Cambria Math"/>
                            </a:rPr>
                            <m:t>(</m:t>
                          </m:r>
                          <m:sSup>
                            <m:sSupPr>
                              <m:ctrlPr>
                                <a:rPr lang="en-US" b="0" i="1" dirty="0">
                                  <a:latin typeface="Cambria Math"/>
                                </a:rPr>
                              </m:ctrlPr>
                            </m:sSupPr>
                            <m:e>
                              <m:r>
                                <m:rPr>
                                  <m:sty m:val="p"/>
                                </m:rPr>
                                <a:rPr lang="en-US" b="0" i="0" dirty="0">
                                  <a:latin typeface="Cambria Math"/>
                                </a:rPr>
                                <m:t>t</m:t>
                              </m:r>
                            </m:e>
                            <m:sup>
                              <m:r>
                                <a:rPr lang="en-US" b="0" i="0" dirty="0">
                                  <a:latin typeface="Cambria Math"/>
                                </a:rPr>
                                <m:t>4</m:t>
                              </m:r>
                            </m:sup>
                          </m:sSup>
                          <m:r>
                            <a:rPr lang="en-US" b="0" i="0" dirty="0" smtClean="0">
                              <a:latin typeface="Cambria Math"/>
                            </a:rPr>
                            <m:t>+20)</m:t>
                          </m:r>
                          <m:r>
                            <m:rPr>
                              <m:sty m:val="p"/>
                            </m:rPr>
                            <a:rPr lang="en-US" b="0" i="0" dirty="0">
                              <a:latin typeface="Cambria Math"/>
                              <a:sym typeface="Symbol" pitchFamily="18" charset="2"/>
                            </a:rPr>
                            <m:t>dt</m:t>
                          </m:r>
                        </m:e>
                      </m:nary>
                      <m:r>
                        <a:rPr lang="en-US" b="0" i="0" dirty="0" smtClean="0">
                          <a:solidFill>
                            <a:srgbClr val="0000FA"/>
                          </a:solidFill>
                          <a:latin typeface="Cambria Math"/>
                          <a:sym typeface="Symbol" pitchFamily="18" charset="2"/>
                        </a:rPr>
                        <m:t>=</m:t>
                      </m:r>
                      <m:f>
                        <m:fPr>
                          <m:ctrlPr>
                            <a:rPr lang="en-US" b="0" i="1" dirty="0" smtClean="0">
                              <a:solidFill>
                                <a:srgbClr val="0000FA"/>
                              </a:solidFill>
                              <a:latin typeface="Cambria Math"/>
                              <a:sym typeface="Symbol" pitchFamily="18" charset="2"/>
                            </a:rPr>
                          </m:ctrlPr>
                        </m:fPr>
                        <m:num>
                          <m:r>
                            <a:rPr lang="en-US" b="0" i="1" dirty="0" smtClean="0">
                              <a:solidFill>
                                <a:srgbClr val="0000FA"/>
                              </a:solidFill>
                              <a:latin typeface="Cambria Math"/>
                              <a:sym typeface="Symbol" pitchFamily="18" charset="2"/>
                            </a:rPr>
                            <m:t>1</m:t>
                          </m:r>
                        </m:num>
                        <m:den>
                          <m:r>
                            <a:rPr lang="en-US" b="0" i="1" dirty="0" smtClean="0">
                              <a:solidFill>
                                <a:srgbClr val="0000FA"/>
                              </a:solidFill>
                              <a:latin typeface="Cambria Math"/>
                              <a:sym typeface="Symbol" pitchFamily="18" charset="2"/>
                            </a:rPr>
                            <m:t>5</m:t>
                          </m:r>
                        </m:den>
                      </m:f>
                      <m:sSup>
                        <m:sSupPr>
                          <m:ctrlPr>
                            <a:rPr lang="en-US" b="0" i="1" dirty="0" smtClean="0">
                              <a:solidFill>
                                <a:srgbClr val="0000FA"/>
                              </a:solidFill>
                              <a:latin typeface="Cambria Math"/>
                            </a:rPr>
                          </m:ctrlPr>
                        </m:sSupPr>
                        <m:e>
                          <m:r>
                            <m:rPr>
                              <m:sty m:val="p"/>
                            </m:rPr>
                            <a:rPr lang="en-US" b="0" i="0" dirty="0" smtClean="0">
                              <a:solidFill>
                                <a:srgbClr val="0000FA"/>
                              </a:solidFill>
                              <a:latin typeface="Cambria Math"/>
                            </a:rPr>
                            <m:t>t</m:t>
                          </m:r>
                        </m:e>
                        <m:sup>
                          <m:r>
                            <a:rPr lang="en-US" b="0" i="0" dirty="0" smtClean="0">
                              <a:solidFill>
                                <a:srgbClr val="0000FA"/>
                              </a:solidFill>
                              <a:latin typeface="Cambria Math"/>
                            </a:rPr>
                            <m:t>5</m:t>
                          </m:r>
                        </m:sup>
                      </m:sSup>
                      <m:r>
                        <a:rPr lang="en-US" b="0" i="0" dirty="0" smtClean="0">
                          <a:solidFill>
                            <a:srgbClr val="0000FA"/>
                          </a:solidFill>
                          <a:latin typeface="Cambria Math"/>
                        </a:rPr>
                        <m:t>+20 </m:t>
                      </m:r>
                      <m:r>
                        <m:rPr>
                          <m:sty m:val="p"/>
                        </m:rPr>
                        <a:rPr lang="en-US" b="0" i="0" dirty="0" smtClean="0">
                          <a:solidFill>
                            <a:srgbClr val="0000FA"/>
                          </a:solidFill>
                          <a:latin typeface="Cambria Math"/>
                        </a:rPr>
                        <m:t>t</m:t>
                      </m:r>
                    </m:oMath>
                  </m:oMathPara>
                </a14:m>
                <a:endParaRPr lang="en-US" b="0" i="0" dirty="0" smtClean="0">
                  <a:solidFill>
                    <a:srgbClr val="0000FA"/>
                  </a:solidFill>
                  <a:latin typeface="Cambria Math"/>
                </a:endParaRPr>
              </a:p>
            </p:txBody>
          </p:sp>
        </mc:Choice>
        <mc:Fallback xmlns="">
          <p:sp>
            <p:nvSpPr>
              <p:cNvPr id="14" name="Text Box 6"/>
              <p:cNvSpPr txBox="1">
                <a:spLocks noRot="1" noChangeAspect="1" noMove="1" noResize="1" noEditPoints="1" noAdjustHandles="1" noChangeArrowheads="1" noChangeShapeType="1" noTextEdit="1"/>
              </p:cNvSpPr>
              <p:nvPr/>
            </p:nvSpPr>
            <p:spPr bwMode="auto">
              <a:xfrm>
                <a:off x="685800" y="3664605"/>
                <a:ext cx="8001000" cy="1974195"/>
              </a:xfrm>
              <a:prstGeom prst="rect">
                <a:avLst/>
              </a:prstGeom>
              <a:blipFill rotWithShape="1">
                <a:blip r:embed="rId4"/>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3" name="Title 2"/>
          <p:cNvSpPr>
            <a:spLocks noGrp="1"/>
          </p:cNvSpPr>
          <p:nvPr>
            <p:ph type="title" idx="4294967295"/>
          </p:nvPr>
        </p:nvSpPr>
        <p:spPr/>
        <p:txBody>
          <a:bodyPr/>
          <a:lstStyle/>
          <a:p>
            <a:pPr rtl="0" eaLnBrk="1" fontAlgn="base" hangingPunct="1"/>
            <a:r>
              <a:rPr lang="en-US" sz="2400" i="0" kern="1200" dirty="0" smtClean="0">
                <a:solidFill>
                  <a:srgbClr val="000096"/>
                </a:solidFill>
                <a:effectLst/>
                <a:ea typeface="+mn-ea"/>
                <a:cs typeface="Arial" panose="020B0604020202020204" pitchFamily="34" charset="0"/>
              </a:rPr>
              <a:t>GROUP PROBLEM SOLVING (continued)</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885"/>
                                        </p:tgtEl>
                                        <p:attrNameLst>
                                          <p:attrName>style.visibility</p:attrName>
                                        </p:attrNameLst>
                                      </p:cBhvr>
                                      <p:to>
                                        <p:strVal val="visible"/>
                                      </p:to>
                                    </p:set>
                                    <p:anim calcmode="lin" valueType="num">
                                      <p:cBhvr additive="base">
                                        <p:cTn id="7" dur="500" fill="hold"/>
                                        <p:tgtEl>
                                          <p:spTgt spid="122885"/>
                                        </p:tgtEl>
                                        <p:attrNameLst>
                                          <p:attrName>ppt_x</p:attrName>
                                        </p:attrNameLst>
                                      </p:cBhvr>
                                      <p:tavLst>
                                        <p:tav tm="0">
                                          <p:val>
                                            <p:strVal val="0-#ppt_w/2"/>
                                          </p:val>
                                        </p:tav>
                                        <p:tav tm="100000">
                                          <p:val>
                                            <p:strVal val="#ppt_x"/>
                                          </p:val>
                                        </p:tav>
                                      </p:tavLst>
                                    </p:anim>
                                    <p:anim calcmode="lin" valueType="num">
                                      <p:cBhvr additive="base">
                                        <p:cTn id="8" dur="500" fill="hold"/>
                                        <p:tgtEl>
                                          <p:spTgt spid="12288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886"/>
                                        </p:tgtEl>
                                        <p:attrNameLst>
                                          <p:attrName>style.visibility</p:attrName>
                                        </p:attrNameLst>
                                      </p:cBhvr>
                                      <p:to>
                                        <p:strVal val="visible"/>
                                      </p:to>
                                    </p:set>
                                    <p:anim calcmode="lin" valueType="num">
                                      <p:cBhvr additive="base">
                                        <p:cTn id="13" dur="500" fill="hold"/>
                                        <p:tgtEl>
                                          <p:spTgt spid="122886"/>
                                        </p:tgtEl>
                                        <p:attrNameLst>
                                          <p:attrName>ppt_x</p:attrName>
                                        </p:attrNameLst>
                                      </p:cBhvr>
                                      <p:tavLst>
                                        <p:tav tm="0">
                                          <p:val>
                                            <p:strVal val="0-#ppt_w/2"/>
                                          </p:val>
                                        </p:tav>
                                        <p:tav tm="100000">
                                          <p:val>
                                            <p:strVal val="#ppt_x"/>
                                          </p:val>
                                        </p:tav>
                                      </p:tavLst>
                                    </p:anim>
                                    <p:anim calcmode="lin" valueType="num">
                                      <p:cBhvr additive="base">
                                        <p:cTn id="14" dur="500" fill="hold"/>
                                        <p:tgtEl>
                                          <p:spTgt spid="12288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0-#ppt_w/2"/>
                                          </p:val>
                                        </p:tav>
                                        <p:tav tm="100000">
                                          <p:val>
                                            <p:strVal val="#ppt_x"/>
                                          </p:val>
                                        </p:tav>
                                      </p:tavLst>
                                    </p:anim>
                                    <p:anim calcmode="lin" valueType="num">
                                      <p:cBhvr additive="base">
                                        <p:cTn id="20" dur="500" fill="hold"/>
                                        <p:tgtEl>
                                          <p:spTgt spid="14"/>
                                        </p:tgtEl>
                                        <p:attrNameLst>
                                          <p:attrName>ppt_y</p:attrName>
                                        </p:attrNameLst>
                                      </p:cBhvr>
                                      <p:tavLst>
                                        <p:tav tm="0">
                                          <p:val>
                                            <p:strVal val="#ppt_y"/>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fill="hold"/>
                                        <p:tgtEl>
                                          <p:spTgt spid="2"/>
                                        </p:tgtEl>
                                        <p:attrNameLst>
                                          <p:attrName>ppt_x</p:attrName>
                                        </p:attrNameLst>
                                      </p:cBhvr>
                                      <p:tavLst>
                                        <p:tav tm="0">
                                          <p:val>
                                            <p:strVal val="#ppt_x"/>
                                          </p:val>
                                        </p:tav>
                                        <p:tav tm="100000">
                                          <p:val>
                                            <p:strVal val="#ppt_x"/>
                                          </p:val>
                                        </p:tav>
                                      </p:tavLst>
                                    </p:anim>
                                    <p:anim calcmode="lin" valueType="num">
                                      <p:cBhvr additive="base">
                                        <p:cTn id="2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5" grpId="0" autoUpdateAnimBg="0"/>
      <p:bldP spid="122886" grpId="0"/>
      <p:bldP spid="2" grpId="0"/>
      <p:bldP spid="1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7" name="Text Box 7"/>
          <p:cNvSpPr txBox="1">
            <a:spLocks noChangeArrowheads="1"/>
          </p:cNvSpPr>
          <p:nvPr/>
        </p:nvSpPr>
        <p:spPr bwMode="auto">
          <a:xfrm>
            <a:off x="457200" y="1371600"/>
            <a:ext cx="830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17513" indent="-417513" eaLnBrk="0" hangingPunct="0">
              <a:tabLst>
                <a:tab pos="461963" algn="l"/>
              </a:tabLst>
              <a:defRPr sz="2400" b="1" i="1">
                <a:solidFill>
                  <a:schemeClr val="tx1"/>
                </a:solidFill>
                <a:latin typeface="Times New Roman" pitchFamily="18" charset="0"/>
              </a:defRPr>
            </a:lvl1pPr>
            <a:lvl2pPr marL="742950" indent="-285750" eaLnBrk="0" hangingPunct="0">
              <a:tabLst>
                <a:tab pos="461963" algn="l"/>
              </a:tabLst>
              <a:defRPr sz="2400" b="1" i="1">
                <a:solidFill>
                  <a:schemeClr val="tx1"/>
                </a:solidFill>
                <a:latin typeface="Times New Roman" pitchFamily="18" charset="0"/>
              </a:defRPr>
            </a:lvl2pPr>
            <a:lvl3pPr marL="1143000" indent="-228600" eaLnBrk="0" hangingPunct="0">
              <a:tabLst>
                <a:tab pos="461963" algn="l"/>
              </a:tabLst>
              <a:defRPr sz="2400" b="1" i="1">
                <a:solidFill>
                  <a:schemeClr val="tx1"/>
                </a:solidFill>
                <a:latin typeface="Times New Roman" pitchFamily="18" charset="0"/>
              </a:defRPr>
            </a:lvl3pPr>
            <a:lvl4pPr marL="1600200" indent="-228600" eaLnBrk="0" hangingPunct="0">
              <a:tabLst>
                <a:tab pos="461963" algn="l"/>
              </a:tabLst>
              <a:defRPr sz="2400" b="1" i="1">
                <a:solidFill>
                  <a:schemeClr val="tx1"/>
                </a:solidFill>
                <a:latin typeface="Times New Roman" pitchFamily="18" charset="0"/>
              </a:defRPr>
            </a:lvl4pPr>
            <a:lvl5pPr marL="2057400" indent="-228600" eaLnBrk="0" hangingPunct="0">
              <a:tabLst>
                <a:tab pos="461963" algn="l"/>
              </a:tabLst>
              <a:defRPr sz="2400" b="1" i="1">
                <a:solidFill>
                  <a:schemeClr val="tx1"/>
                </a:solidFill>
                <a:latin typeface="Times New Roman" pitchFamily="18" charset="0"/>
              </a:defRPr>
            </a:lvl5pPr>
            <a:lvl6pPr marL="2514600" indent="-228600" eaLnBrk="0" fontAlgn="base" hangingPunct="0">
              <a:spcBef>
                <a:spcPct val="0"/>
              </a:spcBef>
              <a:spcAft>
                <a:spcPct val="0"/>
              </a:spcAft>
              <a:tabLst>
                <a:tab pos="461963" algn="l"/>
              </a:tabLst>
              <a:defRPr sz="2400" b="1" i="1">
                <a:solidFill>
                  <a:schemeClr val="tx1"/>
                </a:solidFill>
                <a:latin typeface="Times New Roman" pitchFamily="18" charset="0"/>
              </a:defRPr>
            </a:lvl6pPr>
            <a:lvl7pPr marL="2971800" indent="-228600" eaLnBrk="0" fontAlgn="base" hangingPunct="0">
              <a:spcBef>
                <a:spcPct val="0"/>
              </a:spcBef>
              <a:spcAft>
                <a:spcPct val="0"/>
              </a:spcAft>
              <a:tabLst>
                <a:tab pos="461963" algn="l"/>
              </a:tabLst>
              <a:defRPr sz="2400" b="1" i="1">
                <a:solidFill>
                  <a:schemeClr val="tx1"/>
                </a:solidFill>
                <a:latin typeface="Times New Roman" pitchFamily="18" charset="0"/>
              </a:defRPr>
            </a:lvl7pPr>
            <a:lvl8pPr marL="3429000" indent="-228600" eaLnBrk="0" fontAlgn="base" hangingPunct="0">
              <a:spcBef>
                <a:spcPct val="0"/>
              </a:spcBef>
              <a:spcAft>
                <a:spcPct val="0"/>
              </a:spcAft>
              <a:tabLst>
                <a:tab pos="461963" algn="l"/>
              </a:tabLst>
              <a:defRPr sz="2400" b="1" i="1">
                <a:solidFill>
                  <a:schemeClr val="tx1"/>
                </a:solidFill>
                <a:latin typeface="Times New Roman" pitchFamily="18" charset="0"/>
              </a:defRPr>
            </a:lvl8pPr>
            <a:lvl9pPr marL="3886200" indent="-228600" eaLnBrk="0" fontAlgn="base" hangingPunct="0">
              <a:spcBef>
                <a:spcPct val="0"/>
              </a:spcBef>
              <a:spcAft>
                <a:spcPct val="0"/>
              </a:spcAft>
              <a:tabLst>
                <a:tab pos="461963" algn="l"/>
              </a:tabLst>
              <a:defRPr sz="2400" b="1" i="1">
                <a:solidFill>
                  <a:schemeClr val="tx1"/>
                </a:solidFill>
                <a:latin typeface="Times New Roman" pitchFamily="18" charset="0"/>
              </a:defRPr>
            </a:lvl9pPr>
          </a:lstStyle>
          <a:p>
            <a:pPr eaLnBrk="1" hangingPunct="1"/>
            <a:r>
              <a:rPr lang="en-US" b="0" i="0" dirty="0"/>
              <a:t>2)	</a:t>
            </a:r>
            <a:r>
              <a:rPr lang="en-US" b="0" i="0" dirty="0" smtClean="0"/>
              <a:t>Since gear B meshes with gear A,</a:t>
            </a:r>
            <a:endParaRPr lang="en-US" b="0" i="0" dirty="0"/>
          </a:p>
        </p:txBody>
      </p:sp>
      <mc:AlternateContent xmlns:mc="http://schemas.openxmlformats.org/markup-compatibility/2006" xmlns:a14="http://schemas.microsoft.com/office/drawing/2010/main">
        <mc:Choice Requires="a14">
          <p:sp>
            <p:nvSpPr>
              <p:cNvPr id="3" name="Rectangle 2"/>
              <p:cNvSpPr/>
              <p:nvPr/>
            </p:nvSpPr>
            <p:spPr>
              <a:xfrm>
                <a:off x="990600" y="1752600"/>
                <a:ext cx="4730398" cy="1508105"/>
              </a:xfrm>
              <a:prstGeom prst="rect">
                <a:avLst/>
              </a:prstGeom>
            </p:spPr>
            <p:txBody>
              <a:bodyPr wrap="none">
                <a:spAutoFit/>
              </a:bodyPr>
              <a:lstStyle/>
              <a:p>
                <a:pPr>
                  <a:spcAft>
                    <a:spcPts val="1200"/>
                  </a:spcAft>
                </a:pPr>
                <a:r>
                  <a:rPr lang="en-US" b="0" i="0" dirty="0" smtClean="0">
                    <a:latin typeface="Symbol" pitchFamily="18" charset="2"/>
                    <a:sym typeface="Symbol" pitchFamily="18" charset="2"/>
                  </a:rPr>
                  <a:t>     </a:t>
                </a:r>
                <a:r>
                  <a:rPr lang="en-US" b="0" i="0" baseline="-25000" dirty="0" smtClean="0">
                    <a:sym typeface="Symbol" pitchFamily="18" charset="2"/>
                  </a:rPr>
                  <a:t>A</a:t>
                </a:r>
                <a:r>
                  <a:rPr lang="en-US" b="0" i="0" baseline="-25000" dirty="0">
                    <a:sym typeface="Symbol"/>
                  </a:rPr>
                  <a:t> </a:t>
                </a:r>
                <a:r>
                  <a:rPr lang="en-US" b="0" i="0" dirty="0" err="1" smtClean="0">
                    <a:sym typeface="Symbol" pitchFamily="18" charset="2"/>
                  </a:rPr>
                  <a:t>r</a:t>
                </a:r>
                <a:r>
                  <a:rPr lang="en-US" b="0" i="0" baseline="-25000" dirty="0" err="1" smtClean="0">
                    <a:sym typeface="Symbol" pitchFamily="18" charset="2"/>
                  </a:rPr>
                  <a:t>A</a:t>
                </a:r>
                <a:r>
                  <a:rPr lang="en-US" b="0" i="0" dirty="0" smtClean="0">
                    <a:sym typeface="Symbol" pitchFamily="18" charset="2"/>
                  </a:rPr>
                  <a:t> = </a:t>
                </a:r>
                <a:r>
                  <a:rPr lang="en-US" b="0" i="0" dirty="0" smtClean="0">
                    <a:latin typeface="Symbol" pitchFamily="18" charset="2"/>
                    <a:sym typeface="Symbol" pitchFamily="18" charset="2"/>
                  </a:rPr>
                  <a:t></a:t>
                </a:r>
                <a:r>
                  <a:rPr lang="en-US" b="0" i="0" baseline="-25000" dirty="0" smtClean="0">
                    <a:sym typeface="Symbol" pitchFamily="18" charset="2"/>
                  </a:rPr>
                  <a:t>B </a:t>
                </a:r>
                <a:r>
                  <a:rPr lang="en-US" b="0" i="0" dirty="0" err="1" smtClean="0">
                    <a:sym typeface="Symbol" pitchFamily="18" charset="2"/>
                  </a:rPr>
                  <a:t>r</a:t>
                </a:r>
                <a:r>
                  <a:rPr lang="en-US" b="0" i="0" baseline="-25000" dirty="0" err="1" smtClean="0">
                    <a:sym typeface="Symbol" pitchFamily="18" charset="2"/>
                  </a:rPr>
                  <a:t>B</a:t>
                </a:r>
                <a:r>
                  <a:rPr lang="en-US" b="0" i="0" baseline="-25000" dirty="0" smtClean="0">
                    <a:sym typeface="Symbol" pitchFamily="18" charset="2"/>
                  </a:rPr>
                  <a:t> </a:t>
                </a:r>
                <a14:m>
                  <m:oMath xmlns:m="http://schemas.openxmlformats.org/officeDocument/2006/math">
                    <m:r>
                      <a:rPr lang="en-US" b="0" i="0" dirty="0" smtClean="0">
                        <a:latin typeface="Cambria Math"/>
                        <a:sym typeface="Symbol" pitchFamily="18" charset="2"/>
                      </a:rPr>
                      <m:t>    </m:t>
                    </m:r>
                  </m:oMath>
                </a14:m>
                <a:endParaRPr lang="en-US" b="0" i="0" dirty="0" smtClean="0">
                  <a:latin typeface="Cambria Math"/>
                  <a:sym typeface="Symbol" pitchFamily="18" charset="2"/>
                </a:endParaRPr>
              </a:p>
              <a:p>
                <a:pPr>
                  <a:spcAft>
                    <a:spcPts val="1200"/>
                  </a:spcAft>
                </a:pPr>
                <a14:m>
                  <m:oMath xmlns:m="http://schemas.openxmlformats.org/officeDocument/2006/math">
                    <m:r>
                      <a:rPr lang="en-US" b="0" i="0" dirty="0" smtClean="0">
                        <a:latin typeface="Cambria Math"/>
                        <a:sym typeface="Symbol" pitchFamily="18" charset="2"/>
                      </a:rPr>
                      <m:t></m:t>
                    </m:r>
                  </m:oMath>
                </a14:m>
                <a:r>
                  <a:rPr lang="en-US" b="0" i="0" dirty="0" smtClean="0">
                    <a:sym typeface="Symbol" pitchFamily="18" charset="2"/>
                  </a:rPr>
                  <a:t> </a:t>
                </a:r>
                <a:r>
                  <a:rPr lang="en-US" b="0" i="0" dirty="0" smtClean="0">
                    <a:latin typeface="Symbol" pitchFamily="18" charset="2"/>
                    <a:sym typeface="Symbol" pitchFamily="18" charset="2"/>
                  </a:rPr>
                  <a:t></a:t>
                </a:r>
                <a:r>
                  <a:rPr lang="en-US" b="0" i="0" baseline="-25000" dirty="0" smtClean="0">
                    <a:sym typeface="Symbol" pitchFamily="18" charset="2"/>
                  </a:rPr>
                  <a:t>B </a:t>
                </a:r>
                <a:r>
                  <a:rPr lang="en-US" b="0" i="0" dirty="0" smtClean="0">
                    <a:sym typeface="Symbol" pitchFamily="18" charset="2"/>
                  </a:rPr>
                  <a:t>= </a:t>
                </a:r>
                <a:r>
                  <a:rPr lang="en-US" b="0" i="0" dirty="0" smtClean="0">
                    <a:latin typeface="Symbol" pitchFamily="18" charset="2"/>
                    <a:sym typeface="Symbol" pitchFamily="18" charset="2"/>
                  </a:rPr>
                  <a:t></a:t>
                </a:r>
                <a:r>
                  <a:rPr lang="en-US" b="0" i="0" baseline="-25000" dirty="0" smtClean="0">
                    <a:sym typeface="Symbol" pitchFamily="18" charset="2"/>
                  </a:rPr>
                  <a:t>A</a:t>
                </a:r>
                <a:r>
                  <a:rPr lang="en-US" b="0" i="0" baseline="-25000" dirty="0" smtClean="0">
                    <a:sym typeface="Symbol"/>
                  </a:rPr>
                  <a:t> </a:t>
                </a:r>
                <a:r>
                  <a:rPr lang="en-US" b="0" i="0" dirty="0" smtClean="0">
                    <a:sym typeface="Symbol" pitchFamily="18" charset="2"/>
                  </a:rPr>
                  <a:t>(</a:t>
                </a:r>
                <a:r>
                  <a:rPr lang="en-US" b="0" i="0" dirty="0" err="1" smtClean="0">
                    <a:sym typeface="Symbol" pitchFamily="18" charset="2"/>
                  </a:rPr>
                  <a:t>r</a:t>
                </a:r>
                <a:r>
                  <a:rPr lang="en-US" b="0" i="0" baseline="-25000" dirty="0" err="1" smtClean="0">
                    <a:sym typeface="Symbol" pitchFamily="18" charset="2"/>
                  </a:rPr>
                  <a:t>A</a:t>
                </a:r>
                <a:r>
                  <a:rPr lang="en-US" b="0" i="0" baseline="-25000" dirty="0" smtClean="0">
                    <a:sym typeface="Symbol" pitchFamily="18" charset="2"/>
                  </a:rPr>
                  <a:t> </a:t>
                </a:r>
                <a:r>
                  <a:rPr lang="en-US" b="0" i="0" dirty="0" smtClean="0">
                    <a:sym typeface="Symbol" pitchFamily="18" charset="2"/>
                  </a:rPr>
                  <a:t>/ </a:t>
                </a:r>
                <a:r>
                  <a:rPr lang="en-US" b="0" i="0" dirty="0" err="1" smtClean="0">
                    <a:sym typeface="Symbol" pitchFamily="18" charset="2"/>
                  </a:rPr>
                  <a:t>r</a:t>
                </a:r>
                <a:r>
                  <a:rPr lang="en-US" b="0" i="0" baseline="-25000" dirty="0" err="1" smtClean="0">
                    <a:sym typeface="Symbol" pitchFamily="18" charset="2"/>
                  </a:rPr>
                  <a:t>B</a:t>
                </a:r>
                <a:r>
                  <a:rPr lang="en-US" b="0" i="0" dirty="0" smtClean="0">
                    <a:sym typeface="Symbol" pitchFamily="18" charset="2"/>
                  </a:rPr>
                  <a:t>) = </a:t>
                </a:r>
                <a:r>
                  <a:rPr lang="en-US" b="0" i="0" dirty="0" smtClean="0">
                    <a:latin typeface="Symbol" pitchFamily="18" charset="2"/>
                    <a:sym typeface="Symbol" pitchFamily="18" charset="2"/>
                  </a:rPr>
                  <a:t></a:t>
                </a:r>
                <a:r>
                  <a:rPr lang="en-US" b="0" i="0" baseline="-25000" dirty="0" smtClean="0">
                    <a:sym typeface="Symbol" pitchFamily="18" charset="2"/>
                  </a:rPr>
                  <a:t>A</a:t>
                </a:r>
                <a:r>
                  <a:rPr lang="en-US" b="0" i="0" baseline="-25000" dirty="0" smtClean="0">
                    <a:sym typeface="Symbol"/>
                  </a:rPr>
                  <a:t> </a:t>
                </a:r>
                <a:r>
                  <a:rPr lang="en-US" b="0" i="0" dirty="0" smtClean="0">
                    <a:sym typeface="Symbol" pitchFamily="18" charset="2"/>
                  </a:rPr>
                  <a:t>(0.05</a:t>
                </a:r>
                <a:r>
                  <a:rPr lang="en-US" b="0" i="0" baseline="-25000" dirty="0" smtClean="0">
                    <a:sym typeface="Symbol" pitchFamily="18" charset="2"/>
                  </a:rPr>
                  <a:t> </a:t>
                </a:r>
                <a:r>
                  <a:rPr lang="en-US" b="0" i="0" dirty="0" smtClean="0">
                    <a:sym typeface="Symbol" pitchFamily="18" charset="2"/>
                  </a:rPr>
                  <a:t>/ 0.15)</a:t>
                </a:r>
              </a:p>
              <a:p>
                <a:pPr>
                  <a:spcAft>
                    <a:spcPts val="1200"/>
                  </a:spcAft>
                </a:pPr>
                <a:r>
                  <a:rPr lang="en-US" b="0" i="0" dirty="0" smtClean="0">
                    <a:sym typeface="Symbol" pitchFamily="18" charset="2"/>
                  </a:rPr>
                  <a:t>Similarly, </a:t>
                </a:r>
                <a:r>
                  <a:rPr lang="en-US" b="0" i="0" dirty="0" smtClean="0">
                    <a:latin typeface="Symbol" pitchFamily="18" charset="2"/>
                    <a:sym typeface="Symbol"/>
                  </a:rPr>
                  <a:t></a:t>
                </a:r>
                <a:r>
                  <a:rPr lang="en-US" b="0" i="0" baseline="-25000" dirty="0">
                    <a:sym typeface="Symbol" pitchFamily="18" charset="2"/>
                  </a:rPr>
                  <a:t>B</a:t>
                </a:r>
                <a:r>
                  <a:rPr lang="en-US" b="0" i="0" baseline="-25000" dirty="0" smtClean="0">
                    <a:sym typeface="Symbol" pitchFamily="18" charset="2"/>
                  </a:rPr>
                  <a:t> </a:t>
                </a:r>
                <a:r>
                  <a:rPr lang="en-US" b="0" i="0" dirty="0" smtClean="0">
                    <a:sym typeface="Symbol" pitchFamily="18" charset="2"/>
                  </a:rPr>
                  <a:t>= </a:t>
                </a:r>
                <a:r>
                  <a:rPr lang="en-US" b="0" i="0" dirty="0" smtClean="0">
                    <a:latin typeface="Symbol" pitchFamily="18" charset="2"/>
                    <a:sym typeface="Symbol"/>
                  </a:rPr>
                  <a:t></a:t>
                </a:r>
                <a:r>
                  <a:rPr lang="en-US" b="0" i="0" baseline="-25000" dirty="0" smtClean="0">
                    <a:sym typeface="Symbol" pitchFamily="18" charset="2"/>
                  </a:rPr>
                  <a:t>A</a:t>
                </a:r>
                <a:r>
                  <a:rPr lang="en-US" b="0" i="0" baseline="-25000" dirty="0" smtClean="0">
                    <a:sym typeface="Symbol"/>
                  </a:rPr>
                  <a:t> </a:t>
                </a:r>
                <a:r>
                  <a:rPr lang="en-US" b="0" i="0" dirty="0" smtClean="0">
                    <a:sym typeface="Symbol" pitchFamily="18" charset="2"/>
                  </a:rPr>
                  <a:t>(0.05</a:t>
                </a:r>
                <a:r>
                  <a:rPr lang="en-US" b="0" i="0" baseline="-25000" dirty="0" smtClean="0">
                    <a:sym typeface="Symbol" pitchFamily="18" charset="2"/>
                  </a:rPr>
                  <a:t> </a:t>
                </a:r>
                <a:r>
                  <a:rPr lang="en-US" b="0" i="0" dirty="0" smtClean="0">
                    <a:sym typeface="Symbol" pitchFamily="18" charset="2"/>
                  </a:rPr>
                  <a:t>/ 0.15)</a:t>
                </a:r>
              </a:p>
            </p:txBody>
          </p:sp>
        </mc:Choice>
        <mc:Fallback xmlns="">
          <p:sp>
            <p:nvSpPr>
              <p:cNvPr id="3" name="Rectangle 2"/>
              <p:cNvSpPr>
                <a:spLocks noRot="1" noChangeAspect="1" noMove="1" noResize="1" noEditPoints="1" noAdjustHandles="1" noChangeArrowheads="1" noChangeShapeType="1" noTextEdit="1"/>
              </p:cNvSpPr>
              <p:nvPr/>
            </p:nvSpPr>
            <p:spPr>
              <a:xfrm>
                <a:off x="990600" y="1752600"/>
                <a:ext cx="4730398" cy="1508105"/>
              </a:xfrm>
              <a:prstGeom prst="rect">
                <a:avLst/>
              </a:prstGeom>
              <a:blipFill rotWithShape="1">
                <a:blip r:embed="rId2" cstate="print"/>
                <a:stretch>
                  <a:fillRect l="-2065" t="-3644" r="-1161" b="-8097"/>
                </a:stretch>
              </a:blipFill>
            </p:spPr>
            <p:txBody>
              <a:bodyPr/>
              <a:lstStyle/>
              <a:p>
                <a:r>
                  <a:rPr lang="en-US">
                    <a:noFill/>
                  </a:rPr>
                  <a:t> </a:t>
                </a:r>
              </a:p>
            </p:txBody>
          </p:sp>
        </mc:Fallback>
      </mc:AlternateContent>
      <p:grpSp>
        <p:nvGrpSpPr>
          <p:cNvPr id="5" name="Group 4"/>
          <p:cNvGrpSpPr/>
          <p:nvPr/>
        </p:nvGrpSpPr>
        <p:grpSpPr>
          <a:xfrm>
            <a:off x="914400" y="3886200"/>
            <a:ext cx="5825506" cy="1676400"/>
            <a:chOff x="914400" y="3505200"/>
            <a:chExt cx="5825506" cy="1676400"/>
          </a:xfrm>
        </p:grpSpPr>
        <mc:AlternateContent xmlns:mc="http://schemas.openxmlformats.org/markup-compatibility/2006" xmlns:a14="http://schemas.microsoft.com/office/drawing/2010/main">
          <mc:Choice Requires="a14">
            <p:sp>
              <p:nvSpPr>
                <p:cNvPr id="11" name="Rectangle 10"/>
                <p:cNvSpPr/>
                <p:nvPr/>
              </p:nvSpPr>
              <p:spPr>
                <a:xfrm>
                  <a:off x="914400" y="3505200"/>
                  <a:ext cx="5825506" cy="461665"/>
                </a:xfrm>
                <a:prstGeom prst="rect">
                  <a:avLst/>
                </a:prstGeom>
              </p:spPr>
              <p:txBody>
                <a:bodyPr wrap="none">
                  <a:spAutoFit/>
                </a:bodyPr>
                <a:lstStyle/>
                <a:p>
                  <a:r>
                    <a:rPr lang="en-US" b="0" i="0" dirty="0" smtClean="0">
                      <a:solidFill>
                        <a:schemeClr val="tx1"/>
                      </a:solidFill>
                    </a:rPr>
                    <a:t>Since </a:t>
                  </a:r>
                  <a14:m>
                    <m:oMath xmlns:m="http://schemas.openxmlformats.org/officeDocument/2006/math">
                      <m:sSub>
                        <m:sSubPr>
                          <m:ctrlPr>
                            <a:rPr lang="en-US" b="0" i="1" dirty="0" smtClean="0">
                              <a:solidFill>
                                <a:schemeClr val="tx1"/>
                              </a:solidFill>
                              <a:latin typeface="Cambria Math"/>
                              <a:sym typeface="Symbol" pitchFamily="18" charset="2"/>
                            </a:rPr>
                          </m:ctrlPr>
                        </m:sSubPr>
                        <m:e>
                          <m:r>
                            <m:rPr>
                              <m:sty m:val="p"/>
                            </m:rPr>
                            <a:rPr lang="en-US" b="0" i="0" dirty="0">
                              <a:solidFill>
                                <a:schemeClr val="tx1"/>
                              </a:solidFill>
                              <a:latin typeface="Cambria Math"/>
                              <a:ea typeface="Cambria Math"/>
                              <a:sym typeface="Symbol" pitchFamily="18" charset="2"/>
                            </a:rPr>
                            <m:t>ω</m:t>
                          </m:r>
                        </m:e>
                        <m:sub>
                          <m:r>
                            <m:rPr>
                              <m:sty m:val="p"/>
                            </m:rPr>
                            <a:rPr lang="en-US" b="0" i="0" dirty="0">
                              <a:solidFill>
                                <a:schemeClr val="tx1"/>
                              </a:solidFill>
                              <a:latin typeface="Cambria Math"/>
                              <a:sym typeface="Symbol" pitchFamily="18" charset="2"/>
                            </a:rPr>
                            <m:t>A</m:t>
                          </m:r>
                        </m:sub>
                      </m:sSub>
                    </m:oMath>
                  </a14:m>
                  <a:r>
                    <a:rPr lang="en-US" b="0" i="0" dirty="0" smtClean="0">
                      <a:solidFill>
                        <a:schemeClr val="tx1"/>
                      </a:solidFill>
                    </a:rPr>
                    <a:t>= 36 rad/s and </a:t>
                  </a:r>
                  <a14:m>
                    <m:oMath xmlns:m="http://schemas.openxmlformats.org/officeDocument/2006/math">
                      <m:sSub>
                        <m:sSubPr>
                          <m:ctrlPr>
                            <a:rPr lang="en-US" b="0" i="1" dirty="0">
                              <a:solidFill>
                                <a:schemeClr val="tx1"/>
                              </a:solidFill>
                              <a:latin typeface="Cambria Math"/>
                              <a:sym typeface="Symbol" pitchFamily="18" charset="2"/>
                            </a:rPr>
                          </m:ctrlPr>
                        </m:sSubPr>
                        <m:e>
                          <m:r>
                            <a:rPr lang="en-US" b="0" i="1" dirty="0" smtClean="0">
                              <a:solidFill>
                                <a:schemeClr val="tx1"/>
                              </a:solidFill>
                              <a:latin typeface="Cambria Math"/>
                              <a:ea typeface="Cambria Math"/>
                              <a:sym typeface="Symbol"/>
                            </a:rPr>
                            <m:t></m:t>
                          </m:r>
                        </m:e>
                        <m:sub>
                          <m:r>
                            <m:rPr>
                              <m:sty m:val="p"/>
                            </m:rPr>
                            <a:rPr lang="en-US" b="0" i="0" dirty="0">
                              <a:solidFill>
                                <a:schemeClr val="tx1"/>
                              </a:solidFill>
                              <a:latin typeface="Cambria Math"/>
                              <a:sym typeface="Symbol" pitchFamily="18" charset="2"/>
                            </a:rPr>
                            <m:t>A</m:t>
                          </m:r>
                        </m:sub>
                      </m:sSub>
                    </m:oMath>
                  </a14:m>
                  <a:r>
                    <a:rPr lang="en-US" b="0" i="0" dirty="0" smtClean="0">
                      <a:solidFill>
                        <a:schemeClr val="tx1"/>
                      </a:solidFill>
                    </a:rPr>
                    <a:t>= 46.4 rad at t=2 s,</a:t>
                  </a:r>
                  <a:endParaRPr lang="en-US" b="0" i="0" dirty="0">
                    <a:solidFill>
                      <a:schemeClr val="tx1"/>
                    </a:solidFill>
                  </a:endParaRPr>
                </a:p>
              </p:txBody>
            </p:sp>
          </mc:Choice>
          <mc:Fallback xmlns="">
            <p:sp>
              <p:nvSpPr>
                <p:cNvPr id="11" name="Rectangle 10"/>
                <p:cNvSpPr>
                  <a:spLocks noRot="1" noChangeAspect="1" noMove="1" noResize="1" noEditPoints="1" noAdjustHandles="1" noChangeArrowheads="1" noChangeShapeType="1" noTextEdit="1"/>
                </p:cNvSpPr>
                <p:nvPr/>
              </p:nvSpPr>
              <p:spPr>
                <a:xfrm>
                  <a:off x="914400" y="3505200"/>
                  <a:ext cx="5825506" cy="461665"/>
                </a:xfrm>
                <a:prstGeom prst="rect">
                  <a:avLst/>
                </a:prstGeom>
                <a:blipFill rotWithShape="0">
                  <a:blip r:embed="rId3"/>
                  <a:stretch>
                    <a:fillRect l="-1569" t="-10667" r="-628" b="-29333"/>
                  </a:stretch>
                </a:blipFill>
              </p:spPr>
              <p:txBody>
                <a:bodyPr/>
                <a:lstStyle/>
                <a:p>
                  <a:r>
                    <a:rPr lang="en-US">
                      <a:noFill/>
                    </a:rPr>
                    <a:t> </a:t>
                  </a:r>
                </a:p>
              </p:txBody>
            </p:sp>
          </mc:Fallback>
        </mc:AlternateContent>
        <p:sp>
          <p:nvSpPr>
            <p:cNvPr id="4" name="Rectangle 3"/>
            <p:cNvSpPr/>
            <p:nvPr/>
          </p:nvSpPr>
          <p:spPr>
            <a:xfrm>
              <a:off x="1066800" y="4196715"/>
              <a:ext cx="4203395" cy="984885"/>
            </a:xfrm>
            <a:prstGeom prst="rect">
              <a:avLst/>
            </a:prstGeom>
          </p:spPr>
          <p:txBody>
            <a:bodyPr wrap="none">
              <a:spAutoFit/>
            </a:bodyPr>
            <a:lstStyle/>
            <a:p>
              <a:pPr>
                <a:spcAft>
                  <a:spcPts val="1200"/>
                </a:spcAft>
              </a:pPr>
              <a:r>
                <a:rPr lang="en-US" b="0" i="0" dirty="0" smtClean="0">
                  <a:solidFill>
                    <a:srgbClr val="0000FA"/>
                  </a:solidFill>
                  <a:latin typeface="Symbol" pitchFamily="18" charset="2"/>
                  <a:sym typeface="Symbol" pitchFamily="18" charset="2"/>
                </a:rPr>
                <a:t></a:t>
              </a:r>
              <a:r>
                <a:rPr lang="en-US" b="0" i="0" baseline="-25000" dirty="0" smtClean="0">
                  <a:solidFill>
                    <a:srgbClr val="0000FA"/>
                  </a:solidFill>
                  <a:sym typeface="Symbol" pitchFamily="18" charset="2"/>
                </a:rPr>
                <a:t>B  </a:t>
              </a:r>
              <a:r>
                <a:rPr lang="en-US" b="0" i="0" dirty="0" smtClean="0">
                  <a:sym typeface="Symbol" pitchFamily="18" charset="2"/>
                </a:rPr>
                <a:t>= </a:t>
              </a:r>
              <a:r>
                <a:rPr lang="en-US" b="0" i="0" dirty="0" smtClean="0"/>
                <a:t>36</a:t>
              </a:r>
              <a:r>
                <a:rPr lang="en-US" b="0" i="0" baseline="-25000" dirty="0" smtClean="0">
                  <a:sym typeface="Symbol"/>
                </a:rPr>
                <a:t> </a:t>
              </a:r>
              <a:r>
                <a:rPr lang="en-US" b="0" i="0" dirty="0" smtClean="0">
                  <a:sym typeface="Symbol" pitchFamily="18" charset="2"/>
                </a:rPr>
                <a:t>(0.05</a:t>
              </a:r>
              <a:r>
                <a:rPr lang="en-US" b="0" i="0" baseline="-25000" dirty="0" smtClean="0">
                  <a:sym typeface="Symbol" pitchFamily="18" charset="2"/>
                </a:rPr>
                <a:t> </a:t>
              </a:r>
              <a:r>
                <a:rPr lang="en-US" b="0" i="0" dirty="0" smtClean="0">
                  <a:sym typeface="Symbol" pitchFamily="18" charset="2"/>
                </a:rPr>
                <a:t>/ 0.15) = </a:t>
              </a:r>
              <a:r>
                <a:rPr lang="en-US" b="0" i="0" u="sng" dirty="0" smtClean="0">
                  <a:solidFill>
                    <a:srgbClr val="0000FA"/>
                  </a:solidFill>
                  <a:sym typeface="Symbol" pitchFamily="18" charset="2"/>
                </a:rPr>
                <a:t>12 rad/s</a:t>
              </a:r>
            </a:p>
            <a:p>
              <a:pPr>
                <a:spcAft>
                  <a:spcPts val="1200"/>
                </a:spcAft>
              </a:pPr>
              <a:r>
                <a:rPr lang="en-US" b="0" i="0" dirty="0" smtClean="0">
                  <a:solidFill>
                    <a:srgbClr val="0000FA"/>
                  </a:solidFill>
                  <a:latin typeface="Symbol" pitchFamily="18" charset="2"/>
                  <a:sym typeface="Symbol"/>
                </a:rPr>
                <a:t></a:t>
              </a:r>
              <a:r>
                <a:rPr lang="en-US" b="0" i="0" baseline="-25000" dirty="0" smtClean="0">
                  <a:solidFill>
                    <a:srgbClr val="0000FA"/>
                  </a:solidFill>
                  <a:sym typeface="Symbol" pitchFamily="18" charset="2"/>
                </a:rPr>
                <a:t>B </a:t>
              </a:r>
              <a:r>
                <a:rPr lang="en-US" b="0" i="0" dirty="0" smtClean="0">
                  <a:sym typeface="Symbol" pitchFamily="18" charset="2"/>
                </a:rPr>
                <a:t>= </a:t>
              </a:r>
              <a:r>
                <a:rPr lang="en-US" b="0" i="0" dirty="0" smtClean="0"/>
                <a:t>46.4</a:t>
              </a:r>
              <a:r>
                <a:rPr lang="en-US" b="0" i="0" baseline="-25000" dirty="0" smtClean="0">
                  <a:sym typeface="Symbol"/>
                </a:rPr>
                <a:t> </a:t>
              </a:r>
              <a:r>
                <a:rPr lang="en-US" b="0" i="0" dirty="0" smtClean="0">
                  <a:sym typeface="Symbol" pitchFamily="18" charset="2"/>
                </a:rPr>
                <a:t>(0.05</a:t>
              </a:r>
              <a:r>
                <a:rPr lang="en-US" b="0" i="0" baseline="-25000" dirty="0" smtClean="0">
                  <a:sym typeface="Symbol" pitchFamily="18" charset="2"/>
                </a:rPr>
                <a:t> </a:t>
              </a:r>
              <a:r>
                <a:rPr lang="en-US" b="0" i="0" dirty="0" smtClean="0">
                  <a:sym typeface="Symbol" pitchFamily="18" charset="2"/>
                </a:rPr>
                <a:t>/ 0.15) = </a:t>
              </a:r>
              <a:r>
                <a:rPr lang="en-US" b="0" i="0" u="sng" dirty="0" smtClean="0">
                  <a:solidFill>
                    <a:srgbClr val="0000FA"/>
                  </a:solidFill>
                  <a:sym typeface="Symbol" pitchFamily="18" charset="2"/>
                </a:rPr>
                <a:t>15.5 rad</a:t>
              </a:r>
            </a:p>
          </p:txBody>
        </p:sp>
      </p:gr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67400" y="1905000"/>
            <a:ext cx="2695575"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idx="4294967295"/>
          </p:nvPr>
        </p:nvSpPr>
        <p:spPr/>
        <p:txBody>
          <a:bodyPr/>
          <a:lstStyle/>
          <a:p>
            <a:pPr rtl="0" eaLnBrk="1" fontAlgn="base" hangingPunct="1"/>
            <a:r>
              <a:rPr lang="en-US" sz="2400" i="0" kern="1200" dirty="0" smtClean="0">
                <a:solidFill>
                  <a:srgbClr val="000096"/>
                </a:solidFill>
                <a:effectLst/>
                <a:ea typeface="+mn-ea"/>
                <a:cs typeface="Arial" panose="020B0604020202020204" pitchFamily="34" charset="0"/>
              </a:rPr>
              <a:t>GROUP PROBLEM SOLVING (continued)</a:t>
            </a:r>
            <a:endParaRPr lang="en-US" dirty="0" smtClean="0">
              <a:solidFill>
                <a:srgbClr val="000096"/>
              </a:solidFill>
              <a:effectLst/>
            </a:endParaRPr>
          </a:p>
        </p:txBody>
      </p:sp>
    </p:spTree>
    <p:extLst>
      <p:ext uri="{BB962C8B-B14F-4D97-AF65-F5344CB8AC3E}">
        <p14:creationId xmlns:p14="http://schemas.microsoft.com/office/powerpoint/2010/main" val="13024232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887"/>
                                        </p:tgtEl>
                                        <p:attrNameLst>
                                          <p:attrName>style.visibility</p:attrName>
                                        </p:attrNameLst>
                                      </p:cBhvr>
                                      <p:to>
                                        <p:strVal val="visible"/>
                                      </p:to>
                                    </p:set>
                                    <p:anim calcmode="lin" valueType="num">
                                      <p:cBhvr additive="base">
                                        <p:cTn id="7" dur="500" fill="hold"/>
                                        <p:tgtEl>
                                          <p:spTgt spid="122887"/>
                                        </p:tgtEl>
                                        <p:attrNameLst>
                                          <p:attrName>ppt_x</p:attrName>
                                        </p:attrNameLst>
                                      </p:cBhvr>
                                      <p:tavLst>
                                        <p:tav tm="0">
                                          <p:val>
                                            <p:strVal val="0-#ppt_w/2"/>
                                          </p:val>
                                        </p:tav>
                                        <p:tav tm="100000">
                                          <p:val>
                                            <p:strVal val="#ppt_x"/>
                                          </p:val>
                                        </p:tav>
                                      </p:tavLst>
                                    </p:anim>
                                    <p:anim calcmode="lin" valueType="num">
                                      <p:cBhvr additive="base">
                                        <p:cTn id="8" dur="500" fill="hold"/>
                                        <p:tgtEl>
                                          <p:spTgt spid="122887"/>
                                        </p:tgtEl>
                                        <p:attrNameLst>
                                          <p:attrName>ppt_y</p:attrName>
                                        </p:attrNameLst>
                                      </p:cBhvr>
                                      <p:tavLst>
                                        <p:tav tm="0">
                                          <p:val>
                                            <p:strVal val="#ppt_y"/>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7" grpId="0" autoUpdateAnimBg="0"/>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5" name="Text Box 2053"/>
          <p:cNvSpPr txBox="1">
            <a:spLocks noChangeArrowheads="1"/>
          </p:cNvSpPr>
          <p:nvPr/>
        </p:nvSpPr>
        <p:spPr bwMode="auto">
          <a:xfrm>
            <a:off x="517525" y="1009650"/>
            <a:ext cx="8169275"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tabLst>
                <a:tab pos="908050" algn="l"/>
                <a:tab pos="4510088" algn="l"/>
                <a:tab pos="4911725" algn="l"/>
              </a:tabLst>
              <a:defRPr sz="2400" b="1" i="1">
                <a:solidFill>
                  <a:schemeClr val="tx1"/>
                </a:solidFill>
                <a:latin typeface="Times New Roman" pitchFamily="18" charset="0"/>
              </a:defRPr>
            </a:lvl1pPr>
            <a:lvl2pPr marL="742950" indent="-285750" eaLnBrk="0" hangingPunct="0">
              <a:tabLst>
                <a:tab pos="908050" algn="l"/>
                <a:tab pos="4510088" algn="l"/>
                <a:tab pos="4911725" algn="l"/>
              </a:tabLst>
              <a:defRPr sz="2400" b="1" i="1">
                <a:solidFill>
                  <a:schemeClr val="tx1"/>
                </a:solidFill>
                <a:latin typeface="Times New Roman" pitchFamily="18" charset="0"/>
              </a:defRPr>
            </a:lvl2pPr>
            <a:lvl3pPr marL="1143000" indent="-228600" eaLnBrk="0" hangingPunct="0">
              <a:tabLst>
                <a:tab pos="908050" algn="l"/>
                <a:tab pos="4510088" algn="l"/>
                <a:tab pos="4911725" algn="l"/>
              </a:tabLst>
              <a:defRPr sz="2400" b="1" i="1">
                <a:solidFill>
                  <a:schemeClr val="tx1"/>
                </a:solidFill>
                <a:latin typeface="Times New Roman" pitchFamily="18" charset="0"/>
              </a:defRPr>
            </a:lvl3pPr>
            <a:lvl4pPr marL="1600200" indent="-228600" eaLnBrk="0" hangingPunct="0">
              <a:tabLst>
                <a:tab pos="908050" algn="l"/>
                <a:tab pos="4510088" algn="l"/>
                <a:tab pos="4911725" algn="l"/>
              </a:tabLst>
              <a:defRPr sz="2400" b="1" i="1">
                <a:solidFill>
                  <a:schemeClr val="tx1"/>
                </a:solidFill>
                <a:latin typeface="Times New Roman" pitchFamily="18" charset="0"/>
              </a:defRPr>
            </a:lvl4pPr>
            <a:lvl5pPr marL="2057400" indent="-228600" eaLnBrk="0" hangingPunct="0">
              <a:tabLst>
                <a:tab pos="908050" algn="l"/>
                <a:tab pos="4510088" algn="l"/>
                <a:tab pos="4911725" algn="l"/>
              </a:tabLst>
              <a:defRPr sz="2400" b="1" i="1">
                <a:solidFill>
                  <a:schemeClr val="tx1"/>
                </a:solidFill>
                <a:latin typeface="Times New Roman" pitchFamily="18" charset="0"/>
              </a:defRPr>
            </a:lvl5pPr>
            <a:lvl6pPr marL="2514600" indent="-228600" eaLnBrk="0" fontAlgn="base" hangingPunct="0">
              <a:spcBef>
                <a:spcPct val="0"/>
              </a:spcBef>
              <a:spcAft>
                <a:spcPct val="0"/>
              </a:spcAft>
              <a:tabLst>
                <a:tab pos="908050" algn="l"/>
                <a:tab pos="4510088" algn="l"/>
                <a:tab pos="4911725" algn="l"/>
              </a:tabLst>
              <a:defRPr sz="2400" b="1" i="1">
                <a:solidFill>
                  <a:schemeClr val="tx1"/>
                </a:solidFill>
                <a:latin typeface="Times New Roman" pitchFamily="18" charset="0"/>
              </a:defRPr>
            </a:lvl6pPr>
            <a:lvl7pPr marL="2971800" indent="-228600" eaLnBrk="0" fontAlgn="base" hangingPunct="0">
              <a:spcBef>
                <a:spcPct val="0"/>
              </a:spcBef>
              <a:spcAft>
                <a:spcPct val="0"/>
              </a:spcAft>
              <a:tabLst>
                <a:tab pos="908050" algn="l"/>
                <a:tab pos="4510088" algn="l"/>
                <a:tab pos="4911725" algn="l"/>
              </a:tabLst>
              <a:defRPr sz="2400" b="1" i="1">
                <a:solidFill>
                  <a:schemeClr val="tx1"/>
                </a:solidFill>
                <a:latin typeface="Times New Roman" pitchFamily="18" charset="0"/>
              </a:defRPr>
            </a:lvl7pPr>
            <a:lvl8pPr marL="3429000" indent="-228600" eaLnBrk="0" fontAlgn="base" hangingPunct="0">
              <a:spcBef>
                <a:spcPct val="0"/>
              </a:spcBef>
              <a:spcAft>
                <a:spcPct val="0"/>
              </a:spcAft>
              <a:tabLst>
                <a:tab pos="908050" algn="l"/>
                <a:tab pos="4510088" algn="l"/>
                <a:tab pos="4911725" algn="l"/>
              </a:tabLst>
              <a:defRPr sz="2400" b="1" i="1">
                <a:solidFill>
                  <a:schemeClr val="tx1"/>
                </a:solidFill>
                <a:latin typeface="Times New Roman" pitchFamily="18" charset="0"/>
              </a:defRPr>
            </a:lvl8pPr>
            <a:lvl9pPr marL="3886200" indent="-228600" eaLnBrk="0" fontAlgn="base" hangingPunct="0">
              <a:spcBef>
                <a:spcPct val="0"/>
              </a:spcBef>
              <a:spcAft>
                <a:spcPct val="0"/>
              </a:spcAft>
              <a:tabLst>
                <a:tab pos="908050" algn="l"/>
                <a:tab pos="4510088" algn="l"/>
                <a:tab pos="4911725" algn="l"/>
              </a:tabLst>
              <a:defRPr sz="2400" b="1" i="1">
                <a:solidFill>
                  <a:schemeClr val="tx1"/>
                </a:solidFill>
                <a:latin typeface="Times New Roman" pitchFamily="18" charset="0"/>
              </a:defRPr>
            </a:lvl9pPr>
          </a:lstStyle>
          <a:p>
            <a:pPr eaLnBrk="1" hangingPunct="1"/>
            <a:r>
              <a:rPr lang="en-US" b="0" i="0"/>
              <a:t>1.	The fan blades suddenly experience an angular acceleration of 2 rad/s</a:t>
            </a:r>
            <a:r>
              <a:rPr lang="en-US" b="0" i="0" baseline="30000"/>
              <a:t>2</a:t>
            </a:r>
            <a:r>
              <a:rPr lang="en-US" b="0" i="0"/>
              <a:t>.  If the blades are rotating with an initial angular velocity of  4 rad/s, determine the speed of point P when the blades have turned 2 revolutions </a:t>
            </a:r>
          </a:p>
          <a:p>
            <a:pPr eaLnBrk="1" hangingPunct="1"/>
            <a:r>
              <a:rPr lang="en-US" b="0" i="0"/>
              <a:t>      (when </a:t>
            </a:r>
            <a:r>
              <a:rPr lang="en-US" b="0" i="0">
                <a:latin typeface="Symbol" pitchFamily="18" charset="2"/>
              </a:rPr>
              <a:t>w = 8.14 </a:t>
            </a:r>
            <a:r>
              <a:rPr lang="en-US" b="0" i="0"/>
              <a:t>rad/s).</a:t>
            </a:r>
          </a:p>
          <a:p>
            <a:pPr eaLnBrk="1" hangingPunct="1">
              <a:spcBef>
                <a:spcPct val="50000"/>
              </a:spcBef>
            </a:pPr>
            <a:r>
              <a:rPr lang="en-US" b="0" i="0"/>
              <a:t>	A)	14.2 ft/s     B)  17.7 ft/s</a:t>
            </a:r>
          </a:p>
          <a:p>
            <a:pPr eaLnBrk="1" hangingPunct="1">
              <a:spcBef>
                <a:spcPct val="50000"/>
              </a:spcBef>
            </a:pPr>
            <a:r>
              <a:rPr lang="en-US" b="0" i="0"/>
              <a:t>	C)	23.1 ft/s     D)  26.7 ft/s</a:t>
            </a:r>
          </a:p>
        </p:txBody>
      </p:sp>
      <p:sp>
        <p:nvSpPr>
          <p:cNvPr id="107526" name="Text Box 2054"/>
          <p:cNvSpPr txBox="1">
            <a:spLocks noChangeArrowheads="1"/>
          </p:cNvSpPr>
          <p:nvPr/>
        </p:nvSpPr>
        <p:spPr bwMode="auto">
          <a:xfrm>
            <a:off x="533400" y="4495800"/>
            <a:ext cx="78486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tabLst>
                <a:tab pos="908050" algn="l"/>
                <a:tab pos="4510088" algn="l"/>
                <a:tab pos="4911725" algn="l"/>
              </a:tabLst>
              <a:defRPr sz="2400" b="1" i="1">
                <a:solidFill>
                  <a:schemeClr val="tx1"/>
                </a:solidFill>
                <a:latin typeface="Times New Roman" pitchFamily="18" charset="0"/>
              </a:defRPr>
            </a:lvl1pPr>
            <a:lvl2pPr marL="742950" indent="-285750" eaLnBrk="0" hangingPunct="0">
              <a:tabLst>
                <a:tab pos="908050" algn="l"/>
                <a:tab pos="4510088" algn="l"/>
                <a:tab pos="4911725" algn="l"/>
              </a:tabLst>
              <a:defRPr sz="2400" b="1" i="1">
                <a:solidFill>
                  <a:schemeClr val="tx1"/>
                </a:solidFill>
                <a:latin typeface="Times New Roman" pitchFamily="18" charset="0"/>
              </a:defRPr>
            </a:lvl2pPr>
            <a:lvl3pPr marL="1143000" indent="-228600" eaLnBrk="0" hangingPunct="0">
              <a:tabLst>
                <a:tab pos="908050" algn="l"/>
                <a:tab pos="4510088" algn="l"/>
                <a:tab pos="4911725" algn="l"/>
              </a:tabLst>
              <a:defRPr sz="2400" b="1" i="1">
                <a:solidFill>
                  <a:schemeClr val="tx1"/>
                </a:solidFill>
                <a:latin typeface="Times New Roman" pitchFamily="18" charset="0"/>
              </a:defRPr>
            </a:lvl3pPr>
            <a:lvl4pPr marL="1600200" indent="-228600" eaLnBrk="0" hangingPunct="0">
              <a:tabLst>
                <a:tab pos="908050" algn="l"/>
                <a:tab pos="4510088" algn="l"/>
                <a:tab pos="4911725" algn="l"/>
              </a:tabLst>
              <a:defRPr sz="2400" b="1" i="1">
                <a:solidFill>
                  <a:schemeClr val="tx1"/>
                </a:solidFill>
                <a:latin typeface="Times New Roman" pitchFamily="18" charset="0"/>
              </a:defRPr>
            </a:lvl4pPr>
            <a:lvl5pPr marL="2057400" indent="-228600" eaLnBrk="0" hangingPunct="0">
              <a:tabLst>
                <a:tab pos="908050" algn="l"/>
                <a:tab pos="4510088" algn="l"/>
                <a:tab pos="4911725" algn="l"/>
              </a:tabLst>
              <a:defRPr sz="2400" b="1" i="1">
                <a:solidFill>
                  <a:schemeClr val="tx1"/>
                </a:solidFill>
                <a:latin typeface="Times New Roman" pitchFamily="18" charset="0"/>
              </a:defRPr>
            </a:lvl5pPr>
            <a:lvl6pPr marL="2514600" indent="-228600" eaLnBrk="0" fontAlgn="base" hangingPunct="0">
              <a:spcBef>
                <a:spcPct val="0"/>
              </a:spcBef>
              <a:spcAft>
                <a:spcPct val="0"/>
              </a:spcAft>
              <a:tabLst>
                <a:tab pos="908050" algn="l"/>
                <a:tab pos="4510088" algn="l"/>
                <a:tab pos="4911725" algn="l"/>
              </a:tabLst>
              <a:defRPr sz="2400" b="1" i="1">
                <a:solidFill>
                  <a:schemeClr val="tx1"/>
                </a:solidFill>
                <a:latin typeface="Times New Roman" pitchFamily="18" charset="0"/>
              </a:defRPr>
            </a:lvl6pPr>
            <a:lvl7pPr marL="2971800" indent="-228600" eaLnBrk="0" fontAlgn="base" hangingPunct="0">
              <a:spcBef>
                <a:spcPct val="0"/>
              </a:spcBef>
              <a:spcAft>
                <a:spcPct val="0"/>
              </a:spcAft>
              <a:tabLst>
                <a:tab pos="908050" algn="l"/>
                <a:tab pos="4510088" algn="l"/>
                <a:tab pos="4911725" algn="l"/>
              </a:tabLst>
              <a:defRPr sz="2400" b="1" i="1">
                <a:solidFill>
                  <a:schemeClr val="tx1"/>
                </a:solidFill>
                <a:latin typeface="Times New Roman" pitchFamily="18" charset="0"/>
              </a:defRPr>
            </a:lvl7pPr>
            <a:lvl8pPr marL="3429000" indent="-228600" eaLnBrk="0" fontAlgn="base" hangingPunct="0">
              <a:spcBef>
                <a:spcPct val="0"/>
              </a:spcBef>
              <a:spcAft>
                <a:spcPct val="0"/>
              </a:spcAft>
              <a:tabLst>
                <a:tab pos="908050" algn="l"/>
                <a:tab pos="4510088" algn="l"/>
                <a:tab pos="4911725" algn="l"/>
              </a:tabLst>
              <a:defRPr sz="2400" b="1" i="1">
                <a:solidFill>
                  <a:schemeClr val="tx1"/>
                </a:solidFill>
                <a:latin typeface="Times New Roman" pitchFamily="18" charset="0"/>
              </a:defRPr>
            </a:lvl8pPr>
            <a:lvl9pPr marL="3886200" indent="-228600" eaLnBrk="0" fontAlgn="base" hangingPunct="0">
              <a:spcBef>
                <a:spcPct val="0"/>
              </a:spcBef>
              <a:spcAft>
                <a:spcPct val="0"/>
              </a:spcAft>
              <a:tabLst>
                <a:tab pos="908050" algn="l"/>
                <a:tab pos="4510088" algn="l"/>
                <a:tab pos="4911725" algn="l"/>
              </a:tabLst>
              <a:defRPr sz="2400" b="1" i="1">
                <a:solidFill>
                  <a:schemeClr val="tx1"/>
                </a:solidFill>
                <a:latin typeface="Times New Roman" pitchFamily="18" charset="0"/>
              </a:defRPr>
            </a:lvl9pPr>
          </a:lstStyle>
          <a:p>
            <a:pPr eaLnBrk="1" hangingPunct="1"/>
            <a:r>
              <a:rPr lang="en-US" b="0" i="0"/>
              <a:t>2.	Determine the magnitude of the acceleration at P when the blades have turned the 2 revolutions.</a:t>
            </a:r>
          </a:p>
          <a:p>
            <a:pPr eaLnBrk="1" hangingPunct="1">
              <a:spcBef>
                <a:spcPct val="50000"/>
              </a:spcBef>
            </a:pPr>
            <a:r>
              <a:rPr lang="en-US" b="0" i="0"/>
              <a:t>	A)	 0 ft/s</a:t>
            </a:r>
            <a:r>
              <a:rPr lang="en-US" b="0" i="0" baseline="30000"/>
              <a:t>2</a:t>
            </a:r>
            <a:r>
              <a:rPr lang="en-US" b="0" i="0"/>
              <a:t>                     B) 3.5 ft/s</a:t>
            </a:r>
            <a:r>
              <a:rPr lang="en-US" b="0" i="0" baseline="30000"/>
              <a:t>2</a:t>
            </a:r>
            <a:r>
              <a:rPr lang="en-US" b="0" i="0"/>
              <a:t> </a:t>
            </a:r>
          </a:p>
          <a:p>
            <a:pPr eaLnBrk="1" hangingPunct="1">
              <a:spcBef>
                <a:spcPct val="50000"/>
              </a:spcBef>
            </a:pPr>
            <a:r>
              <a:rPr lang="en-US" b="0" i="0"/>
              <a:t>	C)	 115.95 ft/s</a:t>
            </a:r>
            <a:r>
              <a:rPr lang="en-US" b="0" i="0" baseline="30000"/>
              <a:t>2</a:t>
            </a:r>
            <a:r>
              <a:rPr lang="en-US" b="0" i="0"/>
              <a:t>            D) 116 ft/s</a:t>
            </a:r>
            <a:r>
              <a:rPr lang="en-US" b="0" i="0" baseline="30000"/>
              <a:t>2</a:t>
            </a:r>
          </a:p>
        </p:txBody>
      </p:sp>
      <p:pic>
        <p:nvPicPr>
          <p:cNvPr id="107533" name="Picture 2061" descr="F:\ch16eps\tiff\aacdgsq0.tif"/>
          <p:cNvPicPr>
            <a:picLocks noChangeAspect="1" noChangeArrowheads="1"/>
          </p:cNvPicPr>
          <p:nvPr/>
        </p:nvPicPr>
        <p:blipFill>
          <a:blip r:embed="rId3" cstate="print">
            <a:extLst>
              <a:ext uri="{28A0092B-C50C-407E-A947-70E740481C1C}">
                <a14:useLocalDpi xmlns:a14="http://schemas.microsoft.com/office/drawing/2010/main" val="0"/>
              </a:ext>
            </a:extLst>
          </a:blip>
          <a:srcRect l="12921" r="12921" b="14612"/>
          <a:stretch>
            <a:fillRect/>
          </a:stretch>
        </p:blipFill>
        <p:spPr bwMode="auto">
          <a:xfrm>
            <a:off x="5486400" y="2286000"/>
            <a:ext cx="2097088"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p:txBody>
          <a:bodyPr/>
          <a:lstStyle/>
          <a:p>
            <a:pPr rtl="0" eaLnBrk="1" fontAlgn="base" hangingPunct="1"/>
            <a:r>
              <a:rPr lang="en-US" sz="2400" b="1" i="0" kern="1200" dirty="0" smtClean="0">
                <a:solidFill>
                  <a:srgbClr val="000096"/>
                </a:solidFill>
                <a:effectLst/>
                <a:latin typeface="Times New Roman" panose="02020603050405020304" pitchFamily="18" charset="0"/>
                <a:ea typeface="+mn-ea"/>
                <a:cs typeface="Arial" panose="020B0604020202020204" pitchFamily="34" charset="0"/>
              </a:rPr>
              <a:t>ATTENTION QUIZ</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7533"/>
                                        </p:tgtEl>
                                        <p:attrNameLst>
                                          <p:attrName>style.visibility</p:attrName>
                                        </p:attrNameLst>
                                      </p:cBhvr>
                                      <p:to>
                                        <p:strVal val="visible"/>
                                      </p:to>
                                    </p:set>
                                    <p:anim calcmode="lin" valueType="num">
                                      <p:cBhvr additive="base">
                                        <p:cTn id="7" dur="500" fill="hold"/>
                                        <p:tgtEl>
                                          <p:spTgt spid="107533"/>
                                        </p:tgtEl>
                                        <p:attrNameLst>
                                          <p:attrName>ppt_x</p:attrName>
                                        </p:attrNameLst>
                                      </p:cBhvr>
                                      <p:tavLst>
                                        <p:tav tm="0">
                                          <p:val>
                                            <p:strVal val="0-#ppt_w/2"/>
                                          </p:val>
                                        </p:tav>
                                        <p:tav tm="100000">
                                          <p:val>
                                            <p:strVal val="#ppt_x"/>
                                          </p:val>
                                        </p:tav>
                                      </p:tavLst>
                                    </p:anim>
                                    <p:anim calcmode="lin" valueType="num">
                                      <p:cBhvr additive="base">
                                        <p:cTn id="8" dur="500" fill="hold"/>
                                        <p:tgtEl>
                                          <p:spTgt spid="10753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7525"/>
                                        </p:tgtEl>
                                        <p:attrNameLst>
                                          <p:attrName>style.visibility</p:attrName>
                                        </p:attrNameLst>
                                      </p:cBhvr>
                                      <p:to>
                                        <p:strVal val="visible"/>
                                      </p:to>
                                    </p:set>
                                    <p:anim calcmode="lin" valueType="num">
                                      <p:cBhvr additive="base">
                                        <p:cTn id="12" dur="500" fill="hold"/>
                                        <p:tgtEl>
                                          <p:spTgt spid="107525"/>
                                        </p:tgtEl>
                                        <p:attrNameLst>
                                          <p:attrName>ppt_x</p:attrName>
                                        </p:attrNameLst>
                                      </p:cBhvr>
                                      <p:tavLst>
                                        <p:tav tm="0">
                                          <p:val>
                                            <p:strVal val="0-#ppt_w/2"/>
                                          </p:val>
                                        </p:tav>
                                        <p:tav tm="100000">
                                          <p:val>
                                            <p:strVal val="#ppt_x"/>
                                          </p:val>
                                        </p:tav>
                                      </p:tavLst>
                                    </p:anim>
                                    <p:anim calcmode="lin" valueType="num">
                                      <p:cBhvr additive="base">
                                        <p:cTn id="13" dur="500" fill="hold"/>
                                        <p:tgtEl>
                                          <p:spTgt spid="107525"/>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07526"/>
                                        </p:tgtEl>
                                        <p:attrNameLst>
                                          <p:attrName>style.visibility</p:attrName>
                                        </p:attrNameLst>
                                      </p:cBhvr>
                                      <p:to>
                                        <p:strVal val="visible"/>
                                      </p:to>
                                    </p:set>
                                    <p:anim calcmode="lin" valueType="num">
                                      <p:cBhvr additive="base">
                                        <p:cTn id="18" dur="500" fill="hold"/>
                                        <p:tgtEl>
                                          <p:spTgt spid="107526"/>
                                        </p:tgtEl>
                                        <p:attrNameLst>
                                          <p:attrName>ppt_x</p:attrName>
                                        </p:attrNameLst>
                                      </p:cBhvr>
                                      <p:tavLst>
                                        <p:tav tm="0">
                                          <p:val>
                                            <p:strVal val="0-#ppt_w/2"/>
                                          </p:val>
                                        </p:tav>
                                        <p:tav tm="100000">
                                          <p:val>
                                            <p:strVal val="#ppt_x"/>
                                          </p:val>
                                        </p:tav>
                                      </p:tavLst>
                                    </p:anim>
                                    <p:anim calcmode="lin" valueType="num">
                                      <p:cBhvr additive="base">
                                        <p:cTn id="19" dur="500" fill="hold"/>
                                        <p:tgtEl>
                                          <p:spTgt spid="1075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5" grpId="0" autoUpdateAnimBg="0"/>
      <p:bldP spid="107526"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2106472" y="2652008"/>
            <a:ext cx="4931057" cy="1553983"/>
            <a:chOff x="2423975" y="2436124"/>
            <a:chExt cx="4931057" cy="1553983"/>
          </a:xfrm>
        </p:grpSpPr>
        <p:sp>
          <p:nvSpPr>
            <p:cNvPr id="6" name="Rectangle 5"/>
            <p:cNvSpPr/>
            <p:nvPr/>
          </p:nvSpPr>
          <p:spPr>
            <a:xfrm>
              <a:off x="3093635" y="2436124"/>
              <a:ext cx="3591736" cy="728636"/>
            </a:xfrm>
            <a:prstGeom prst="rect">
              <a:avLst/>
            </a:prstGeom>
            <a:noFill/>
          </p:spPr>
          <p:txBody>
            <a:bodyPr spcFirstLastPara="1" wrap="none" lIns="91440" tIns="45720" rIns="91440" bIns="45720" numCol="1">
              <a:prstTxWarp prst="textArchUp">
                <a:avLst/>
              </a:prstTxWarp>
              <a:spAutoFit/>
            </a:bodyPr>
            <a:lstStyle>
              <a:defPPr>
                <a:defRPr lang="en-US"/>
              </a:defPPr>
              <a:lvl1pPr algn="l" rtl="0" fontAlgn="base">
                <a:spcBef>
                  <a:spcPct val="0"/>
                </a:spcBef>
                <a:spcAft>
                  <a:spcPct val="0"/>
                </a:spcAft>
                <a:defRPr kumimoji="1" sz="1600" kern="1200">
                  <a:solidFill>
                    <a:schemeClr val="tx1"/>
                  </a:solidFill>
                  <a:latin typeface="Times New Roman" pitchFamily="18" charset="0"/>
                  <a:ea typeface="+mn-ea"/>
                  <a:cs typeface="+mn-cs"/>
                </a:defRPr>
              </a:lvl1pPr>
              <a:lvl2pPr marL="457200" algn="l" rtl="0" fontAlgn="base">
                <a:spcBef>
                  <a:spcPct val="0"/>
                </a:spcBef>
                <a:spcAft>
                  <a:spcPct val="0"/>
                </a:spcAft>
                <a:defRPr kumimoji="1" sz="1600" kern="1200">
                  <a:solidFill>
                    <a:schemeClr val="tx1"/>
                  </a:solidFill>
                  <a:latin typeface="Times New Roman" pitchFamily="18" charset="0"/>
                  <a:ea typeface="+mn-ea"/>
                  <a:cs typeface="+mn-cs"/>
                </a:defRPr>
              </a:lvl2pPr>
              <a:lvl3pPr marL="914400" algn="l" rtl="0" fontAlgn="base">
                <a:spcBef>
                  <a:spcPct val="0"/>
                </a:spcBef>
                <a:spcAft>
                  <a:spcPct val="0"/>
                </a:spcAft>
                <a:defRPr kumimoji="1" sz="1600" kern="1200">
                  <a:solidFill>
                    <a:schemeClr val="tx1"/>
                  </a:solidFill>
                  <a:latin typeface="Times New Roman" pitchFamily="18" charset="0"/>
                  <a:ea typeface="+mn-ea"/>
                  <a:cs typeface="+mn-cs"/>
                </a:defRPr>
              </a:lvl3pPr>
              <a:lvl4pPr marL="1371600" algn="l" rtl="0" fontAlgn="base">
                <a:spcBef>
                  <a:spcPct val="0"/>
                </a:spcBef>
                <a:spcAft>
                  <a:spcPct val="0"/>
                </a:spcAft>
                <a:defRPr kumimoji="1" sz="1600" kern="1200">
                  <a:solidFill>
                    <a:schemeClr val="tx1"/>
                  </a:solidFill>
                  <a:latin typeface="Times New Roman" pitchFamily="18" charset="0"/>
                  <a:ea typeface="+mn-ea"/>
                  <a:cs typeface="+mn-cs"/>
                </a:defRPr>
              </a:lvl4pPr>
              <a:lvl5pPr marL="1828800" algn="l" rtl="0" fontAlgn="base">
                <a:spcBef>
                  <a:spcPct val="0"/>
                </a:spcBef>
                <a:spcAft>
                  <a:spcPct val="0"/>
                </a:spcAft>
                <a:defRPr kumimoji="1" sz="1600" kern="1200">
                  <a:solidFill>
                    <a:schemeClr val="tx1"/>
                  </a:solidFill>
                  <a:latin typeface="Times New Roman" pitchFamily="18" charset="0"/>
                  <a:ea typeface="+mn-ea"/>
                  <a:cs typeface="+mn-cs"/>
                </a:defRPr>
              </a:lvl5pPr>
              <a:lvl6pPr marL="2286000" algn="l" defTabSz="914400" rtl="0" eaLnBrk="1" latinLnBrk="0" hangingPunct="1">
                <a:defRPr kumimoji="1" sz="1600" kern="1200">
                  <a:solidFill>
                    <a:schemeClr val="tx1"/>
                  </a:solidFill>
                  <a:latin typeface="Times New Roman" pitchFamily="18" charset="0"/>
                  <a:ea typeface="+mn-ea"/>
                  <a:cs typeface="+mn-cs"/>
                </a:defRPr>
              </a:lvl6pPr>
              <a:lvl7pPr marL="2743200" algn="l" defTabSz="914400" rtl="0" eaLnBrk="1" latinLnBrk="0" hangingPunct="1">
                <a:defRPr kumimoji="1" sz="1600" kern="1200">
                  <a:solidFill>
                    <a:schemeClr val="tx1"/>
                  </a:solidFill>
                  <a:latin typeface="Times New Roman" pitchFamily="18" charset="0"/>
                  <a:ea typeface="+mn-ea"/>
                  <a:cs typeface="+mn-cs"/>
                </a:defRPr>
              </a:lvl7pPr>
              <a:lvl8pPr marL="3200400" algn="l" defTabSz="914400" rtl="0" eaLnBrk="1" latinLnBrk="0" hangingPunct="1">
                <a:defRPr kumimoji="1" sz="1600" kern="1200">
                  <a:solidFill>
                    <a:schemeClr val="tx1"/>
                  </a:solidFill>
                  <a:latin typeface="Times New Roman" pitchFamily="18" charset="0"/>
                  <a:ea typeface="+mn-ea"/>
                  <a:cs typeface="+mn-cs"/>
                </a:defRPr>
              </a:lvl8pPr>
              <a:lvl9pPr marL="3657600" algn="l" defTabSz="914400" rtl="0" eaLnBrk="1" latinLnBrk="0" hangingPunct="1">
                <a:defRPr kumimoji="1" sz="1600" kern="1200">
                  <a:solidFill>
                    <a:schemeClr val="tx1"/>
                  </a:solidFill>
                  <a:latin typeface="Times New Roman" pitchFamily="18" charset="0"/>
                  <a:ea typeface="+mn-ea"/>
                  <a:cs typeface="+mn-cs"/>
                </a:defRPr>
              </a:lvl9pPr>
            </a:lstStyle>
            <a:p>
              <a:pPr algn="ctr"/>
              <a:r>
                <a:rPr lang="en-US" sz="5400" b="1" i="0" dirty="0" smtClean="0">
                  <a:ln w="13462">
                    <a:solidFill>
                      <a:schemeClr val="bg1"/>
                    </a:solidFill>
                    <a:prstDash val="solid"/>
                  </a:ln>
                  <a:solidFill>
                    <a:srgbClr val="000096"/>
                  </a:solidFill>
                  <a:effectLst>
                    <a:outerShdw dist="38100" dir="2700000" algn="bl" rotWithShape="0">
                      <a:schemeClr val="accent5"/>
                    </a:outerShdw>
                  </a:effectLst>
                </a:rPr>
                <a:t>End of the Lecture</a:t>
              </a:r>
              <a:endParaRPr lang="en-US" sz="5400" b="1" i="0" dirty="0">
                <a:ln w="13462">
                  <a:solidFill>
                    <a:schemeClr val="bg1"/>
                  </a:solidFill>
                  <a:prstDash val="solid"/>
                </a:ln>
                <a:solidFill>
                  <a:srgbClr val="000096"/>
                </a:solidFill>
                <a:effectLst>
                  <a:outerShdw dist="38100" dir="2700000" algn="bl" rotWithShape="0">
                    <a:schemeClr val="accent5"/>
                  </a:outerShdw>
                </a:effectLst>
              </a:endParaRPr>
            </a:p>
          </p:txBody>
        </p:sp>
        <p:sp>
          <p:nvSpPr>
            <p:cNvPr id="7" name="Rectangle 6"/>
            <p:cNvSpPr/>
            <p:nvPr/>
          </p:nvSpPr>
          <p:spPr>
            <a:xfrm>
              <a:off x="2423975" y="3164760"/>
              <a:ext cx="4931057" cy="825347"/>
            </a:xfrm>
            <a:prstGeom prst="rect">
              <a:avLst/>
            </a:prstGeom>
            <a:noFill/>
          </p:spPr>
          <p:txBody>
            <a:bodyPr spcFirstLastPara="1" wrap="none" lIns="91440" tIns="45720" rIns="91440" bIns="45720" numCol="1">
              <a:prstTxWarp prst="textArchDown">
                <a:avLst/>
              </a:prstTxWarp>
              <a:spAutoFit/>
            </a:bodyPr>
            <a:lstStyle>
              <a:defPPr>
                <a:defRPr lang="en-US"/>
              </a:defPPr>
              <a:lvl1pPr algn="l" rtl="0" fontAlgn="base">
                <a:spcBef>
                  <a:spcPct val="0"/>
                </a:spcBef>
                <a:spcAft>
                  <a:spcPct val="0"/>
                </a:spcAft>
                <a:defRPr kumimoji="1" sz="1600" kern="1200">
                  <a:solidFill>
                    <a:schemeClr val="tx1"/>
                  </a:solidFill>
                  <a:latin typeface="Times New Roman" pitchFamily="18" charset="0"/>
                  <a:ea typeface="+mn-ea"/>
                  <a:cs typeface="+mn-cs"/>
                </a:defRPr>
              </a:lvl1pPr>
              <a:lvl2pPr marL="457200" algn="l" rtl="0" fontAlgn="base">
                <a:spcBef>
                  <a:spcPct val="0"/>
                </a:spcBef>
                <a:spcAft>
                  <a:spcPct val="0"/>
                </a:spcAft>
                <a:defRPr kumimoji="1" sz="1600" kern="1200">
                  <a:solidFill>
                    <a:schemeClr val="tx1"/>
                  </a:solidFill>
                  <a:latin typeface="Times New Roman" pitchFamily="18" charset="0"/>
                  <a:ea typeface="+mn-ea"/>
                  <a:cs typeface="+mn-cs"/>
                </a:defRPr>
              </a:lvl2pPr>
              <a:lvl3pPr marL="914400" algn="l" rtl="0" fontAlgn="base">
                <a:spcBef>
                  <a:spcPct val="0"/>
                </a:spcBef>
                <a:spcAft>
                  <a:spcPct val="0"/>
                </a:spcAft>
                <a:defRPr kumimoji="1" sz="1600" kern="1200">
                  <a:solidFill>
                    <a:schemeClr val="tx1"/>
                  </a:solidFill>
                  <a:latin typeface="Times New Roman" pitchFamily="18" charset="0"/>
                  <a:ea typeface="+mn-ea"/>
                  <a:cs typeface="+mn-cs"/>
                </a:defRPr>
              </a:lvl3pPr>
              <a:lvl4pPr marL="1371600" algn="l" rtl="0" fontAlgn="base">
                <a:spcBef>
                  <a:spcPct val="0"/>
                </a:spcBef>
                <a:spcAft>
                  <a:spcPct val="0"/>
                </a:spcAft>
                <a:defRPr kumimoji="1" sz="1600" kern="1200">
                  <a:solidFill>
                    <a:schemeClr val="tx1"/>
                  </a:solidFill>
                  <a:latin typeface="Times New Roman" pitchFamily="18" charset="0"/>
                  <a:ea typeface="+mn-ea"/>
                  <a:cs typeface="+mn-cs"/>
                </a:defRPr>
              </a:lvl4pPr>
              <a:lvl5pPr marL="1828800" algn="l" rtl="0" fontAlgn="base">
                <a:spcBef>
                  <a:spcPct val="0"/>
                </a:spcBef>
                <a:spcAft>
                  <a:spcPct val="0"/>
                </a:spcAft>
                <a:defRPr kumimoji="1" sz="1600" kern="1200">
                  <a:solidFill>
                    <a:schemeClr val="tx1"/>
                  </a:solidFill>
                  <a:latin typeface="Times New Roman" pitchFamily="18" charset="0"/>
                  <a:ea typeface="+mn-ea"/>
                  <a:cs typeface="+mn-cs"/>
                </a:defRPr>
              </a:lvl5pPr>
              <a:lvl6pPr marL="2286000" algn="l" defTabSz="914400" rtl="0" eaLnBrk="1" latinLnBrk="0" hangingPunct="1">
                <a:defRPr kumimoji="1" sz="1600" kern="1200">
                  <a:solidFill>
                    <a:schemeClr val="tx1"/>
                  </a:solidFill>
                  <a:latin typeface="Times New Roman" pitchFamily="18" charset="0"/>
                  <a:ea typeface="+mn-ea"/>
                  <a:cs typeface="+mn-cs"/>
                </a:defRPr>
              </a:lvl6pPr>
              <a:lvl7pPr marL="2743200" algn="l" defTabSz="914400" rtl="0" eaLnBrk="1" latinLnBrk="0" hangingPunct="1">
                <a:defRPr kumimoji="1" sz="1600" kern="1200">
                  <a:solidFill>
                    <a:schemeClr val="tx1"/>
                  </a:solidFill>
                  <a:latin typeface="Times New Roman" pitchFamily="18" charset="0"/>
                  <a:ea typeface="+mn-ea"/>
                  <a:cs typeface="+mn-cs"/>
                </a:defRPr>
              </a:lvl7pPr>
              <a:lvl8pPr marL="3200400" algn="l" defTabSz="914400" rtl="0" eaLnBrk="1" latinLnBrk="0" hangingPunct="1">
                <a:defRPr kumimoji="1" sz="1600" kern="1200">
                  <a:solidFill>
                    <a:schemeClr val="tx1"/>
                  </a:solidFill>
                  <a:latin typeface="Times New Roman" pitchFamily="18" charset="0"/>
                  <a:ea typeface="+mn-ea"/>
                  <a:cs typeface="+mn-cs"/>
                </a:defRPr>
              </a:lvl8pPr>
              <a:lvl9pPr marL="3657600" algn="l" defTabSz="914400" rtl="0" eaLnBrk="1" latinLnBrk="0" hangingPunct="1">
                <a:defRPr kumimoji="1" sz="1600" kern="1200">
                  <a:solidFill>
                    <a:schemeClr val="tx1"/>
                  </a:solidFill>
                  <a:latin typeface="Times New Roman" pitchFamily="18" charset="0"/>
                  <a:ea typeface="+mn-ea"/>
                  <a:cs typeface="+mn-cs"/>
                </a:defRPr>
              </a:lvl9pPr>
            </a:lstStyle>
            <a:p>
              <a:pPr algn="ctr"/>
              <a:r>
                <a:rPr lang="en-US" sz="5400" b="1" i="0" dirty="0" smtClean="0">
                  <a:ln w="13462">
                    <a:solidFill>
                      <a:schemeClr val="bg1"/>
                    </a:solidFill>
                    <a:prstDash val="solid"/>
                  </a:ln>
                  <a:solidFill>
                    <a:srgbClr val="000096"/>
                  </a:solidFill>
                  <a:effectLst>
                    <a:outerShdw dist="38100" dir="2700000" algn="bl" rotWithShape="0">
                      <a:schemeClr val="accent5"/>
                    </a:outerShdw>
                  </a:effectLst>
                </a:rPr>
                <a:t>Let Learning Continue</a:t>
              </a:r>
              <a:endParaRPr lang="en-US" sz="5400" b="1" i="0" dirty="0">
                <a:ln w="13462">
                  <a:solidFill>
                    <a:schemeClr val="bg1"/>
                  </a:solidFill>
                  <a:prstDash val="solid"/>
                </a:ln>
                <a:solidFill>
                  <a:srgbClr val="000096"/>
                </a:solidFill>
                <a:effectLst>
                  <a:outerShdw dist="38100" dir="2700000" algn="bl" rotWithShape="0">
                    <a:schemeClr val="accent5"/>
                  </a:outerShdw>
                </a:effectLst>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5" name="Text Box 5"/>
          <p:cNvSpPr txBox="1">
            <a:spLocks noChangeArrowheads="1"/>
          </p:cNvSpPr>
          <p:nvPr/>
        </p:nvSpPr>
        <p:spPr bwMode="auto">
          <a:xfrm>
            <a:off x="838200" y="3536950"/>
            <a:ext cx="78486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b="0" i="0"/>
              <a:t>Passengers on this amusement ride are subjected to curvilinear translation since the vehicle moves in a circular path but they always remains upright.</a:t>
            </a:r>
          </a:p>
        </p:txBody>
      </p:sp>
      <p:sp>
        <p:nvSpPr>
          <p:cNvPr id="92170" name="Text Box 10"/>
          <p:cNvSpPr txBox="1">
            <a:spLocks noChangeArrowheads="1"/>
          </p:cNvSpPr>
          <p:nvPr/>
        </p:nvSpPr>
        <p:spPr bwMode="auto">
          <a:xfrm>
            <a:off x="838200" y="5943600"/>
            <a:ext cx="6083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b="0" i="0"/>
              <a:t>Does each passenger feel the same acceleration?</a:t>
            </a:r>
          </a:p>
        </p:txBody>
      </p:sp>
      <p:sp>
        <p:nvSpPr>
          <p:cNvPr id="92171" name="Text Box 11"/>
          <p:cNvSpPr txBox="1">
            <a:spLocks noChangeArrowheads="1"/>
          </p:cNvSpPr>
          <p:nvPr/>
        </p:nvSpPr>
        <p:spPr bwMode="auto">
          <a:xfrm>
            <a:off x="838200" y="4724400"/>
            <a:ext cx="79248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b="0" i="0"/>
              <a:t>If the angular motion of the rotating arms is known, how can we determine the velocity and acceleration experienced by the passengers?  Why would we want to know these values?</a:t>
            </a:r>
            <a:endParaRPr lang="en-US" i="0"/>
          </a:p>
        </p:txBody>
      </p:sp>
      <p:pic>
        <p:nvPicPr>
          <p:cNvPr id="5128"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3200" y="1028700"/>
            <a:ext cx="3382963" cy="247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p:txBody>
          <a:bodyPr/>
          <a:lstStyle/>
          <a:p>
            <a:pPr rtl="0" eaLnBrk="1" fontAlgn="base" hangingPunct="1"/>
            <a:r>
              <a:rPr lang="en-US" sz="2400" b="1" i="0" kern="1200" dirty="0" smtClean="0">
                <a:solidFill>
                  <a:srgbClr val="000096"/>
                </a:solidFill>
                <a:effectLst/>
                <a:latin typeface="Times New Roman" panose="02020603050405020304" pitchFamily="18" charset="0"/>
                <a:ea typeface="+mn-ea"/>
                <a:cs typeface="Arial" panose="020B0604020202020204" pitchFamily="34" charset="0"/>
              </a:rPr>
              <a:t>APPLICATIONS</a:t>
            </a:r>
            <a:endParaRPr lang="en-US" dirty="0" smtClean="0">
              <a:solidFill>
                <a:srgbClr val="000096"/>
              </a:solidFill>
              <a:effectLst/>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65"/>
                                        </p:tgtEl>
                                        <p:attrNameLst>
                                          <p:attrName>style.visibility</p:attrName>
                                        </p:attrNameLst>
                                      </p:cBhvr>
                                      <p:to>
                                        <p:strVal val="visible"/>
                                      </p:to>
                                    </p:set>
                                    <p:anim calcmode="lin" valueType="num">
                                      <p:cBhvr additive="base">
                                        <p:cTn id="7" dur="500" fill="hold"/>
                                        <p:tgtEl>
                                          <p:spTgt spid="92165"/>
                                        </p:tgtEl>
                                        <p:attrNameLst>
                                          <p:attrName>ppt_x</p:attrName>
                                        </p:attrNameLst>
                                      </p:cBhvr>
                                      <p:tavLst>
                                        <p:tav tm="0">
                                          <p:val>
                                            <p:strVal val="0-#ppt_w/2"/>
                                          </p:val>
                                        </p:tav>
                                        <p:tav tm="100000">
                                          <p:val>
                                            <p:strVal val="#ppt_x"/>
                                          </p:val>
                                        </p:tav>
                                      </p:tavLst>
                                    </p:anim>
                                    <p:anim calcmode="lin" valueType="num">
                                      <p:cBhvr additive="base">
                                        <p:cTn id="8" dur="500" fill="hold"/>
                                        <p:tgtEl>
                                          <p:spTgt spid="9216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71"/>
                                        </p:tgtEl>
                                        <p:attrNameLst>
                                          <p:attrName>style.visibility</p:attrName>
                                        </p:attrNameLst>
                                      </p:cBhvr>
                                      <p:to>
                                        <p:strVal val="visible"/>
                                      </p:to>
                                    </p:set>
                                    <p:anim calcmode="lin" valueType="num">
                                      <p:cBhvr additive="base">
                                        <p:cTn id="13" dur="500" fill="hold"/>
                                        <p:tgtEl>
                                          <p:spTgt spid="92171"/>
                                        </p:tgtEl>
                                        <p:attrNameLst>
                                          <p:attrName>ppt_x</p:attrName>
                                        </p:attrNameLst>
                                      </p:cBhvr>
                                      <p:tavLst>
                                        <p:tav tm="0">
                                          <p:val>
                                            <p:strVal val="0-#ppt_w/2"/>
                                          </p:val>
                                        </p:tav>
                                        <p:tav tm="100000">
                                          <p:val>
                                            <p:strVal val="#ppt_x"/>
                                          </p:val>
                                        </p:tav>
                                      </p:tavLst>
                                    </p:anim>
                                    <p:anim calcmode="lin" valueType="num">
                                      <p:cBhvr additive="base">
                                        <p:cTn id="14" dur="500" fill="hold"/>
                                        <p:tgtEl>
                                          <p:spTgt spid="9217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70"/>
                                        </p:tgtEl>
                                        <p:attrNameLst>
                                          <p:attrName>style.visibility</p:attrName>
                                        </p:attrNameLst>
                                      </p:cBhvr>
                                      <p:to>
                                        <p:strVal val="visible"/>
                                      </p:to>
                                    </p:set>
                                    <p:anim calcmode="lin" valueType="num">
                                      <p:cBhvr additive="base">
                                        <p:cTn id="19" dur="500" fill="hold"/>
                                        <p:tgtEl>
                                          <p:spTgt spid="92170"/>
                                        </p:tgtEl>
                                        <p:attrNameLst>
                                          <p:attrName>ppt_x</p:attrName>
                                        </p:attrNameLst>
                                      </p:cBhvr>
                                      <p:tavLst>
                                        <p:tav tm="0">
                                          <p:val>
                                            <p:strVal val="0-#ppt_w/2"/>
                                          </p:val>
                                        </p:tav>
                                        <p:tav tm="100000">
                                          <p:val>
                                            <p:strVal val="#ppt_x"/>
                                          </p:val>
                                        </p:tav>
                                      </p:tavLst>
                                    </p:anim>
                                    <p:anim calcmode="lin" valueType="num">
                                      <p:cBhvr additive="base">
                                        <p:cTn id="20" dur="500" fill="hold"/>
                                        <p:tgtEl>
                                          <p:spTgt spid="921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5" grpId="0" autoUpdateAnimBg="0"/>
      <p:bldP spid="92170" grpId="0" autoUpdateAnimBg="0"/>
      <p:bldP spid="92171"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Text Box 3"/>
          <p:cNvSpPr txBox="1">
            <a:spLocks noChangeArrowheads="1"/>
          </p:cNvSpPr>
          <p:nvPr/>
        </p:nvSpPr>
        <p:spPr bwMode="auto">
          <a:xfrm>
            <a:off x="4114800" y="1295400"/>
            <a:ext cx="43434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b="0" i="0"/>
              <a:t>Gears, pulleys and cams, which rotate about fixed axes, are often used in machinery to generate motion and transmit forces.  The angular motion of these components must be understood to properly design the system.</a:t>
            </a:r>
          </a:p>
        </p:txBody>
      </p:sp>
      <p:sp>
        <p:nvSpPr>
          <p:cNvPr id="110596" name="Text Box 4"/>
          <p:cNvSpPr txBox="1">
            <a:spLocks noChangeArrowheads="1"/>
          </p:cNvSpPr>
          <p:nvPr/>
        </p:nvSpPr>
        <p:spPr bwMode="auto">
          <a:xfrm>
            <a:off x="685800" y="4648200"/>
            <a:ext cx="79248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b="0" i="0"/>
              <a:t>To do this  design, we need to relate the angular motions of contacting bodies that rotate about different fixed axes.  How is this different than the analyses we did in earlier chapters?</a:t>
            </a:r>
          </a:p>
        </p:txBody>
      </p:sp>
      <p:pic>
        <p:nvPicPr>
          <p:cNvPr id="6151"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4850" y="1295400"/>
            <a:ext cx="318135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p:txBody>
          <a:bodyPr/>
          <a:lstStyle/>
          <a:p>
            <a:pPr rtl="0" eaLnBrk="1" fontAlgn="base" hangingPunct="1"/>
            <a:r>
              <a:rPr lang="en-US" sz="2400" i="0" kern="1200" dirty="0" smtClean="0">
                <a:solidFill>
                  <a:srgbClr val="000096"/>
                </a:solidFill>
                <a:effectLst/>
                <a:ea typeface="+mn-ea"/>
                <a:cs typeface="Arial" panose="020B0604020202020204" pitchFamily="34" charset="0"/>
              </a:rPr>
              <a:t>APPLICATIONS (continued)</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0595"/>
                                        </p:tgtEl>
                                        <p:attrNameLst>
                                          <p:attrName>style.visibility</p:attrName>
                                        </p:attrNameLst>
                                      </p:cBhvr>
                                      <p:to>
                                        <p:strVal val="visible"/>
                                      </p:to>
                                    </p:set>
                                    <p:anim calcmode="lin" valueType="num">
                                      <p:cBhvr additive="base">
                                        <p:cTn id="7" dur="500" fill="hold"/>
                                        <p:tgtEl>
                                          <p:spTgt spid="110595"/>
                                        </p:tgtEl>
                                        <p:attrNameLst>
                                          <p:attrName>ppt_x</p:attrName>
                                        </p:attrNameLst>
                                      </p:cBhvr>
                                      <p:tavLst>
                                        <p:tav tm="0">
                                          <p:val>
                                            <p:strVal val="0-#ppt_w/2"/>
                                          </p:val>
                                        </p:tav>
                                        <p:tav tm="100000">
                                          <p:val>
                                            <p:strVal val="#ppt_x"/>
                                          </p:val>
                                        </p:tav>
                                      </p:tavLst>
                                    </p:anim>
                                    <p:anim calcmode="lin" valueType="num">
                                      <p:cBhvr additive="base">
                                        <p:cTn id="8" dur="500" fill="hold"/>
                                        <p:tgtEl>
                                          <p:spTgt spid="11059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0596"/>
                                        </p:tgtEl>
                                        <p:attrNameLst>
                                          <p:attrName>style.visibility</p:attrName>
                                        </p:attrNameLst>
                                      </p:cBhvr>
                                      <p:to>
                                        <p:strVal val="visible"/>
                                      </p:to>
                                    </p:set>
                                    <p:anim calcmode="lin" valueType="num">
                                      <p:cBhvr additive="base">
                                        <p:cTn id="13" dur="500" fill="hold"/>
                                        <p:tgtEl>
                                          <p:spTgt spid="110596"/>
                                        </p:tgtEl>
                                        <p:attrNameLst>
                                          <p:attrName>ppt_x</p:attrName>
                                        </p:attrNameLst>
                                      </p:cBhvr>
                                      <p:tavLst>
                                        <p:tav tm="0">
                                          <p:val>
                                            <p:strVal val="0-#ppt_w/2"/>
                                          </p:val>
                                        </p:tav>
                                        <p:tav tm="100000">
                                          <p:val>
                                            <p:strVal val="#ppt_x"/>
                                          </p:val>
                                        </p:tav>
                                      </p:tavLst>
                                    </p:anim>
                                    <p:anim calcmode="lin" valueType="num">
                                      <p:cBhvr additive="base">
                                        <p:cTn id="14" dur="500" fill="hold"/>
                                        <p:tgtEl>
                                          <p:spTgt spid="1105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autoUpdateAnimBg="0"/>
      <p:bldP spid="11059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Text Box 3"/>
          <p:cNvSpPr txBox="1">
            <a:spLocks noChangeArrowheads="1"/>
          </p:cNvSpPr>
          <p:nvPr/>
        </p:nvSpPr>
        <p:spPr bwMode="auto">
          <a:xfrm>
            <a:off x="838200" y="4267200"/>
            <a:ext cx="7696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b="0" i="0" dirty="0"/>
              <a:t>We will now start to study </a:t>
            </a:r>
            <a:r>
              <a:rPr lang="en-US" b="0" i="0" dirty="0">
                <a:solidFill>
                  <a:srgbClr val="0000FA"/>
                </a:solidFill>
              </a:rPr>
              <a:t>rigid body motion</a:t>
            </a:r>
            <a:r>
              <a:rPr lang="en-US" b="0" i="0" dirty="0"/>
              <a:t>.  The analysis will be limited to </a:t>
            </a:r>
            <a:r>
              <a:rPr lang="en-US" b="0" i="0" dirty="0">
                <a:solidFill>
                  <a:srgbClr val="0000FA"/>
                </a:solidFill>
              </a:rPr>
              <a:t>planar motion</a:t>
            </a:r>
            <a:r>
              <a:rPr lang="en-US" b="0" i="0" dirty="0"/>
              <a:t>.</a:t>
            </a:r>
            <a:endParaRPr lang="en-US" b="0" i="0" dirty="0">
              <a:sym typeface="Symbol" pitchFamily="18" charset="2"/>
            </a:endParaRPr>
          </a:p>
        </p:txBody>
      </p:sp>
      <p:sp>
        <p:nvSpPr>
          <p:cNvPr id="114692" name="Text Box 4"/>
          <p:cNvSpPr txBox="1">
            <a:spLocks noChangeArrowheads="1"/>
          </p:cNvSpPr>
          <p:nvPr/>
        </p:nvSpPr>
        <p:spPr bwMode="auto">
          <a:xfrm>
            <a:off x="838200" y="2895600"/>
            <a:ext cx="7696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b="0" i="0" dirty="0"/>
              <a:t>For example, in the design of gears, cams, and links in machinery or mechanisms, rotation of the body is an important aspect in the analysis of motion.</a:t>
            </a:r>
            <a:endParaRPr lang="en-US" b="0" i="0" dirty="0">
              <a:sym typeface="Symbol" pitchFamily="18" charset="2"/>
            </a:endParaRPr>
          </a:p>
        </p:txBody>
      </p:sp>
      <p:sp>
        <p:nvSpPr>
          <p:cNvPr id="7173" name="Text Box 5"/>
          <p:cNvSpPr txBox="1">
            <a:spLocks noChangeArrowheads="1"/>
          </p:cNvSpPr>
          <p:nvPr/>
        </p:nvSpPr>
        <p:spPr bwMode="auto">
          <a:xfrm>
            <a:off x="838200" y="1219200"/>
            <a:ext cx="7543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b="0" i="0" dirty="0"/>
              <a:t>There are cases where an object </a:t>
            </a:r>
            <a:r>
              <a:rPr lang="en-US" b="0" i="0" dirty="0">
                <a:solidFill>
                  <a:srgbClr val="0000FA"/>
                </a:solidFill>
              </a:rPr>
              <a:t>cannot</a:t>
            </a:r>
            <a:r>
              <a:rPr lang="en-US" b="0" i="0" dirty="0"/>
              <a:t> be treated as a particle. In these cases the </a:t>
            </a:r>
            <a:r>
              <a:rPr lang="en-US" b="0" i="0" dirty="0">
                <a:solidFill>
                  <a:srgbClr val="0000FA"/>
                </a:solidFill>
              </a:rPr>
              <a:t>size</a:t>
            </a:r>
            <a:r>
              <a:rPr lang="en-US" b="0" i="0" dirty="0"/>
              <a:t> or </a:t>
            </a:r>
            <a:r>
              <a:rPr lang="en-US" b="0" i="0" dirty="0">
                <a:solidFill>
                  <a:srgbClr val="0000FA"/>
                </a:solidFill>
              </a:rPr>
              <a:t>shape</a:t>
            </a:r>
            <a:r>
              <a:rPr lang="en-US" b="0" i="0" dirty="0"/>
              <a:t> of the body must be considered.  </a:t>
            </a:r>
            <a:r>
              <a:rPr lang="en-US" b="0" i="0" dirty="0">
                <a:solidFill>
                  <a:srgbClr val="0000FA"/>
                </a:solidFill>
              </a:rPr>
              <a:t>Rotation</a:t>
            </a:r>
            <a:r>
              <a:rPr lang="en-US" b="0" i="0" dirty="0"/>
              <a:t> of the body about its center of mass requires a different approach. </a:t>
            </a:r>
          </a:p>
        </p:txBody>
      </p:sp>
      <p:sp>
        <p:nvSpPr>
          <p:cNvPr id="114694" name="Text Box 6"/>
          <p:cNvSpPr txBox="1">
            <a:spLocks noChangeArrowheads="1"/>
          </p:cNvSpPr>
          <p:nvPr/>
        </p:nvSpPr>
        <p:spPr bwMode="auto">
          <a:xfrm>
            <a:off x="838200" y="5257800"/>
            <a:ext cx="7543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b="0" i="0" dirty="0"/>
              <a:t>A body is said to undergo planar motion when all parts of  the body move along paths equidistant from a fixed plane.</a:t>
            </a:r>
            <a:endParaRPr lang="en-US" b="0" i="0" dirty="0">
              <a:sym typeface="Symbol" pitchFamily="18" charset="2"/>
            </a:endParaRPr>
          </a:p>
        </p:txBody>
      </p:sp>
      <p:sp>
        <p:nvSpPr>
          <p:cNvPr id="2" name="Title 1"/>
          <p:cNvSpPr>
            <a:spLocks noGrp="1"/>
          </p:cNvSpPr>
          <p:nvPr>
            <p:ph type="title" idx="4294967295"/>
          </p:nvPr>
        </p:nvSpPr>
        <p:spPr/>
        <p:txBody>
          <a:bodyPr/>
          <a:lstStyle/>
          <a:p>
            <a:pPr rtl="0" eaLnBrk="1" fontAlgn="base" hangingPunct="1"/>
            <a:r>
              <a:rPr lang="en-US" sz="2400" i="0" kern="1200" dirty="0" smtClean="0">
                <a:solidFill>
                  <a:srgbClr val="000096"/>
                </a:solidFill>
                <a:effectLst/>
                <a:ea typeface="+mn-ea"/>
                <a:cs typeface="Arial" panose="020B0604020202020204" pitchFamily="34" charset="0"/>
              </a:rPr>
              <a:t>RIGID BODY MOTION (Section 16.1)</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4692"/>
                                        </p:tgtEl>
                                        <p:attrNameLst>
                                          <p:attrName>style.visibility</p:attrName>
                                        </p:attrNameLst>
                                      </p:cBhvr>
                                      <p:to>
                                        <p:strVal val="visible"/>
                                      </p:to>
                                    </p:set>
                                    <p:anim calcmode="lin" valueType="num">
                                      <p:cBhvr additive="base">
                                        <p:cTn id="7" dur="500" fill="hold"/>
                                        <p:tgtEl>
                                          <p:spTgt spid="114692"/>
                                        </p:tgtEl>
                                        <p:attrNameLst>
                                          <p:attrName>ppt_x</p:attrName>
                                        </p:attrNameLst>
                                      </p:cBhvr>
                                      <p:tavLst>
                                        <p:tav tm="0">
                                          <p:val>
                                            <p:strVal val="0-#ppt_w/2"/>
                                          </p:val>
                                        </p:tav>
                                        <p:tav tm="100000">
                                          <p:val>
                                            <p:strVal val="#ppt_x"/>
                                          </p:val>
                                        </p:tav>
                                      </p:tavLst>
                                    </p:anim>
                                    <p:anim calcmode="lin" valueType="num">
                                      <p:cBhvr additive="base">
                                        <p:cTn id="8" dur="500" fill="hold"/>
                                        <p:tgtEl>
                                          <p:spTgt spid="11469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4691"/>
                                        </p:tgtEl>
                                        <p:attrNameLst>
                                          <p:attrName>style.visibility</p:attrName>
                                        </p:attrNameLst>
                                      </p:cBhvr>
                                      <p:to>
                                        <p:strVal val="visible"/>
                                      </p:to>
                                    </p:set>
                                    <p:anim calcmode="lin" valueType="num">
                                      <p:cBhvr additive="base">
                                        <p:cTn id="13" dur="500" fill="hold"/>
                                        <p:tgtEl>
                                          <p:spTgt spid="114691"/>
                                        </p:tgtEl>
                                        <p:attrNameLst>
                                          <p:attrName>ppt_x</p:attrName>
                                        </p:attrNameLst>
                                      </p:cBhvr>
                                      <p:tavLst>
                                        <p:tav tm="0">
                                          <p:val>
                                            <p:strVal val="0-#ppt_w/2"/>
                                          </p:val>
                                        </p:tav>
                                        <p:tav tm="100000">
                                          <p:val>
                                            <p:strVal val="#ppt_x"/>
                                          </p:val>
                                        </p:tav>
                                      </p:tavLst>
                                    </p:anim>
                                    <p:anim calcmode="lin" valueType="num">
                                      <p:cBhvr additive="base">
                                        <p:cTn id="14" dur="500" fill="hold"/>
                                        <p:tgtEl>
                                          <p:spTgt spid="11469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4694"/>
                                        </p:tgtEl>
                                        <p:attrNameLst>
                                          <p:attrName>style.visibility</p:attrName>
                                        </p:attrNameLst>
                                      </p:cBhvr>
                                      <p:to>
                                        <p:strVal val="visible"/>
                                      </p:to>
                                    </p:set>
                                    <p:anim calcmode="lin" valueType="num">
                                      <p:cBhvr additive="base">
                                        <p:cTn id="19" dur="500" fill="hold"/>
                                        <p:tgtEl>
                                          <p:spTgt spid="114694"/>
                                        </p:tgtEl>
                                        <p:attrNameLst>
                                          <p:attrName>ppt_x</p:attrName>
                                        </p:attrNameLst>
                                      </p:cBhvr>
                                      <p:tavLst>
                                        <p:tav tm="0">
                                          <p:val>
                                            <p:strVal val="0-#ppt_w/2"/>
                                          </p:val>
                                        </p:tav>
                                        <p:tav tm="100000">
                                          <p:val>
                                            <p:strVal val="#ppt_x"/>
                                          </p:val>
                                        </p:tav>
                                      </p:tavLst>
                                    </p:anim>
                                    <p:anim calcmode="lin" valueType="num">
                                      <p:cBhvr additive="base">
                                        <p:cTn id="20" dur="500" fill="hold"/>
                                        <p:tgtEl>
                                          <p:spTgt spid="1146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autoUpdateAnimBg="0"/>
      <p:bldP spid="114692" grpId="0" autoUpdateAnimBg="0"/>
      <p:bldP spid="11469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 name="Text Box 4"/>
          <p:cNvSpPr txBox="1">
            <a:spLocks noChangeArrowheads="1"/>
          </p:cNvSpPr>
          <p:nvPr/>
        </p:nvSpPr>
        <p:spPr bwMode="auto">
          <a:xfrm>
            <a:off x="1524000" y="1143000"/>
            <a:ext cx="655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b="0" i="0" dirty="0"/>
              <a:t>There are </a:t>
            </a:r>
            <a:r>
              <a:rPr lang="en-US" b="0" i="0" u="sng" dirty="0">
                <a:solidFill>
                  <a:srgbClr val="0000FA"/>
                </a:solidFill>
              </a:rPr>
              <a:t>three</a:t>
            </a:r>
            <a:r>
              <a:rPr lang="en-US" b="0" i="0" dirty="0"/>
              <a:t> types of planar rigid body motion.</a:t>
            </a:r>
            <a:endParaRPr lang="en-US" b="0" i="0" dirty="0">
              <a:sym typeface="Symbol" pitchFamily="18" charset="2"/>
            </a:endParaRPr>
          </a:p>
        </p:txBody>
      </p:sp>
      <p:sp>
        <p:nvSpPr>
          <p:cNvPr id="2" name="Title 1"/>
          <p:cNvSpPr>
            <a:spLocks noGrp="1"/>
          </p:cNvSpPr>
          <p:nvPr>
            <p:ph type="title" idx="4294967295"/>
          </p:nvPr>
        </p:nvSpPr>
        <p:spPr/>
        <p:txBody>
          <a:bodyPr/>
          <a:lstStyle/>
          <a:p>
            <a:pPr rtl="0" eaLnBrk="1" fontAlgn="base" hangingPunct="1"/>
            <a:r>
              <a:rPr lang="en-US" sz="2400" b="1" i="0" kern="1200" dirty="0" smtClean="0">
                <a:solidFill>
                  <a:srgbClr val="000096"/>
                </a:solidFill>
                <a:effectLst/>
                <a:latin typeface="Times New Roman" panose="02020603050405020304" pitchFamily="18" charset="0"/>
                <a:ea typeface="+mn-ea"/>
                <a:cs typeface="Arial" panose="020B0604020202020204" pitchFamily="34" charset="0"/>
              </a:rPr>
              <a:t>PLANAR RIGID BODY MOTION</a:t>
            </a:r>
            <a:endParaRPr lang="en-US" dirty="0" smtClean="0">
              <a:solidFill>
                <a:srgbClr val="000096"/>
              </a:solidFill>
              <a:effectLst/>
            </a:endParaRPr>
          </a:p>
        </p:txBody>
      </p:sp>
      <p:grpSp>
        <p:nvGrpSpPr>
          <p:cNvPr id="4" name="Group 3"/>
          <p:cNvGrpSpPr/>
          <p:nvPr/>
        </p:nvGrpSpPr>
        <p:grpSpPr>
          <a:xfrm>
            <a:off x="1219200" y="1752600"/>
            <a:ext cx="6765925" cy="4313238"/>
            <a:chOff x="1219200" y="1752600"/>
            <a:chExt cx="6765925" cy="4313238"/>
          </a:xfrm>
        </p:grpSpPr>
        <p:pic>
          <p:nvPicPr>
            <p:cNvPr id="8199"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1752600"/>
              <a:ext cx="6765925" cy="431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371554" y="1760220"/>
              <a:ext cx="304892" cy="461665"/>
            </a:xfrm>
            <a:prstGeom prst="rect">
              <a:avLst/>
            </a:prstGeom>
            <a:noFill/>
          </p:spPr>
          <p:txBody>
            <a:bodyPr wrap="none" rtlCol="0">
              <a:spAutoFit/>
            </a:bodyPr>
            <a:lstStyle/>
            <a:p>
              <a:r>
                <a:rPr lang="en-US" i="0" dirty="0" smtClean="0">
                  <a:solidFill>
                    <a:srgbClr val="0000FA"/>
                  </a:solidFill>
                </a:rPr>
                <a:t>I</a:t>
              </a:r>
              <a:endParaRPr lang="en-US" i="0" dirty="0">
                <a:solidFill>
                  <a:srgbClr val="0000FA"/>
                </a:solidFill>
              </a:endParaRPr>
            </a:p>
          </p:txBody>
        </p:sp>
        <p:sp>
          <p:nvSpPr>
            <p:cNvPr id="8" name="TextBox 7"/>
            <p:cNvSpPr txBox="1"/>
            <p:nvPr/>
          </p:nvSpPr>
          <p:spPr>
            <a:xfrm>
              <a:off x="1367790" y="3447554"/>
              <a:ext cx="425116" cy="461665"/>
            </a:xfrm>
            <a:prstGeom prst="rect">
              <a:avLst/>
            </a:prstGeom>
            <a:noFill/>
          </p:spPr>
          <p:txBody>
            <a:bodyPr wrap="none" rtlCol="0">
              <a:spAutoFit/>
            </a:bodyPr>
            <a:lstStyle/>
            <a:p>
              <a:r>
                <a:rPr lang="en-US" i="0" dirty="0" smtClean="0">
                  <a:solidFill>
                    <a:srgbClr val="0000FA"/>
                  </a:solidFill>
                </a:rPr>
                <a:t>II</a:t>
              </a:r>
              <a:endParaRPr lang="en-US" i="0" dirty="0">
                <a:solidFill>
                  <a:srgbClr val="0000FA"/>
                </a:solidFill>
              </a:endParaRPr>
            </a:p>
          </p:txBody>
        </p:sp>
        <p:sp>
          <p:nvSpPr>
            <p:cNvPr id="9" name="TextBox 8"/>
            <p:cNvSpPr txBox="1"/>
            <p:nvPr/>
          </p:nvSpPr>
          <p:spPr>
            <a:xfrm>
              <a:off x="4789170" y="3909219"/>
              <a:ext cx="545342" cy="461665"/>
            </a:xfrm>
            <a:prstGeom prst="rect">
              <a:avLst/>
            </a:prstGeom>
            <a:noFill/>
          </p:spPr>
          <p:txBody>
            <a:bodyPr wrap="none" rtlCol="0">
              <a:spAutoFit/>
            </a:bodyPr>
            <a:lstStyle/>
            <a:p>
              <a:r>
                <a:rPr lang="en-US" i="0" dirty="0" smtClean="0">
                  <a:solidFill>
                    <a:srgbClr val="0000FA"/>
                  </a:solidFill>
                </a:rPr>
                <a:t>III</a:t>
              </a:r>
              <a:endParaRPr lang="en-US" i="0" dirty="0">
                <a:solidFill>
                  <a:srgbClr val="0000FA"/>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12644"/>
                                        </p:tgtEl>
                                        <p:attrNameLst>
                                          <p:attrName>style.visibility</p:attrName>
                                        </p:attrNameLst>
                                      </p:cBhvr>
                                      <p:to>
                                        <p:strVal val="visible"/>
                                      </p:to>
                                    </p:set>
                                    <p:anim calcmode="lin" valueType="num">
                                      <p:cBhvr additive="base">
                                        <p:cTn id="7" dur="500" fill="hold"/>
                                        <p:tgtEl>
                                          <p:spTgt spid="112644"/>
                                        </p:tgtEl>
                                        <p:attrNameLst>
                                          <p:attrName>ppt_x</p:attrName>
                                        </p:attrNameLst>
                                      </p:cBhvr>
                                      <p:tavLst>
                                        <p:tav tm="0">
                                          <p:val>
                                            <p:strVal val="#ppt_x"/>
                                          </p:val>
                                        </p:tav>
                                        <p:tav tm="100000">
                                          <p:val>
                                            <p:strVal val="#ppt_x"/>
                                          </p:val>
                                        </p:tav>
                                      </p:tavLst>
                                    </p:anim>
                                    <p:anim calcmode="lin" valueType="num">
                                      <p:cBhvr additive="base">
                                        <p:cTn id="8" dur="500" fill="hold"/>
                                        <p:tgtEl>
                                          <p:spTgt spid="11264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Text Box 3"/>
          <p:cNvSpPr txBox="1">
            <a:spLocks noChangeArrowheads="1"/>
          </p:cNvSpPr>
          <p:nvPr/>
        </p:nvSpPr>
        <p:spPr bwMode="auto">
          <a:xfrm>
            <a:off x="914400" y="3657600"/>
            <a:ext cx="74676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b="0" i="0" u="sng" dirty="0">
                <a:solidFill>
                  <a:srgbClr val="0000FA"/>
                </a:solidFill>
              </a:rPr>
              <a:t>Translation</a:t>
            </a:r>
            <a:r>
              <a:rPr lang="en-US" b="0" i="0" dirty="0">
                <a:solidFill>
                  <a:srgbClr val="0000FA"/>
                </a:solidFill>
              </a:rPr>
              <a:t>:  </a:t>
            </a:r>
            <a:r>
              <a:rPr lang="en-US" b="0" i="0" dirty="0"/>
              <a:t>Translation occurs if every line segment on the body remains parallel to its original direction during the motion.  When all points move along straight lines, the motion is called </a:t>
            </a:r>
            <a:r>
              <a:rPr lang="en-US" b="0" i="0" dirty="0">
                <a:solidFill>
                  <a:srgbClr val="0000FA"/>
                </a:solidFill>
              </a:rPr>
              <a:t>rectilinear</a:t>
            </a:r>
            <a:r>
              <a:rPr lang="en-US" b="0" i="0" dirty="0"/>
              <a:t> translation.  When the paths of motion are curved lines, the motion is called </a:t>
            </a:r>
            <a:r>
              <a:rPr lang="en-US" b="0" i="0" dirty="0">
                <a:solidFill>
                  <a:srgbClr val="0000FA"/>
                </a:solidFill>
              </a:rPr>
              <a:t>curvilinear</a:t>
            </a:r>
            <a:r>
              <a:rPr lang="en-US" b="0" i="0" dirty="0"/>
              <a:t> translation.</a:t>
            </a:r>
            <a:endParaRPr lang="en-US" b="0" i="0" dirty="0">
              <a:sym typeface="Symbol" pitchFamily="18" charset="2"/>
            </a:endParaRPr>
          </a:p>
        </p:txBody>
      </p:sp>
      <p:pic>
        <p:nvPicPr>
          <p:cNvPr id="922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1524000"/>
            <a:ext cx="6735763" cy="174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p:txBody>
          <a:bodyPr/>
          <a:lstStyle/>
          <a:p>
            <a:pPr rtl="0" eaLnBrk="1" fontAlgn="base" hangingPunct="1"/>
            <a:r>
              <a:rPr lang="en-US" sz="2400" i="0" kern="1200" dirty="0" smtClean="0">
                <a:solidFill>
                  <a:srgbClr val="000096"/>
                </a:solidFill>
                <a:effectLst/>
                <a:ea typeface="+mn-ea"/>
                <a:cs typeface="Arial" panose="020B0604020202020204" pitchFamily="34" charset="0"/>
              </a:rPr>
              <a:t>PLANAR RIGID BODY MOTION </a:t>
            </a:r>
            <a:br>
              <a:rPr lang="en-US" sz="2400" i="0" kern="1200" dirty="0" smtClean="0">
                <a:solidFill>
                  <a:srgbClr val="000096"/>
                </a:solidFill>
                <a:effectLst/>
                <a:ea typeface="+mn-ea"/>
                <a:cs typeface="Arial" panose="020B0604020202020204" pitchFamily="34" charset="0"/>
              </a:rPr>
            </a:br>
            <a:r>
              <a:rPr lang="en-US" sz="2400" i="0" kern="1200" dirty="0" smtClean="0">
                <a:solidFill>
                  <a:srgbClr val="000096"/>
                </a:solidFill>
                <a:effectLst/>
                <a:ea typeface="+mn-ea"/>
                <a:cs typeface="Arial" panose="020B0604020202020204" pitchFamily="34" charset="0"/>
              </a:rPr>
              <a:t>(continued)</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5955"/>
                                        </p:tgtEl>
                                        <p:attrNameLst>
                                          <p:attrName>style.visibility</p:attrName>
                                        </p:attrNameLst>
                                      </p:cBhvr>
                                      <p:to>
                                        <p:strVal val="visible"/>
                                      </p:to>
                                    </p:set>
                                    <p:anim calcmode="lin" valueType="num">
                                      <p:cBhvr additive="base">
                                        <p:cTn id="7" dur="500" fill="hold"/>
                                        <p:tgtEl>
                                          <p:spTgt spid="125955"/>
                                        </p:tgtEl>
                                        <p:attrNameLst>
                                          <p:attrName>ppt_x</p:attrName>
                                        </p:attrNameLst>
                                      </p:cBhvr>
                                      <p:tavLst>
                                        <p:tav tm="0">
                                          <p:val>
                                            <p:strVal val="#ppt_x"/>
                                          </p:val>
                                        </p:tav>
                                        <p:tav tm="100000">
                                          <p:val>
                                            <p:strVal val="#ppt_x"/>
                                          </p:val>
                                        </p:tav>
                                      </p:tavLst>
                                    </p:anim>
                                    <p:anim calcmode="lin" valueType="num">
                                      <p:cBhvr additive="base">
                                        <p:cTn id="8" dur="500" fill="hold"/>
                                        <p:tgtEl>
                                          <p:spTgt spid="1259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
          <p:cNvSpPr txBox="1">
            <a:spLocks noChangeArrowheads="1"/>
          </p:cNvSpPr>
          <p:nvPr/>
        </p:nvSpPr>
        <p:spPr bwMode="auto">
          <a:xfrm>
            <a:off x="2819400" y="1219200"/>
            <a:ext cx="55626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b="0" i="0" u="sng" dirty="0">
                <a:solidFill>
                  <a:srgbClr val="0000FA"/>
                </a:solidFill>
              </a:rPr>
              <a:t>Rotation about a fixed axis</a:t>
            </a:r>
            <a:r>
              <a:rPr lang="en-US" b="0" i="0" dirty="0">
                <a:solidFill>
                  <a:srgbClr val="0000FA"/>
                </a:solidFill>
              </a:rPr>
              <a:t>:  </a:t>
            </a:r>
            <a:r>
              <a:rPr lang="en-US" b="0" i="0" dirty="0"/>
              <a:t>In this case, all the particles of the body, except those on the axis of rotation, move along </a:t>
            </a:r>
            <a:r>
              <a:rPr lang="en-US" b="0" i="0" dirty="0">
                <a:solidFill>
                  <a:srgbClr val="0000FA"/>
                </a:solidFill>
              </a:rPr>
              <a:t>circular paths </a:t>
            </a:r>
            <a:r>
              <a:rPr lang="en-US" b="0" i="0" dirty="0"/>
              <a:t>in planes perpendicular to the axis of rotation.</a:t>
            </a:r>
            <a:endParaRPr lang="en-US" b="0" i="0" dirty="0">
              <a:sym typeface="Symbol" pitchFamily="18" charset="2"/>
            </a:endParaRPr>
          </a:p>
        </p:txBody>
      </p:sp>
      <p:sp>
        <p:nvSpPr>
          <p:cNvPr id="10248" name="Text Box 2"/>
          <p:cNvSpPr txBox="1">
            <a:spLocks noChangeArrowheads="1"/>
          </p:cNvSpPr>
          <p:nvPr/>
        </p:nvSpPr>
        <p:spPr bwMode="auto">
          <a:xfrm>
            <a:off x="3733800" y="3873500"/>
            <a:ext cx="4953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b="0" i="0" u="sng" dirty="0">
                <a:solidFill>
                  <a:srgbClr val="0000FA"/>
                </a:solidFill>
              </a:rPr>
              <a:t>General plane motion</a:t>
            </a:r>
            <a:r>
              <a:rPr lang="en-US" b="0" i="0" dirty="0">
                <a:solidFill>
                  <a:srgbClr val="0000FA"/>
                </a:solidFill>
              </a:rPr>
              <a:t>:  </a:t>
            </a:r>
            <a:r>
              <a:rPr lang="en-US" b="0" i="0" dirty="0"/>
              <a:t>In this case, the body undergoes </a:t>
            </a:r>
            <a:r>
              <a:rPr lang="en-US" b="0" i="0" dirty="0">
                <a:solidFill>
                  <a:srgbClr val="0000FA"/>
                </a:solidFill>
              </a:rPr>
              <a:t>both translation and rotation</a:t>
            </a:r>
            <a:r>
              <a:rPr lang="en-US" b="0" i="0" dirty="0"/>
              <a:t>.  Translation occurs within a plane and rotation occurs about an axis perpendicular to this plane.</a:t>
            </a:r>
            <a:endParaRPr lang="en-US" b="0" i="0" dirty="0">
              <a:sym typeface="Symbol" pitchFamily="18" charset="2"/>
            </a:endParaRPr>
          </a:p>
        </p:txBody>
      </p:sp>
      <p:pic>
        <p:nvPicPr>
          <p:cNvPr id="10247"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1295400"/>
            <a:ext cx="1858963"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1"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4114800"/>
            <a:ext cx="3140075"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p:txBody>
          <a:bodyPr/>
          <a:lstStyle/>
          <a:p>
            <a:pPr rtl="0" eaLnBrk="1" fontAlgn="base" hangingPunct="1"/>
            <a:r>
              <a:rPr lang="en-US" sz="2400" i="0" kern="1200" dirty="0" smtClean="0">
                <a:solidFill>
                  <a:srgbClr val="000096"/>
                </a:solidFill>
                <a:effectLst/>
                <a:ea typeface="+mn-ea"/>
                <a:cs typeface="Arial" panose="020B0604020202020204" pitchFamily="34" charset="0"/>
              </a:rPr>
              <a:t>PLANAR RIGID BODY MOTION </a:t>
            </a:r>
            <a:br>
              <a:rPr lang="en-US" sz="2400" i="0" kern="1200" dirty="0" smtClean="0">
                <a:solidFill>
                  <a:srgbClr val="000096"/>
                </a:solidFill>
                <a:effectLst/>
                <a:ea typeface="+mn-ea"/>
                <a:cs typeface="Arial" panose="020B0604020202020204" pitchFamily="34" charset="0"/>
              </a:rPr>
            </a:br>
            <a:r>
              <a:rPr lang="en-US" sz="2400" i="0" kern="1200" dirty="0" smtClean="0">
                <a:solidFill>
                  <a:srgbClr val="000096"/>
                </a:solidFill>
                <a:effectLst/>
                <a:ea typeface="+mn-ea"/>
                <a:cs typeface="Arial" panose="020B0604020202020204" pitchFamily="34" charset="0"/>
              </a:rPr>
              <a:t>(continued)</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8"/>
                                        </p:tgtEl>
                                        <p:attrNameLst>
                                          <p:attrName>style.visibility</p:attrName>
                                        </p:attrNameLst>
                                      </p:cBhvr>
                                      <p:to>
                                        <p:strVal val="visible"/>
                                      </p:to>
                                    </p:set>
                                    <p:anim calcmode="lin" valueType="num">
                                      <p:cBhvr additive="base">
                                        <p:cTn id="7" dur="500" fill="hold"/>
                                        <p:tgtEl>
                                          <p:spTgt spid="10248"/>
                                        </p:tgtEl>
                                        <p:attrNameLst>
                                          <p:attrName>ppt_x</p:attrName>
                                        </p:attrNameLst>
                                      </p:cBhvr>
                                      <p:tavLst>
                                        <p:tav tm="0">
                                          <p:val>
                                            <p:strVal val="#ppt_x"/>
                                          </p:val>
                                        </p:tav>
                                        <p:tav tm="100000">
                                          <p:val>
                                            <p:strVal val="#ppt_x"/>
                                          </p:val>
                                        </p:tav>
                                      </p:tavLst>
                                    </p:anim>
                                    <p:anim calcmode="lin" valueType="num">
                                      <p:cBhvr additive="base">
                                        <p:cTn id="8" dur="500" fill="hold"/>
                                        <p:tgtEl>
                                          <p:spTgt spid="10248"/>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10251"/>
                                        </p:tgtEl>
                                        <p:attrNameLst>
                                          <p:attrName>style.visibility</p:attrName>
                                        </p:attrNameLst>
                                      </p:cBhvr>
                                      <p:to>
                                        <p:strVal val="visible"/>
                                      </p:to>
                                    </p:set>
                                    <p:anim calcmode="lin" valueType="num">
                                      <p:cBhvr additive="base">
                                        <p:cTn id="12" dur="500" fill="hold"/>
                                        <p:tgtEl>
                                          <p:spTgt spid="10251"/>
                                        </p:tgtEl>
                                        <p:attrNameLst>
                                          <p:attrName>ppt_x</p:attrName>
                                        </p:attrNameLst>
                                      </p:cBhvr>
                                      <p:tavLst>
                                        <p:tav tm="0">
                                          <p:val>
                                            <p:strVal val="#ppt_x"/>
                                          </p:val>
                                        </p:tav>
                                        <p:tav tm="100000">
                                          <p:val>
                                            <p:strVal val="#ppt_x"/>
                                          </p:val>
                                        </p:tav>
                                      </p:tavLst>
                                    </p:anim>
                                    <p:anim calcmode="lin" valueType="num">
                                      <p:cBhvr additive="base">
                                        <p:cTn id="13" dur="500" fill="hold"/>
                                        <p:tgtEl>
                                          <p:spTgt spid="102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Text Box 1027"/>
          <p:cNvSpPr txBox="1">
            <a:spLocks noChangeArrowheads="1"/>
          </p:cNvSpPr>
          <p:nvPr/>
        </p:nvSpPr>
        <p:spPr bwMode="auto">
          <a:xfrm>
            <a:off x="762000" y="4114800"/>
            <a:ext cx="7696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sz="2200" b="0" i="0" dirty="0"/>
              <a:t>The piston undergoes </a:t>
            </a:r>
            <a:r>
              <a:rPr lang="en-US" sz="2200" b="0" i="0" dirty="0">
                <a:solidFill>
                  <a:srgbClr val="0000FA"/>
                </a:solidFill>
              </a:rPr>
              <a:t>rectilinear translation </a:t>
            </a:r>
            <a:r>
              <a:rPr lang="en-US" sz="2200" b="0" i="0" dirty="0"/>
              <a:t>since it is constrained to slide in a straight line.  </a:t>
            </a:r>
          </a:p>
          <a:p>
            <a:pPr eaLnBrk="1" hangingPunct="1"/>
            <a:endParaRPr lang="en-US" sz="800" b="0" i="0" dirty="0"/>
          </a:p>
          <a:p>
            <a:pPr eaLnBrk="1" hangingPunct="1"/>
            <a:r>
              <a:rPr lang="en-US" sz="2200" b="0" i="0" dirty="0"/>
              <a:t>The connecting rod undergoes </a:t>
            </a:r>
            <a:r>
              <a:rPr lang="en-US" sz="2200" b="0" i="0" dirty="0">
                <a:solidFill>
                  <a:srgbClr val="0000FA"/>
                </a:solidFill>
              </a:rPr>
              <a:t>curvilinear translation</a:t>
            </a:r>
            <a:r>
              <a:rPr lang="en-US" sz="2200" b="0" i="0" dirty="0"/>
              <a:t>, since it will remain horizontal as it moves along a circular path.</a:t>
            </a:r>
            <a:endParaRPr lang="en-US" sz="2200" b="0" i="0" dirty="0">
              <a:sym typeface="Symbol" pitchFamily="18" charset="2"/>
            </a:endParaRPr>
          </a:p>
        </p:txBody>
      </p:sp>
      <p:sp>
        <p:nvSpPr>
          <p:cNvPr id="111620" name="Text Box 1028"/>
          <p:cNvSpPr txBox="1">
            <a:spLocks noChangeArrowheads="1"/>
          </p:cNvSpPr>
          <p:nvPr/>
        </p:nvSpPr>
        <p:spPr bwMode="auto">
          <a:xfrm>
            <a:off x="762000" y="3048000"/>
            <a:ext cx="78486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sz="2200" b="0" i="0" dirty="0"/>
              <a:t>The wheel and crank undergo </a:t>
            </a:r>
            <a:r>
              <a:rPr lang="en-US" sz="2200" b="0" i="0" dirty="0">
                <a:solidFill>
                  <a:srgbClr val="0000FA"/>
                </a:solidFill>
              </a:rPr>
              <a:t>rotation about a fixed axis</a:t>
            </a:r>
            <a:r>
              <a:rPr lang="en-US" sz="2200" b="0" i="0" dirty="0"/>
              <a:t>.  In this case, both axes of rotation are at the location of the pins and perpendicular to the plane of the figure.</a:t>
            </a:r>
          </a:p>
        </p:txBody>
      </p:sp>
      <p:sp>
        <p:nvSpPr>
          <p:cNvPr id="11268" name="Text Box 1029"/>
          <p:cNvSpPr txBox="1">
            <a:spLocks noChangeArrowheads="1"/>
          </p:cNvSpPr>
          <p:nvPr/>
        </p:nvSpPr>
        <p:spPr bwMode="auto">
          <a:xfrm>
            <a:off x="705787" y="1295400"/>
            <a:ext cx="3352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b="0" i="0" dirty="0"/>
              <a:t>An example of bodies undergoing the three types of motion is shown in this mechanism.</a:t>
            </a:r>
            <a:endParaRPr lang="en-US" b="0" i="0" dirty="0">
              <a:sym typeface="Symbol" pitchFamily="18" charset="2"/>
            </a:endParaRPr>
          </a:p>
        </p:txBody>
      </p:sp>
      <p:sp>
        <p:nvSpPr>
          <p:cNvPr id="111622" name="Text Box 1030"/>
          <p:cNvSpPr txBox="1">
            <a:spLocks noChangeArrowheads="1"/>
          </p:cNvSpPr>
          <p:nvPr/>
        </p:nvSpPr>
        <p:spPr bwMode="auto">
          <a:xfrm>
            <a:off x="762000" y="5638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i="1">
                <a:solidFill>
                  <a:schemeClr val="tx1"/>
                </a:solidFill>
                <a:latin typeface="Times New Roman" pitchFamily="18" charset="0"/>
              </a:defRPr>
            </a:lvl1pPr>
            <a:lvl2pPr marL="742950" indent="-285750" eaLnBrk="0" hangingPunct="0">
              <a:defRPr sz="2400" b="1" i="1">
                <a:solidFill>
                  <a:schemeClr val="tx1"/>
                </a:solidFill>
                <a:latin typeface="Times New Roman" pitchFamily="18" charset="0"/>
              </a:defRPr>
            </a:lvl2pPr>
            <a:lvl3pPr marL="1143000" indent="-228600" eaLnBrk="0" hangingPunct="0">
              <a:defRPr sz="2400" b="1" i="1">
                <a:solidFill>
                  <a:schemeClr val="tx1"/>
                </a:solidFill>
                <a:latin typeface="Times New Roman" pitchFamily="18" charset="0"/>
              </a:defRPr>
            </a:lvl3pPr>
            <a:lvl4pPr marL="1600200" indent="-228600" eaLnBrk="0" hangingPunct="0">
              <a:defRPr sz="2400" b="1" i="1">
                <a:solidFill>
                  <a:schemeClr val="tx1"/>
                </a:solidFill>
                <a:latin typeface="Times New Roman" pitchFamily="18" charset="0"/>
              </a:defRPr>
            </a:lvl4pPr>
            <a:lvl5pPr marL="2057400" indent="-228600" eaLnBrk="0" hangingPunct="0">
              <a:defRPr sz="2400" b="1" i="1">
                <a:solidFill>
                  <a:schemeClr val="tx1"/>
                </a:solidFill>
                <a:latin typeface="Times New Roman" pitchFamily="18" charset="0"/>
              </a:defRPr>
            </a:lvl5pPr>
            <a:lvl6pPr marL="2514600" indent="-228600" eaLnBrk="0" fontAlgn="base" hangingPunct="0">
              <a:spcBef>
                <a:spcPct val="0"/>
              </a:spcBef>
              <a:spcAft>
                <a:spcPct val="0"/>
              </a:spcAft>
              <a:defRPr sz="2400" b="1" i="1">
                <a:solidFill>
                  <a:schemeClr val="tx1"/>
                </a:solidFill>
                <a:latin typeface="Times New Roman" pitchFamily="18" charset="0"/>
              </a:defRPr>
            </a:lvl6pPr>
            <a:lvl7pPr marL="2971800" indent="-228600" eaLnBrk="0" fontAlgn="base" hangingPunct="0">
              <a:spcBef>
                <a:spcPct val="0"/>
              </a:spcBef>
              <a:spcAft>
                <a:spcPct val="0"/>
              </a:spcAft>
              <a:defRPr sz="2400" b="1" i="1">
                <a:solidFill>
                  <a:schemeClr val="tx1"/>
                </a:solidFill>
                <a:latin typeface="Times New Roman" pitchFamily="18" charset="0"/>
              </a:defRPr>
            </a:lvl7pPr>
            <a:lvl8pPr marL="3429000" indent="-228600" eaLnBrk="0" fontAlgn="base" hangingPunct="0">
              <a:spcBef>
                <a:spcPct val="0"/>
              </a:spcBef>
              <a:spcAft>
                <a:spcPct val="0"/>
              </a:spcAft>
              <a:defRPr sz="2400" b="1" i="1">
                <a:solidFill>
                  <a:schemeClr val="tx1"/>
                </a:solidFill>
                <a:latin typeface="Times New Roman" pitchFamily="18" charset="0"/>
              </a:defRPr>
            </a:lvl8pPr>
            <a:lvl9pPr marL="3886200" indent="-228600" eaLnBrk="0" fontAlgn="base" hangingPunct="0">
              <a:spcBef>
                <a:spcPct val="0"/>
              </a:spcBef>
              <a:spcAft>
                <a:spcPct val="0"/>
              </a:spcAft>
              <a:defRPr sz="2400" b="1" i="1">
                <a:solidFill>
                  <a:schemeClr val="tx1"/>
                </a:solidFill>
                <a:latin typeface="Times New Roman" pitchFamily="18" charset="0"/>
              </a:defRPr>
            </a:lvl9pPr>
          </a:lstStyle>
          <a:p>
            <a:pPr eaLnBrk="1" hangingPunct="1"/>
            <a:r>
              <a:rPr lang="en-US" sz="2200" b="0" i="0" dirty="0"/>
              <a:t>The connecting rod undergoes </a:t>
            </a:r>
            <a:r>
              <a:rPr lang="en-US" sz="2200" b="0" i="0" dirty="0">
                <a:solidFill>
                  <a:srgbClr val="0000FA"/>
                </a:solidFill>
              </a:rPr>
              <a:t>general plane motion</a:t>
            </a:r>
            <a:r>
              <a:rPr lang="en-US" sz="2200" b="0" i="0" dirty="0"/>
              <a:t>, as it will both translate and rotate.</a:t>
            </a:r>
            <a:endParaRPr lang="en-US" sz="2200" b="0" i="0" dirty="0">
              <a:sym typeface="Symbol" pitchFamily="18" charset="2"/>
            </a:endParaRPr>
          </a:p>
        </p:txBody>
      </p:sp>
      <p:pic>
        <p:nvPicPr>
          <p:cNvPr id="11273"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38600" y="1074902"/>
            <a:ext cx="4572000" cy="2003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p:txBody>
          <a:bodyPr/>
          <a:lstStyle/>
          <a:p>
            <a:pPr rtl="0" eaLnBrk="1" fontAlgn="base" hangingPunct="1"/>
            <a:r>
              <a:rPr lang="en-US" sz="2400" i="0" kern="1200" dirty="0" smtClean="0">
                <a:solidFill>
                  <a:srgbClr val="000096"/>
                </a:solidFill>
                <a:effectLst/>
                <a:ea typeface="+mn-ea"/>
                <a:cs typeface="Arial" panose="020B0604020202020204" pitchFamily="34" charset="0"/>
              </a:rPr>
              <a:t>PLANAR  RIGID  BODY  </a:t>
            </a:r>
            <a:r>
              <a:rPr lang="en-US" sz="2400" i="0" kern="1200" dirty="0" smtClean="0">
                <a:solidFill>
                  <a:srgbClr val="000096"/>
                </a:solidFill>
                <a:effectLst/>
                <a:ea typeface="+mn-ea"/>
                <a:cs typeface="Arial" panose="020B0604020202020204" pitchFamily="34" charset="0"/>
              </a:rPr>
              <a:t>MOTION </a:t>
            </a:r>
            <a:br>
              <a:rPr lang="en-US" sz="2400" i="0" kern="1200" dirty="0" smtClean="0">
                <a:solidFill>
                  <a:srgbClr val="000096"/>
                </a:solidFill>
                <a:effectLst/>
                <a:ea typeface="+mn-ea"/>
                <a:cs typeface="Arial" panose="020B0604020202020204" pitchFamily="34" charset="0"/>
              </a:rPr>
            </a:br>
            <a:r>
              <a:rPr lang="en-US" sz="2400" i="0" kern="1200" dirty="0" smtClean="0">
                <a:solidFill>
                  <a:srgbClr val="000096"/>
                </a:solidFill>
                <a:effectLst/>
                <a:ea typeface="+mn-ea"/>
                <a:cs typeface="Arial" panose="020B0604020202020204" pitchFamily="34" charset="0"/>
              </a:rPr>
              <a:t>(continued)</a:t>
            </a:r>
            <a:endParaRPr lang="en-US" dirty="0" smtClean="0">
              <a:solidFill>
                <a:srgbClr val="000096"/>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1620"/>
                                        </p:tgtEl>
                                        <p:attrNameLst>
                                          <p:attrName>style.visibility</p:attrName>
                                        </p:attrNameLst>
                                      </p:cBhvr>
                                      <p:to>
                                        <p:strVal val="visible"/>
                                      </p:to>
                                    </p:set>
                                    <p:anim calcmode="lin" valueType="num">
                                      <p:cBhvr additive="base">
                                        <p:cTn id="7" dur="500" fill="hold"/>
                                        <p:tgtEl>
                                          <p:spTgt spid="111620"/>
                                        </p:tgtEl>
                                        <p:attrNameLst>
                                          <p:attrName>ppt_x</p:attrName>
                                        </p:attrNameLst>
                                      </p:cBhvr>
                                      <p:tavLst>
                                        <p:tav tm="0">
                                          <p:val>
                                            <p:strVal val="0-#ppt_w/2"/>
                                          </p:val>
                                        </p:tav>
                                        <p:tav tm="100000">
                                          <p:val>
                                            <p:strVal val="#ppt_x"/>
                                          </p:val>
                                        </p:tav>
                                      </p:tavLst>
                                    </p:anim>
                                    <p:anim calcmode="lin" valueType="num">
                                      <p:cBhvr additive="base">
                                        <p:cTn id="8" dur="500" fill="hold"/>
                                        <p:tgtEl>
                                          <p:spTgt spid="11162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1619"/>
                                        </p:tgtEl>
                                        <p:attrNameLst>
                                          <p:attrName>style.visibility</p:attrName>
                                        </p:attrNameLst>
                                      </p:cBhvr>
                                      <p:to>
                                        <p:strVal val="visible"/>
                                      </p:to>
                                    </p:set>
                                    <p:anim calcmode="lin" valueType="num">
                                      <p:cBhvr additive="base">
                                        <p:cTn id="13" dur="500" fill="hold"/>
                                        <p:tgtEl>
                                          <p:spTgt spid="111619"/>
                                        </p:tgtEl>
                                        <p:attrNameLst>
                                          <p:attrName>ppt_x</p:attrName>
                                        </p:attrNameLst>
                                      </p:cBhvr>
                                      <p:tavLst>
                                        <p:tav tm="0">
                                          <p:val>
                                            <p:strVal val="0-#ppt_w/2"/>
                                          </p:val>
                                        </p:tav>
                                        <p:tav tm="100000">
                                          <p:val>
                                            <p:strVal val="#ppt_x"/>
                                          </p:val>
                                        </p:tav>
                                      </p:tavLst>
                                    </p:anim>
                                    <p:anim calcmode="lin" valueType="num">
                                      <p:cBhvr additive="base">
                                        <p:cTn id="14" dur="500" fill="hold"/>
                                        <p:tgtEl>
                                          <p:spTgt spid="11161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1622"/>
                                        </p:tgtEl>
                                        <p:attrNameLst>
                                          <p:attrName>style.visibility</p:attrName>
                                        </p:attrNameLst>
                                      </p:cBhvr>
                                      <p:to>
                                        <p:strVal val="visible"/>
                                      </p:to>
                                    </p:set>
                                    <p:anim calcmode="lin" valueType="num">
                                      <p:cBhvr additive="base">
                                        <p:cTn id="19" dur="500" fill="hold"/>
                                        <p:tgtEl>
                                          <p:spTgt spid="111622"/>
                                        </p:tgtEl>
                                        <p:attrNameLst>
                                          <p:attrName>ppt_x</p:attrName>
                                        </p:attrNameLst>
                                      </p:cBhvr>
                                      <p:tavLst>
                                        <p:tav tm="0">
                                          <p:val>
                                            <p:strVal val="0-#ppt_w/2"/>
                                          </p:val>
                                        </p:tav>
                                        <p:tav tm="100000">
                                          <p:val>
                                            <p:strVal val="#ppt_x"/>
                                          </p:val>
                                        </p:tav>
                                      </p:tavLst>
                                    </p:anim>
                                    <p:anim calcmode="lin" valueType="num">
                                      <p:cBhvr additive="base">
                                        <p:cTn id="20" dur="500" fill="hold"/>
                                        <p:tgtEl>
                                          <p:spTgt spid="1116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autoUpdateAnimBg="0"/>
      <p:bldP spid="111620" grpId="0" autoUpdateAnimBg="0"/>
      <p:bldP spid="111622" grpId="0" autoUpdateAnimBg="0"/>
    </p:bldLst>
  </p:timing>
</p:sld>
</file>

<file path=ppt/theme/theme1.xml><?xml version="1.0" encoding="utf-8"?>
<a:theme xmlns:a="http://schemas.openxmlformats.org/drawingml/2006/main" name="Template_Whi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Template_White.potx" id="{8C25AA59-8215-43E2-A456-D09F398F14AE}" vid="{18175F9B-0567-4CE6-B434-30CB09040A9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Template_White</Template>
  <TotalTime>2953</TotalTime>
  <Words>1615</Words>
  <Application>Microsoft Office PowerPoint</Application>
  <PresentationFormat>On-screen Show (4:3)</PresentationFormat>
  <Paragraphs>183</Paragraphs>
  <Slides>25</Slides>
  <Notes>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Template_White</vt:lpstr>
      <vt:lpstr>PLANAR  RIGID  BODY MOTION:  TRANSLATION &amp; ROTATION</vt:lpstr>
      <vt:lpstr>READING QUIZ</vt:lpstr>
      <vt:lpstr>APPLICATIONS</vt:lpstr>
      <vt:lpstr>APPLICATIONS (continued)</vt:lpstr>
      <vt:lpstr>RIGID BODY MOTION (Section 16.1)</vt:lpstr>
      <vt:lpstr>PLANAR RIGID BODY MOTION</vt:lpstr>
      <vt:lpstr>PLANAR RIGID BODY MOTION  (continued)</vt:lpstr>
      <vt:lpstr>PLANAR RIGID BODY MOTION  (continued)</vt:lpstr>
      <vt:lpstr>PLANAR  RIGID  BODY  MOTION  (continued)</vt:lpstr>
      <vt:lpstr>RIGID-BODY MOTION:  TRANSLATION (Section 16.2) </vt:lpstr>
      <vt:lpstr>RIGID-BODY MOTION:  ROTATION ABOUT A FIXED AXIS (Section 16.3)</vt:lpstr>
      <vt:lpstr>RIGID-BODY MOTION:  ROTATION ABOUT A FIXED AXIS (continued)</vt:lpstr>
      <vt:lpstr>RIGID-BODY  ROTATION:   VELOCITY  OF  POINT P</vt:lpstr>
      <vt:lpstr>RIGID-BODY  ROTATION:   ACCELERATION  OF  POINT  P</vt:lpstr>
      <vt:lpstr>RIGID-BODY  ROTATION:  ACCELERATION  OF  POINT  P (continued)</vt:lpstr>
      <vt:lpstr>ROTATION  ABOUT  A  FIXED  AXIS:  PROCEDURE</vt:lpstr>
      <vt:lpstr>EXAMPLE</vt:lpstr>
      <vt:lpstr>EXAMPLE   (continued)</vt:lpstr>
      <vt:lpstr>EXAMPLE  (continued)</vt:lpstr>
      <vt:lpstr>CONCEPT QUIZ</vt:lpstr>
      <vt:lpstr>GROUP  PROBLEM SOLVING</vt:lpstr>
      <vt:lpstr>GROUP PROBLEM SOLVING (continued)</vt:lpstr>
      <vt:lpstr>GROUP PROBLEM SOLVING (continued)</vt:lpstr>
      <vt:lpstr>ATTENTION QUIZ</vt:lpstr>
      <vt:lpstr>PowerPoint Presentation</vt:lpstr>
    </vt:vector>
  </TitlesOfParts>
  <Company>NDSU &amp; ASU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Sections 16.1-16.3</dc:title>
  <dc:subject>Hibbeler Dynamics 14th Edition</dc:subject>
  <dc:creator>Kallmeyer &amp; Nam</dc:creator>
  <dc:description>Updated for Pearson 14th Edition Dynamics textbook by Dr. Changho Nam &amp;  Dr. Scott Danielson.</dc:description>
  <cp:lastModifiedBy>SDanielson</cp:lastModifiedBy>
  <cp:revision>165</cp:revision>
  <cp:lastPrinted>2000-09-11T19:49:50Z</cp:lastPrinted>
  <dcterms:created xsi:type="dcterms:W3CDTF">2000-06-10T19:34:55Z</dcterms:created>
  <dcterms:modified xsi:type="dcterms:W3CDTF">2015-08-16T00:02:16Z</dcterms:modified>
</cp:coreProperties>
</file>