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2"/>
  </p:notesMasterIdLst>
  <p:sldIdLst>
    <p:sldId id="256" r:id="rId2"/>
    <p:sldId id="257" r:id="rId3"/>
    <p:sldId id="258" r:id="rId4"/>
    <p:sldId id="259" r:id="rId5"/>
    <p:sldId id="274" r:id="rId6"/>
    <p:sldId id="260" r:id="rId7"/>
    <p:sldId id="261" r:id="rId8"/>
    <p:sldId id="272" r:id="rId9"/>
    <p:sldId id="262" r:id="rId10"/>
    <p:sldId id="263" r:id="rId11"/>
    <p:sldId id="275" r:id="rId12"/>
    <p:sldId id="264" r:id="rId13"/>
    <p:sldId id="273" r:id="rId14"/>
    <p:sldId id="265" r:id="rId15"/>
    <p:sldId id="266" r:id="rId16"/>
    <p:sldId id="267" r:id="rId17"/>
    <p:sldId id="277" r:id="rId18"/>
    <p:sldId id="279" r:id="rId19"/>
    <p:sldId id="270" r:id="rId20"/>
    <p:sldId id="271" r:id="rId21"/>
  </p:sldIdLst>
  <p:sldSz cx="9144000" cy="6858000" type="screen4x3"/>
  <p:notesSz cx="6858000" cy="9144000"/>
  <p:custDataLst>
    <p:tags r:id="rId23"/>
  </p:custDataLst>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A"/>
    <a:srgbClr val="0000FF"/>
    <a:srgbClr val="990033"/>
    <a:srgbClr val="000096"/>
    <a:srgbClr val="66FFFF"/>
    <a:srgbClr val="00CCFF"/>
    <a:srgbClr val="6600FF"/>
    <a:srgbClr val="0033CC"/>
    <a:srgbClr val="FF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90" autoAdjust="0"/>
    <p:restoredTop sz="86389" autoAdjust="0"/>
  </p:normalViewPr>
  <p:slideViewPr>
    <p:cSldViewPr snapToGrid="0">
      <p:cViewPr>
        <p:scale>
          <a:sx n="70" d="100"/>
          <a:sy n="70" d="100"/>
        </p:scale>
        <p:origin x="-124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6414"/>
    </p:cViewPr>
  </p:sorterViewPr>
  <p:notesViewPr>
    <p:cSldViewPr snapToGrid="0">
      <p:cViewPr>
        <p:scale>
          <a:sx n="150" d="100"/>
          <a:sy n="150" d="100"/>
        </p:scale>
        <p:origin x="-30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kumimoji="0" sz="1200"/>
            </a:lvl1pPr>
          </a:lstStyle>
          <a:p>
            <a:endParaRPr lang="en-US"/>
          </a:p>
        </p:txBody>
      </p:sp>
      <p:sp>
        <p:nvSpPr>
          <p:cNvPr id="819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kumimoji="0" sz="1200"/>
            </a:lvl1pPr>
          </a:lstStyle>
          <a:p>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kumimoji="0" sz="1200"/>
            </a:lvl1pPr>
          </a:lstStyle>
          <a:p>
            <a:endParaRPr lang="en-US"/>
          </a:p>
        </p:txBody>
      </p:sp>
      <p:sp>
        <p:nvSpPr>
          <p:cNvPr id="819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kumimoji="0" sz="1200"/>
            </a:lvl1pPr>
          </a:lstStyle>
          <a:p>
            <a:fld id="{4000C67E-1200-4030-A90B-0F13A835F205}" type="slidenum">
              <a:rPr lang="en-US"/>
              <a:pPr/>
              <a:t>‹#›</a:t>
            </a:fld>
            <a:endParaRPr lang="en-US"/>
          </a:p>
        </p:txBody>
      </p:sp>
    </p:spTree>
    <p:extLst>
      <p:ext uri="{BB962C8B-B14F-4D97-AF65-F5344CB8AC3E}">
        <p14:creationId xmlns:p14="http://schemas.microsoft.com/office/powerpoint/2010/main" val="7958701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fld id="{CAC4C743-9C30-404F-ABBF-35146AE0C101}" type="slidenum">
              <a:rPr kumimoji="0" lang="en-US" sz="1200"/>
              <a:pPr eaLnBrk="1" hangingPunct="1"/>
              <a:t>1</a:t>
            </a:fld>
            <a:endParaRPr kumimoji="0" lang="en-US"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87169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fld id="{4132152B-B119-46ED-AEE5-AA2EC8C3A865}" type="slidenum">
              <a:rPr kumimoji="0" lang="en-US" sz="1200"/>
              <a:pPr eaLnBrk="1" hangingPunct="1"/>
              <a:t>10</a:t>
            </a:fld>
            <a:endParaRPr kumimoji="0"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Source :</a:t>
            </a:r>
            <a:r>
              <a:rPr lang="en-US" baseline="0" dirty="0" smtClean="0"/>
              <a:t> Example 16.10</a:t>
            </a:r>
            <a:endParaRPr lang="en-US" dirty="0" smtClean="0"/>
          </a:p>
          <a:p>
            <a:endParaRPr lang="en-US" dirty="0" smtClean="0"/>
          </a:p>
        </p:txBody>
      </p:sp>
    </p:spTree>
    <p:extLst>
      <p:ext uri="{BB962C8B-B14F-4D97-AF65-F5344CB8AC3E}">
        <p14:creationId xmlns:p14="http://schemas.microsoft.com/office/powerpoint/2010/main" val="584193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r" eaLnBrk="1" hangingPunct="1"/>
            <a:fld id="{BB895F6B-2844-4446-B440-3936921C45CB}" type="slidenum">
              <a:rPr kumimoji="0" lang="en-US" sz="1200"/>
              <a:pPr algn="r" eaLnBrk="1" hangingPunct="1"/>
              <a:t>11</a:t>
            </a:fld>
            <a:endParaRPr kumimoji="0" 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3311922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fld id="{B2D256A2-97F2-4F8D-94EA-18CAC5E40DC5}" type="slidenum">
              <a:rPr kumimoji="0" lang="en-US" sz="1200"/>
              <a:pPr eaLnBrk="1" hangingPunct="1"/>
              <a:t>12</a:t>
            </a:fld>
            <a:endParaRPr kumimoji="0" 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62085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fld id="{06607F9A-EBC8-446F-B1B4-32BF11A0BA11}" type="slidenum">
              <a:rPr kumimoji="0" lang="en-US" sz="1200"/>
              <a:pPr eaLnBrk="1" hangingPunct="1"/>
              <a:t>13</a:t>
            </a:fld>
            <a:endParaRPr kumimoji="0" 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Source : F16-15</a:t>
            </a:r>
          </a:p>
        </p:txBody>
      </p:sp>
    </p:spTree>
    <p:extLst>
      <p:ext uri="{BB962C8B-B14F-4D97-AF65-F5344CB8AC3E}">
        <p14:creationId xmlns:p14="http://schemas.microsoft.com/office/powerpoint/2010/main" val="45751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fld id="{8B97C8D0-6C1D-4A73-8BC3-DF253468B028}" type="slidenum">
              <a:rPr kumimoji="0" lang="en-US" sz="1200"/>
              <a:pPr eaLnBrk="1" hangingPunct="1"/>
              <a:t>14</a:t>
            </a:fld>
            <a:endParaRPr kumimoji="0" 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3370897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fld id="{F10E4AE5-76FC-47DD-B1D9-6B9538E6B9E8}" type="slidenum">
              <a:rPr kumimoji="0" lang="en-US" sz="1200"/>
              <a:pPr eaLnBrk="1" hangingPunct="1"/>
              <a:t>15</a:t>
            </a:fld>
            <a:endParaRPr kumimoji="0"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smtClean="0">
                <a:solidFill>
                  <a:srgbClr val="FF0000"/>
                </a:solidFill>
              </a:rPr>
              <a:t>Answers:</a:t>
            </a:r>
          </a:p>
          <a:p>
            <a:pPr marL="228600" indent="-228600">
              <a:buFontTx/>
              <a:buAutoNum type="arabicPeriod"/>
            </a:pPr>
            <a:r>
              <a:rPr lang="en-US" smtClean="0">
                <a:solidFill>
                  <a:srgbClr val="FF0000"/>
                </a:solidFill>
              </a:rPr>
              <a:t>C</a:t>
            </a:r>
          </a:p>
          <a:p>
            <a:pPr marL="228600" indent="-228600">
              <a:buFontTx/>
              <a:buAutoNum type="arabicPeriod"/>
            </a:pPr>
            <a:r>
              <a:rPr lang="en-US" smtClean="0">
                <a:solidFill>
                  <a:srgbClr val="FF0000"/>
                </a:solidFill>
              </a:rPr>
              <a:t>D</a:t>
            </a:r>
          </a:p>
        </p:txBody>
      </p:sp>
    </p:spTree>
    <p:extLst>
      <p:ext uri="{BB962C8B-B14F-4D97-AF65-F5344CB8AC3E}">
        <p14:creationId xmlns:p14="http://schemas.microsoft.com/office/powerpoint/2010/main" val="1972076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 P16-87</a:t>
            </a:r>
            <a:endParaRPr lang="en-US" dirty="0"/>
          </a:p>
        </p:txBody>
      </p:sp>
      <p:sp>
        <p:nvSpPr>
          <p:cNvPr id="4" name="Slide Number Placeholder 3"/>
          <p:cNvSpPr>
            <a:spLocks noGrp="1"/>
          </p:cNvSpPr>
          <p:nvPr>
            <p:ph type="sldNum" sz="quarter" idx="10"/>
          </p:nvPr>
        </p:nvSpPr>
        <p:spPr/>
        <p:txBody>
          <a:bodyPr/>
          <a:lstStyle/>
          <a:p>
            <a:fld id="{4000C67E-1200-4030-A90B-0F13A835F205}" type="slidenum">
              <a:rPr lang="en-US" smtClean="0"/>
              <a:pPr/>
              <a:t>16</a:t>
            </a:fld>
            <a:endParaRPr lang="en-US"/>
          </a:p>
        </p:txBody>
      </p:sp>
    </p:spTree>
    <p:extLst>
      <p:ext uri="{BB962C8B-B14F-4D97-AF65-F5344CB8AC3E}">
        <p14:creationId xmlns:p14="http://schemas.microsoft.com/office/powerpoint/2010/main" val="20861680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00C67E-1200-4030-A90B-0F13A835F205}" type="slidenum">
              <a:rPr lang="en-US" smtClean="0"/>
              <a:pPr/>
              <a:t>17</a:t>
            </a:fld>
            <a:endParaRPr lang="en-US"/>
          </a:p>
        </p:txBody>
      </p:sp>
    </p:spTree>
    <p:extLst>
      <p:ext uri="{BB962C8B-B14F-4D97-AF65-F5344CB8AC3E}">
        <p14:creationId xmlns:p14="http://schemas.microsoft.com/office/powerpoint/2010/main" val="28866786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00C67E-1200-4030-A90B-0F13A835F205}" type="slidenum">
              <a:rPr lang="en-US" smtClean="0"/>
              <a:pPr/>
              <a:t>18</a:t>
            </a:fld>
            <a:endParaRPr lang="en-US"/>
          </a:p>
        </p:txBody>
      </p:sp>
    </p:spTree>
    <p:extLst>
      <p:ext uri="{BB962C8B-B14F-4D97-AF65-F5344CB8AC3E}">
        <p14:creationId xmlns:p14="http://schemas.microsoft.com/office/powerpoint/2010/main" val="28866786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fld id="{80E7EC41-1EF4-461D-9D60-9C1CADDC5B67}" type="slidenum">
              <a:rPr kumimoji="0" lang="en-US" sz="1200"/>
              <a:pPr eaLnBrk="1" hangingPunct="1"/>
              <a:t>19</a:t>
            </a:fld>
            <a:endParaRPr kumimoji="0" 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Answers:</a:t>
            </a:r>
          </a:p>
          <a:p>
            <a:r>
              <a:rPr lang="en-US" smtClean="0"/>
              <a:t>1.  D</a:t>
            </a:r>
          </a:p>
          <a:p>
            <a:r>
              <a:rPr lang="en-US" smtClean="0"/>
              <a:t>2.  C</a:t>
            </a:r>
          </a:p>
        </p:txBody>
      </p:sp>
    </p:spTree>
    <p:extLst>
      <p:ext uri="{BB962C8B-B14F-4D97-AF65-F5344CB8AC3E}">
        <p14:creationId xmlns:p14="http://schemas.microsoft.com/office/powerpoint/2010/main" val="3868489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fld id="{0D6D5691-8B47-4198-8EB0-9B279EB03C3F}" type="slidenum">
              <a:rPr kumimoji="0" lang="en-US" sz="1200"/>
              <a:pPr eaLnBrk="1" hangingPunct="1"/>
              <a:t>2</a:t>
            </a:fld>
            <a:endParaRPr kumimoji="0" lang="en-US"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Answers:</a:t>
            </a:r>
          </a:p>
          <a:p>
            <a:r>
              <a:rPr lang="en-US" smtClean="0"/>
              <a:t>1.  A</a:t>
            </a:r>
          </a:p>
          <a:p>
            <a:r>
              <a:rPr lang="en-US" smtClean="0"/>
              <a:t>2.  B</a:t>
            </a:r>
          </a:p>
        </p:txBody>
      </p:sp>
    </p:spTree>
    <p:extLst>
      <p:ext uri="{BB962C8B-B14F-4D97-AF65-F5344CB8AC3E}">
        <p14:creationId xmlns:p14="http://schemas.microsoft.com/office/powerpoint/2010/main" val="3640649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fld id="{95F67C67-F600-46B9-BAEF-115A7C4DA517}" type="slidenum">
              <a:rPr kumimoji="0" lang="en-US" sz="1200"/>
              <a:pPr eaLnBrk="1" hangingPunct="1"/>
              <a:t>3</a:t>
            </a:fld>
            <a:endParaRPr kumimoji="0" 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597843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fld id="{865A85E8-511D-4ADD-9CDB-B5486737DF2A}" type="slidenum">
              <a:rPr kumimoji="0" lang="en-US" sz="1200"/>
              <a:pPr eaLnBrk="1" hangingPunct="1"/>
              <a:t>4</a:t>
            </a:fld>
            <a:endParaRPr kumimoji="0" 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866900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fld id="{A4B22226-3859-4DED-9FBA-5B258614560A}" type="slidenum">
              <a:rPr kumimoji="0" lang="en-US" sz="1200"/>
              <a:pPr eaLnBrk="1" hangingPunct="1"/>
              <a:t>5</a:t>
            </a:fld>
            <a:endParaRPr kumimoji="0" 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46547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fld id="{DB9CA648-1DF3-42A3-BB4F-8E58608D9305}" type="slidenum">
              <a:rPr kumimoji="0" lang="en-US" sz="1200"/>
              <a:pPr eaLnBrk="1" hangingPunct="1"/>
              <a:t>6</a:t>
            </a:fld>
            <a:endParaRPr kumimoji="0" 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72538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fld id="{34692DDB-9C89-4030-BB6A-EA5FB92D363B}" type="slidenum">
              <a:rPr kumimoji="0" lang="en-US" sz="1200"/>
              <a:pPr eaLnBrk="1" hangingPunct="1"/>
              <a:t>7</a:t>
            </a:fld>
            <a:endParaRPr kumimoji="0" 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03196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fld id="{B582AE8A-F2A2-4F37-8340-FBD5209E25DE}" type="slidenum">
              <a:rPr kumimoji="0" lang="en-US" sz="1200"/>
              <a:pPr eaLnBrk="1" hangingPunct="1"/>
              <a:t>8</a:t>
            </a:fld>
            <a:endParaRPr kumimoji="0" lang="en-US"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24702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fld id="{E31B5C87-8AE9-4E39-8BEF-34D7CEF92791}" type="slidenum">
              <a:rPr kumimoji="0" lang="en-US" sz="1200"/>
              <a:pPr eaLnBrk="1" hangingPunct="1"/>
              <a:t>9</a:t>
            </a:fld>
            <a:endParaRPr kumimoji="0"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833330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11AD1-78CF-41C1-B9C4-D4803E675492}" type="slidenum">
              <a:rPr lang="en-US" smtClean="0"/>
              <a:pPr/>
              <a:t>‹#›</a:t>
            </a:fld>
            <a:endParaRPr lang="en-US"/>
          </a:p>
        </p:txBody>
      </p:sp>
    </p:spTree>
    <p:extLst>
      <p:ext uri="{BB962C8B-B14F-4D97-AF65-F5344CB8AC3E}">
        <p14:creationId xmlns:p14="http://schemas.microsoft.com/office/powerpoint/2010/main" val="1179124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8644E-8FFB-45EA-85B6-AF35DA1D9FD5}" type="slidenum">
              <a:rPr lang="en-US" smtClean="0"/>
              <a:pPr/>
              <a:t>‹#›</a:t>
            </a:fld>
            <a:endParaRPr lang="en-US"/>
          </a:p>
        </p:txBody>
      </p:sp>
    </p:spTree>
    <p:extLst>
      <p:ext uri="{BB962C8B-B14F-4D97-AF65-F5344CB8AC3E}">
        <p14:creationId xmlns:p14="http://schemas.microsoft.com/office/powerpoint/2010/main" val="1775220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BC6A3-EDE7-40DD-9098-FA862122AA36}" type="slidenum">
              <a:rPr lang="en-US" smtClean="0"/>
              <a:pPr/>
              <a:t>‹#›</a:t>
            </a:fld>
            <a:endParaRPr lang="en-US"/>
          </a:p>
        </p:txBody>
      </p:sp>
    </p:spTree>
    <p:extLst>
      <p:ext uri="{BB962C8B-B14F-4D97-AF65-F5344CB8AC3E}">
        <p14:creationId xmlns:p14="http://schemas.microsoft.com/office/powerpoint/2010/main" val="279283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78A56-34C7-49D1-B176-57E5DAAD81C7}" type="slidenum">
              <a:rPr lang="en-US" smtClean="0"/>
              <a:pPr/>
              <a:t>‹#›</a:t>
            </a:fld>
            <a:endParaRPr lang="en-US"/>
          </a:p>
        </p:txBody>
      </p:sp>
    </p:spTree>
    <p:extLst>
      <p:ext uri="{BB962C8B-B14F-4D97-AF65-F5344CB8AC3E}">
        <p14:creationId xmlns:p14="http://schemas.microsoft.com/office/powerpoint/2010/main" val="1864400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23520-94B3-4CDB-86D8-FD183276053B}" type="slidenum">
              <a:rPr lang="en-US" smtClean="0"/>
              <a:pPr/>
              <a:t>‹#›</a:t>
            </a:fld>
            <a:endParaRPr lang="en-US"/>
          </a:p>
        </p:txBody>
      </p:sp>
    </p:spTree>
    <p:extLst>
      <p:ext uri="{BB962C8B-B14F-4D97-AF65-F5344CB8AC3E}">
        <p14:creationId xmlns:p14="http://schemas.microsoft.com/office/powerpoint/2010/main" val="1365574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E5E53-B666-4FDE-9438-38C22022ECDB}" type="slidenum">
              <a:rPr lang="en-US" smtClean="0"/>
              <a:pPr/>
              <a:t>‹#›</a:t>
            </a:fld>
            <a:endParaRPr lang="en-US"/>
          </a:p>
        </p:txBody>
      </p:sp>
    </p:spTree>
    <p:extLst>
      <p:ext uri="{BB962C8B-B14F-4D97-AF65-F5344CB8AC3E}">
        <p14:creationId xmlns:p14="http://schemas.microsoft.com/office/powerpoint/2010/main" val="3610294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D6E977-A7BF-4FCB-8297-D07D09650ADA}" type="slidenum">
              <a:rPr lang="en-US" smtClean="0"/>
              <a:pPr/>
              <a:t>‹#›</a:t>
            </a:fld>
            <a:endParaRPr lang="en-US"/>
          </a:p>
        </p:txBody>
      </p:sp>
    </p:spTree>
    <p:extLst>
      <p:ext uri="{BB962C8B-B14F-4D97-AF65-F5344CB8AC3E}">
        <p14:creationId xmlns:p14="http://schemas.microsoft.com/office/powerpoint/2010/main" val="24193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288926"/>
            <a:ext cx="7886700" cy="625474"/>
          </a:xfrm>
          <a:solidFill>
            <a:schemeClr val="accent4">
              <a:lumMod val="60000"/>
              <a:lumOff val="40000"/>
            </a:schemeClr>
          </a:solidFill>
        </p:spPr>
        <p:txBody>
          <a:bodyPr>
            <a:normAutofit/>
          </a:bodyPr>
          <a:lstStyle>
            <a:lvl1pPr algn="ctr">
              <a:defRPr sz="2800" b="1">
                <a:solidFill>
                  <a:srgbClr val="000096"/>
                </a:solidFill>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734484-0BBC-4A89-9C36-6CFCD4490956}" type="slidenum">
              <a:rPr lang="en-US" smtClean="0"/>
              <a:pPr/>
              <a:t>‹#›</a:t>
            </a:fld>
            <a:endParaRPr lang="en-US"/>
          </a:p>
        </p:txBody>
      </p:sp>
    </p:spTree>
    <p:extLst>
      <p:ext uri="{BB962C8B-B14F-4D97-AF65-F5344CB8AC3E}">
        <p14:creationId xmlns:p14="http://schemas.microsoft.com/office/powerpoint/2010/main" val="234503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E291FD-F45E-4A8F-9980-B578567B4186}" type="slidenum">
              <a:rPr lang="en-US" smtClean="0"/>
              <a:pPr/>
              <a:t>‹#›</a:t>
            </a:fld>
            <a:endParaRPr lang="en-US"/>
          </a:p>
        </p:txBody>
      </p:sp>
    </p:spTree>
    <p:extLst>
      <p:ext uri="{BB962C8B-B14F-4D97-AF65-F5344CB8AC3E}">
        <p14:creationId xmlns:p14="http://schemas.microsoft.com/office/powerpoint/2010/main" val="357276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EDF2D-949E-49CB-A9AA-7A5A54E865A1}" type="slidenum">
              <a:rPr lang="en-US" smtClean="0"/>
              <a:pPr/>
              <a:t>‹#›</a:t>
            </a:fld>
            <a:endParaRPr lang="en-US"/>
          </a:p>
        </p:txBody>
      </p:sp>
    </p:spTree>
    <p:extLst>
      <p:ext uri="{BB962C8B-B14F-4D97-AF65-F5344CB8AC3E}">
        <p14:creationId xmlns:p14="http://schemas.microsoft.com/office/powerpoint/2010/main" val="397642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A4FE8-FF16-41F6-A7A0-A05C5DF9EC9C}" type="slidenum">
              <a:rPr lang="en-US" smtClean="0"/>
              <a:pPr/>
              <a:t>‹#›</a:t>
            </a:fld>
            <a:endParaRPr lang="en-US"/>
          </a:p>
        </p:txBody>
      </p:sp>
    </p:spTree>
    <p:extLst>
      <p:ext uri="{BB962C8B-B14F-4D97-AF65-F5344CB8AC3E}">
        <p14:creationId xmlns:p14="http://schemas.microsoft.com/office/powerpoint/2010/main" val="5873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28600"/>
            <a:ext cx="7886700" cy="762000"/>
          </a:xfrm>
          <a:prstGeom prst="rect">
            <a:avLst/>
          </a:prstGeom>
          <a:solidFill>
            <a:schemeClr val="accent4">
              <a:lumMod val="60000"/>
              <a:lumOff val="40000"/>
            </a:schemeClr>
          </a:soli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0758B0-02B5-4643-ABEB-BA002DC00B0D}" type="slidenum">
              <a:rPr lang="en-US" smtClean="0"/>
              <a:pPr/>
              <a:t>‹#›</a:t>
            </a:fld>
            <a:endParaRPr lang="en-US"/>
          </a:p>
        </p:txBody>
      </p:sp>
      <p:sp>
        <p:nvSpPr>
          <p:cNvPr id="7" name="Rectangle 6"/>
          <p:cNvSpPr/>
          <p:nvPr/>
        </p:nvSpPr>
        <p:spPr>
          <a:xfrm>
            <a:off x="-4763" y="6434138"/>
            <a:ext cx="9161463" cy="430212"/>
          </a:xfrm>
          <a:prstGeom prst="rect">
            <a:avLst/>
          </a:prstGeom>
          <a:solidFill>
            <a:srgbClr val="364395"/>
          </a:solidFill>
          <a:ln>
            <a:solidFill>
              <a:srgbClr val="36439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bg1"/>
              </a:solidFill>
              <a:ea typeface="ＭＳ Ｐゴシック" pitchFamily="-107" charset="-128"/>
              <a:cs typeface="ＭＳ Ｐゴシック" pitchFamily="-107" charset="-128"/>
            </a:endParaRPr>
          </a:p>
        </p:txBody>
      </p:sp>
      <p:pic>
        <p:nvPicPr>
          <p:cNvPr id="8" name="Picture 12" descr="Pearson_Bound_Whit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739063" y="6440488"/>
            <a:ext cx="144145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descr="Pearson_Strap_Bound_Whit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442075"/>
            <a:ext cx="16605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47"/>
          <p:cNvSpPr txBox="1">
            <a:spLocks noChangeArrowheads="1"/>
          </p:cNvSpPr>
          <p:nvPr/>
        </p:nvSpPr>
        <p:spPr bwMode="auto">
          <a:xfrm>
            <a:off x="1533525" y="6477000"/>
            <a:ext cx="5629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defRPr/>
            </a:pPr>
            <a:r>
              <a:rPr lang="en-US" sz="900" i="1" dirty="0" smtClean="0">
                <a:solidFill>
                  <a:schemeClr val="bg1"/>
                </a:solidFill>
                <a:latin typeface="Verdana" charset="0"/>
                <a:cs typeface="Arial" charset="0"/>
              </a:rPr>
              <a:t>Dynamics</a:t>
            </a:r>
            <a:r>
              <a:rPr lang="en-US" sz="900" dirty="0" smtClean="0">
                <a:solidFill>
                  <a:schemeClr val="bg1"/>
                </a:solidFill>
                <a:latin typeface="Verdana" charset="0"/>
                <a:cs typeface="Arial" charset="0"/>
              </a:rPr>
              <a:t>, Fourteenth Edition</a:t>
            </a:r>
          </a:p>
          <a:p>
            <a:pPr>
              <a:defRPr/>
            </a:pPr>
            <a:r>
              <a:rPr lang="en-US" sz="900" dirty="0" smtClean="0">
                <a:solidFill>
                  <a:schemeClr val="bg1"/>
                </a:solidFill>
                <a:latin typeface="Verdana" charset="0"/>
                <a:cs typeface="Arial" charset="0"/>
              </a:rPr>
              <a:t>R.C. </a:t>
            </a:r>
            <a:r>
              <a:rPr lang="en-US" sz="900" dirty="0" err="1" smtClean="0">
                <a:solidFill>
                  <a:schemeClr val="bg1"/>
                </a:solidFill>
                <a:latin typeface="Verdana" charset="0"/>
                <a:cs typeface="Arial" charset="0"/>
              </a:rPr>
              <a:t>Hibbeler</a:t>
            </a:r>
            <a:endParaRPr lang="en-US" sz="900" dirty="0" smtClean="0">
              <a:solidFill>
                <a:schemeClr val="bg1"/>
              </a:solidFill>
              <a:latin typeface="Verdana" charset="0"/>
              <a:cs typeface="Arial" charset="0"/>
            </a:endParaRPr>
          </a:p>
        </p:txBody>
      </p:sp>
      <p:sp>
        <p:nvSpPr>
          <p:cNvPr id="11" name="Rectangle 7"/>
          <p:cNvSpPr>
            <a:spLocks noChangeArrowheads="1"/>
          </p:cNvSpPr>
          <p:nvPr/>
        </p:nvSpPr>
        <p:spPr bwMode="auto">
          <a:xfrm>
            <a:off x="4267200" y="6464300"/>
            <a:ext cx="3657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r>
              <a:rPr lang="en-US" altLang="en-US" sz="900">
                <a:solidFill>
                  <a:schemeClr val="bg1"/>
                </a:solidFill>
                <a:latin typeface="Verdana" panose="020B0604030504040204" pitchFamily="34" charset="0"/>
              </a:rPr>
              <a:t> Copyright ©2016 by Pearson Education, Inc.</a:t>
            </a:r>
          </a:p>
          <a:p>
            <a:pPr algn="r"/>
            <a:r>
              <a:rPr lang="en-US" altLang="en-US" sz="900">
                <a:solidFill>
                  <a:schemeClr val="bg1"/>
                </a:solidFill>
                <a:latin typeface="Verdana" panose="020B0604030504040204" pitchFamily="34" charset="0"/>
              </a:rPr>
              <a:t>All rights reserved.</a:t>
            </a:r>
          </a:p>
        </p:txBody>
      </p:sp>
    </p:spTree>
    <p:extLst>
      <p:ext uri="{BB962C8B-B14F-4D97-AF65-F5344CB8AC3E}">
        <p14:creationId xmlns:p14="http://schemas.microsoft.com/office/powerpoint/2010/main" val="48081076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defTabSz="685800" rtl="0" eaLnBrk="1" latinLnBrk="0" hangingPunct="1">
        <a:lnSpc>
          <a:spcPct val="90000"/>
        </a:lnSpc>
        <a:spcBef>
          <a:spcPct val="0"/>
        </a:spcBef>
        <a:buNone/>
        <a:defRPr sz="2800" b="1" kern="1200">
          <a:solidFill>
            <a:srgbClr val="000096"/>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Text Box 3"/>
          <p:cNvSpPr txBox="1">
            <a:spLocks noChangeArrowheads="1"/>
          </p:cNvSpPr>
          <p:nvPr/>
        </p:nvSpPr>
        <p:spPr bwMode="auto">
          <a:xfrm>
            <a:off x="576263" y="936914"/>
            <a:ext cx="4876800"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sz="2200" b="1" u="sng" dirty="0"/>
              <a:t>Today’s Objectives</a:t>
            </a:r>
            <a:r>
              <a:rPr kumimoji="0" lang="en-US" sz="2200" b="1" dirty="0"/>
              <a:t>:</a:t>
            </a:r>
          </a:p>
          <a:p>
            <a:pPr eaLnBrk="1" hangingPunct="1"/>
            <a:r>
              <a:rPr kumimoji="0" lang="en-US" sz="2200" dirty="0"/>
              <a:t>Students will be able to:</a:t>
            </a:r>
          </a:p>
          <a:p>
            <a:pPr eaLnBrk="1" hangingPunct="1">
              <a:buFontTx/>
              <a:buAutoNum type="arabicPeriod"/>
            </a:pPr>
            <a:r>
              <a:rPr kumimoji="0" lang="en-US" sz="2200" dirty="0"/>
              <a:t>Locate the instantaneous center of zero velocity.</a:t>
            </a:r>
          </a:p>
          <a:p>
            <a:pPr eaLnBrk="1" hangingPunct="1">
              <a:buFontTx/>
              <a:buAutoNum type="arabicPeriod"/>
            </a:pPr>
            <a:r>
              <a:rPr kumimoji="0" lang="en-US" sz="2200" dirty="0"/>
              <a:t>Use the instantaneous center to determine the velocity of any point on a rigid body in general plane motion.</a:t>
            </a:r>
          </a:p>
        </p:txBody>
      </p:sp>
      <p:sp>
        <p:nvSpPr>
          <p:cNvPr id="65540" name="Text Box 4"/>
          <p:cNvSpPr txBox="1">
            <a:spLocks noChangeArrowheads="1"/>
          </p:cNvSpPr>
          <p:nvPr/>
        </p:nvSpPr>
        <p:spPr bwMode="auto">
          <a:xfrm>
            <a:off x="5453063" y="1950720"/>
            <a:ext cx="3657600" cy="4290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sz="2200" b="1" u="sng" dirty="0"/>
              <a:t>In-Class Activities</a:t>
            </a:r>
            <a:r>
              <a:rPr kumimoji="0" lang="en-US" sz="2200" b="1" dirty="0"/>
              <a:t>:</a:t>
            </a:r>
            <a:endParaRPr kumimoji="0" lang="en-US" sz="2200" dirty="0"/>
          </a:p>
          <a:p>
            <a:pPr marL="342900" indent="-342900" eaLnBrk="1" hangingPunct="1">
              <a:spcBef>
                <a:spcPct val="30000"/>
              </a:spcBef>
              <a:buClr>
                <a:srgbClr val="FF0000"/>
              </a:buClr>
              <a:buFont typeface="Arial" panose="020B0604020202020204" pitchFamily="34" charset="0"/>
              <a:buChar char="•"/>
            </a:pPr>
            <a:r>
              <a:rPr kumimoji="0" lang="en-US" sz="2200" dirty="0" smtClean="0">
                <a:cs typeface="Times New Roman" pitchFamily="18" charset="0"/>
              </a:rPr>
              <a:t>Check </a:t>
            </a:r>
            <a:r>
              <a:rPr kumimoji="0" lang="en-US" sz="2200" dirty="0">
                <a:cs typeface="Times New Roman" pitchFamily="18" charset="0"/>
              </a:rPr>
              <a:t>Homework</a:t>
            </a:r>
          </a:p>
          <a:p>
            <a:pPr marL="342900" indent="-342900" eaLnBrk="1" hangingPunct="1">
              <a:spcBef>
                <a:spcPct val="30000"/>
              </a:spcBef>
              <a:buClr>
                <a:srgbClr val="FF0000"/>
              </a:buClr>
              <a:buFont typeface="Arial" panose="020B0604020202020204" pitchFamily="34" charset="0"/>
              <a:buChar char="•"/>
            </a:pPr>
            <a:r>
              <a:rPr kumimoji="0" lang="en-US" sz="2200" dirty="0" smtClean="0">
                <a:cs typeface="Times New Roman" pitchFamily="18" charset="0"/>
              </a:rPr>
              <a:t>Reading </a:t>
            </a:r>
            <a:r>
              <a:rPr kumimoji="0" lang="en-US" sz="2200" dirty="0">
                <a:cs typeface="Times New Roman" pitchFamily="18" charset="0"/>
              </a:rPr>
              <a:t>Quiz</a:t>
            </a:r>
          </a:p>
          <a:p>
            <a:pPr marL="342900" indent="-342900" eaLnBrk="1" hangingPunct="1">
              <a:spcBef>
                <a:spcPct val="30000"/>
              </a:spcBef>
              <a:buClr>
                <a:srgbClr val="FF0000"/>
              </a:buClr>
              <a:buFont typeface="Arial" panose="020B0604020202020204" pitchFamily="34" charset="0"/>
              <a:buChar char="•"/>
            </a:pPr>
            <a:r>
              <a:rPr kumimoji="0" lang="en-US" sz="2200" dirty="0" smtClean="0">
                <a:cs typeface="Times New Roman" pitchFamily="18" charset="0"/>
              </a:rPr>
              <a:t>Applications</a:t>
            </a:r>
            <a:endParaRPr kumimoji="0" lang="en-US" sz="2200" dirty="0">
              <a:cs typeface="Times New Roman" pitchFamily="18" charset="0"/>
            </a:endParaRPr>
          </a:p>
          <a:p>
            <a:pPr marL="342900" indent="-342900" eaLnBrk="1" hangingPunct="1">
              <a:spcBef>
                <a:spcPct val="30000"/>
              </a:spcBef>
              <a:buClr>
                <a:srgbClr val="FF0000"/>
              </a:buClr>
              <a:buFont typeface="Arial" panose="020B0604020202020204" pitchFamily="34" charset="0"/>
              <a:buChar char="•"/>
            </a:pPr>
            <a:r>
              <a:rPr kumimoji="0" lang="en-US" sz="2200" dirty="0" smtClean="0">
                <a:solidFill>
                  <a:srgbClr val="0000FA"/>
                </a:solidFill>
                <a:cs typeface="Times New Roman" pitchFamily="18" charset="0"/>
              </a:rPr>
              <a:t>Location </a:t>
            </a:r>
            <a:r>
              <a:rPr kumimoji="0" lang="en-US" sz="2200" dirty="0">
                <a:solidFill>
                  <a:srgbClr val="0000FA"/>
                </a:solidFill>
                <a:cs typeface="Times New Roman" pitchFamily="18" charset="0"/>
              </a:rPr>
              <a:t>of the Instantaneous Center</a:t>
            </a:r>
          </a:p>
          <a:p>
            <a:pPr marL="342900" indent="-342900" eaLnBrk="1" hangingPunct="1">
              <a:spcBef>
                <a:spcPct val="30000"/>
              </a:spcBef>
              <a:buClr>
                <a:srgbClr val="FF0000"/>
              </a:buClr>
              <a:buFont typeface="Arial" panose="020B0604020202020204" pitchFamily="34" charset="0"/>
              <a:buChar char="•"/>
            </a:pPr>
            <a:r>
              <a:rPr kumimoji="0" lang="en-US" sz="2200" dirty="0" smtClean="0">
                <a:solidFill>
                  <a:srgbClr val="0000FA"/>
                </a:solidFill>
                <a:cs typeface="Times New Roman" pitchFamily="18" charset="0"/>
              </a:rPr>
              <a:t>Velocity </a:t>
            </a:r>
            <a:r>
              <a:rPr kumimoji="0" lang="en-US" sz="2200" dirty="0">
                <a:solidFill>
                  <a:srgbClr val="0000FA"/>
                </a:solidFill>
                <a:cs typeface="Times New Roman" pitchFamily="18" charset="0"/>
              </a:rPr>
              <a:t>Analysis</a:t>
            </a:r>
          </a:p>
          <a:p>
            <a:pPr marL="342900" indent="-342900" eaLnBrk="1" hangingPunct="1">
              <a:spcBef>
                <a:spcPct val="30000"/>
              </a:spcBef>
              <a:buClr>
                <a:srgbClr val="FF0000"/>
              </a:buClr>
              <a:buFont typeface="Arial" panose="020B0604020202020204" pitchFamily="34" charset="0"/>
              <a:buChar char="•"/>
            </a:pPr>
            <a:r>
              <a:rPr kumimoji="0" lang="en-US" sz="2200" dirty="0" smtClean="0">
                <a:cs typeface="Times New Roman" pitchFamily="18" charset="0"/>
              </a:rPr>
              <a:t>Concept </a:t>
            </a:r>
            <a:r>
              <a:rPr kumimoji="0" lang="en-US" sz="2200" dirty="0">
                <a:cs typeface="Times New Roman" pitchFamily="18" charset="0"/>
              </a:rPr>
              <a:t>Quiz</a:t>
            </a:r>
          </a:p>
          <a:p>
            <a:pPr marL="342900" indent="-342900" eaLnBrk="1" hangingPunct="1">
              <a:spcBef>
                <a:spcPct val="30000"/>
              </a:spcBef>
              <a:buClr>
                <a:srgbClr val="FF0000"/>
              </a:buClr>
              <a:buFont typeface="Arial" panose="020B0604020202020204" pitchFamily="34" charset="0"/>
              <a:buChar char="•"/>
            </a:pPr>
            <a:r>
              <a:rPr kumimoji="0" lang="en-US" sz="2200" dirty="0" smtClean="0">
                <a:cs typeface="Times New Roman" pitchFamily="18" charset="0"/>
              </a:rPr>
              <a:t>Group </a:t>
            </a:r>
            <a:r>
              <a:rPr kumimoji="0" lang="en-US" sz="2200" dirty="0">
                <a:cs typeface="Times New Roman" pitchFamily="18" charset="0"/>
              </a:rPr>
              <a:t>Problem Solving</a:t>
            </a:r>
          </a:p>
          <a:p>
            <a:pPr marL="342900" indent="-342900" eaLnBrk="1" hangingPunct="1">
              <a:spcBef>
                <a:spcPct val="30000"/>
              </a:spcBef>
              <a:buClr>
                <a:srgbClr val="FF0000"/>
              </a:buClr>
              <a:buFont typeface="Arial" panose="020B0604020202020204" pitchFamily="34" charset="0"/>
              <a:buChar char="•"/>
            </a:pPr>
            <a:r>
              <a:rPr kumimoji="0" lang="en-US" sz="2200" dirty="0" smtClean="0">
                <a:cs typeface="Times New Roman" pitchFamily="18" charset="0"/>
              </a:rPr>
              <a:t>Attention </a:t>
            </a:r>
            <a:r>
              <a:rPr kumimoji="0" lang="en-US" sz="2200" dirty="0">
                <a:cs typeface="Times New Roman" pitchFamily="18" charset="0"/>
              </a:rPr>
              <a:t>Quiz</a:t>
            </a:r>
          </a:p>
        </p:txBody>
      </p:sp>
      <p:pic>
        <p:nvPicPr>
          <p:cNvPr id="3078"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0138" y="3895725"/>
            <a:ext cx="3275012" cy="249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INSTANTANEOUS  CENTER  OF  ZERO  VELOCITY</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9"/>
                                        </p:tgtEl>
                                        <p:attrNameLst>
                                          <p:attrName>style.visibility</p:attrName>
                                        </p:attrNameLst>
                                      </p:cBhvr>
                                      <p:to>
                                        <p:strVal val="visible"/>
                                      </p:to>
                                    </p:set>
                                    <p:anim calcmode="lin" valueType="num">
                                      <p:cBhvr additive="base">
                                        <p:cTn id="7" dur="500" fill="hold"/>
                                        <p:tgtEl>
                                          <p:spTgt spid="65539"/>
                                        </p:tgtEl>
                                        <p:attrNameLst>
                                          <p:attrName>ppt_x</p:attrName>
                                        </p:attrNameLst>
                                      </p:cBhvr>
                                      <p:tavLst>
                                        <p:tav tm="0">
                                          <p:val>
                                            <p:strVal val="0-#ppt_w/2"/>
                                          </p:val>
                                        </p:tav>
                                        <p:tav tm="100000">
                                          <p:val>
                                            <p:strVal val="#ppt_x"/>
                                          </p:val>
                                        </p:tav>
                                      </p:tavLst>
                                    </p:anim>
                                    <p:anim calcmode="lin" valueType="num">
                                      <p:cBhvr additive="base">
                                        <p:cTn id="8" dur="500" fill="hold"/>
                                        <p:tgtEl>
                                          <p:spTgt spid="65539"/>
                                        </p:tgtEl>
                                        <p:attrNameLst>
                                          <p:attrName>ppt_y</p:attrName>
                                        </p:attrNameLst>
                                      </p:cBhvr>
                                      <p:tavLst>
                                        <p:tav tm="0">
                                          <p:val>
                                            <p:strVal val="#ppt_y"/>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30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65540"/>
                                        </p:tgtEl>
                                        <p:attrNameLst>
                                          <p:attrName>style.visibility</p:attrName>
                                        </p:attrNameLst>
                                      </p:cBhvr>
                                      <p:to>
                                        <p:strVal val="visible"/>
                                      </p:to>
                                    </p:set>
                                    <p:anim calcmode="lin" valueType="num">
                                      <p:cBhvr additive="base">
                                        <p:cTn id="15" dur="500" fill="hold"/>
                                        <p:tgtEl>
                                          <p:spTgt spid="65540"/>
                                        </p:tgtEl>
                                        <p:attrNameLst>
                                          <p:attrName>ppt_x</p:attrName>
                                        </p:attrNameLst>
                                      </p:cBhvr>
                                      <p:tavLst>
                                        <p:tav tm="0">
                                          <p:val>
                                            <p:strVal val="0-#ppt_w/2"/>
                                          </p:val>
                                        </p:tav>
                                        <p:tav tm="100000">
                                          <p:val>
                                            <p:strVal val="#ppt_x"/>
                                          </p:val>
                                        </p:tav>
                                      </p:tavLst>
                                    </p:anim>
                                    <p:anim calcmode="lin" valueType="num">
                                      <p:cBhvr additive="base">
                                        <p:cTn id="16" dur="500" fill="hold"/>
                                        <p:tgtEl>
                                          <p:spTgt spid="655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utoUpdateAnimBg="0"/>
      <p:bldP spid="6554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Text Box 4"/>
          <p:cNvSpPr txBox="1">
            <a:spLocks noChangeArrowheads="1"/>
          </p:cNvSpPr>
          <p:nvPr/>
        </p:nvSpPr>
        <p:spPr bwMode="auto">
          <a:xfrm>
            <a:off x="595313" y="3970195"/>
            <a:ext cx="8153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8050" indent="-908050" defTabSz="1146175" eaLnBrk="0" hangingPunct="0">
              <a:defRPr kumimoji="1" sz="2400">
                <a:solidFill>
                  <a:schemeClr val="tx1"/>
                </a:solidFill>
                <a:latin typeface="Times New Roman" pitchFamily="18" charset="0"/>
              </a:defRPr>
            </a:lvl1pPr>
            <a:lvl2pPr marL="742950" indent="-285750" defTabSz="1146175" eaLnBrk="0" hangingPunct="0">
              <a:defRPr kumimoji="1" sz="2400">
                <a:solidFill>
                  <a:schemeClr val="tx1"/>
                </a:solidFill>
                <a:latin typeface="Times New Roman" pitchFamily="18" charset="0"/>
              </a:defRPr>
            </a:lvl2pPr>
            <a:lvl3pPr marL="1143000" indent="-228600" defTabSz="1146175" eaLnBrk="0" hangingPunct="0">
              <a:defRPr kumimoji="1" sz="2400">
                <a:solidFill>
                  <a:schemeClr val="tx1"/>
                </a:solidFill>
                <a:latin typeface="Times New Roman" pitchFamily="18" charset="0"/>
              </a:defRPr>
            </a:lvl3pPr>
            <a:lvl4pPr marL="1600200" indent="-228600" defTabSz="1146175" eaLnBrk="0" hangingPunct="0">
              <a:defRPr kumimoji="1" sz="2400">
                <a:solidFill>
                  <a:schemeClr val="tx1"/>
                </a:solidFill>
                <a:latin typeface="Times New Roman" pitchFamily="18" charset="0"/>
              </a:defRPr>
            </a:lvl4pPr>
            <a:lvl5pPr marL="2057400" indent="-228600" defTabSz="1146175" eaLnBrk="0" hangingPunct="0">
              <a:defRPr kumimoji="1" sz="2400">
                <a:solidFill>
                  <a:schemeClr val="tx1"/>
                </a:solidFill>
                <a:latin typeface="Times New Roman" pitchFamily="18" charset="0"/>
              </a:defRPr>
            </a:lvl5pPr>
            <a:lvl6pPr marL="2514600" indent="-228600" defTabSz="1146175" eaLnBrk="0" fontAlgn="base" hangingPunct="0">
              <a:spcBef>
                <a:spcPct val="0"/>
              </a:spcBef>
              <a:spcAft>
                <a:spcPct val="0"/>
              </a:spcAft>
              <a:defRPr kumimoji="1" sz="2400">
                <a:solidFill>
                  <a:schemeClr val="tx1"/>
                </a:solidFill>
                <a:latin typeface="Times New Roman" pitchFamily="18" charset="0"/>
              </a:defRPr>
            </a:lvl6pPr>
            <a:lvl7pPr marL="2971800" indent="-228600" defTabSz="1146175" eaLnBrk="0" fontAlgn="base" hangingPunct="0">
              <a:spcBef>
                <a:spcPct val="0"/>
              </a:spcBef>
              <a:spcAft>
                <a:spcPct val="0"/>
              </a:spcAft>
              <a:defRPr kumimoji="1" sz="2400">
                <a:solidFill>
                  <a:schemeClr val="tx1"/>
                </a:solidFill>
                <a:latin typeface="Times New Roman" pitchFamily="18" charset="0"/>
              </a:defRPr>
            </a:lvl7pPr>
            <a:lvl8pPr marL="3429000" indent="-228600" defTabSz="1146175" eaLnBrk="0" fontAlgn="base" hangingPunct="0">
              <a:spcBef>
                <a:spcPct val="0"/>
              </a:spcBef>
              <a:spcAft>
                <a:spcPct val="0"/>
              </a:spcAft>
              <a:defRPr kumimoji="1" sz="2400">
                <a:solidFill>
                  <a:schemeClr val="tx1"/>
                </a:solidFill>
                <a:latin typeface="Times New Roman" pitchFamily="18" charset="0"/>
              </a:defRPr>
            </a:lvl8pPr>
            <a:lvl9pPr marL="3886200" indent="-228600" defTabSz="1146175"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dirty="0"/>
              <a:t>	Locate the instantaneous center of zero velocity of link BD and then solve for the angular velocities.</a:t>
            </a:r>
            <a:endParaRPr kumimoji="0" lang="en-US" b="1" i="1" baseline="-25000" dirty="0">
              <a:solidFill>
                <a:srgbClr val="FFFF00"/>
              </a:solidFill>
            </a:endParaRPr>
          </a:p>
        </p:txBody>
      </p:sp>
      <p:sp>
        <p:nvSpPr>
          <p:cNvPr id="72706" name="Text Box 2"/>
          <p:cNvSpPr txBox="1">
            <a:spLocks noChangeArrowheads="1"/>
          </p:cNvSpPr>
          <p:nvPr/>
        </p:nvSpPr>
        <p:spPr bwMode="auto">
          <a:xfrm>
            <a:off x="4724400" y="1179370"/>
            <a:ext cx="441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66788" indent="-966788" defTabSz="966788" eaLnBrk="0" hangingPunct="0">
              <a:defRPr kumimoji="1" sz="2400">
                <a:solidFill>
                  <a:schemeClr val="tx1"/>
                </a:solidFill>
                <a:latin typeface="Times New Roman" pitchFamily="18" charset="0"/>
              </a:defRPr>
            </a:lvl1pPr>
            <a:lvl2pPr marL="742950" indent="-285750" defTabSz="966788" eaLnBrk="0" hangingPunct="0">
              <a:defRPr kumimoji="1" sz="2400">
                <a:solidFill>
                  <a:schemeClr val="tx1"/>
                </a:solidFill>
                <a:latin typeface="Times New Roman" pitchFamily="18" charset="0"/>
              </a:defRPr>
            </a:lvl2pPr>
            <a:lvl3pPr marL="1143000" indent="-228600" defTabSz="966788" eaLnBrk="0" hangingPunct="0">
              <a:defRPr kumimoji="1" sz="2400">
                <a:solidFill>
                  <a:schemeClr val="tx1"/>
                </a:solidFill>
                <a:latin typeface="Times New Roman" pitchFamily="18" charset="0"/>
              </a:defRPr>
            </a:lvl3pPr>
            <a:lvl4pPr marL="1600200" indent="-228600" defTabSz="966788" eaLnBrk="0" hangingPunct="0">
              <a:defRPr kumimoji="1" sz="2400">
                <a:solidFill>
                  <a:schemeClr val="tx1"/>
                </a:solidFill>
                <a:latin typeface="Times New Roman" pitchFamily="18" charset="0"/>
              </a:defRPr>
            </a:lvl4pPr>
            <a:lvl5pPr marL="2057400" indent="-228600" defTabSz="966788" eaLnBrk="0" hangingPunct="0">
              <a:defRPr kumimoji="1" sz="2400">
                <a:solidFill>
                  <a:schemeClr val="tx1"/>
                </a:solidFill>
                <a:latin typeface="Times New Roman"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b="1" dirty="0">
                <a:solidFill>
                  <a:srgbClr val="990033"/>
                </a:solidFill>
              </a:rPr>
              <a:t>Given:</a:t>
            </a:r>
            <a:r>
              <a:rPr kumimoji="0" lang="en-US" dirty="0"/>
              <a:t>	A linkage undergoing motion as shown.  The velocity of the block, </a:t>
            </a:r>
            <a:r>
              <a:rPr kumimoji="0" lang="en-US" dirty="0" err="1"/>
              <a:t>v</a:t>
            </a:r>
            <a:r>
              <a:rPr kumimoji="0" lang="en-US" baseline="-25000" dirty="0" err="1"/>
              <a:t>D</a:t>
            </a:r>
            <a:r>
              <a:rPr kumimoji="0" lang="en-US" dirty="0"/>
              <a:t>, is  3 m/s.</a:t>
            </a:r>
            <a:endParaRPr kumimoji="0" lang="en-US" dirty="0">
              <a:cs typeface="Times New Roman" pitchFamily="18" charset="0"/>
            </a:endParaRPr>
          </a:p>
        </p:txBody>
      </p:sp>
      <p:sp>
        <p:nvSpPr>
          <p:cNvPr id="72707" name="Text Box 3"/>
          <p:cNvSpPr txBox="1">
            <a:spLocks noChangeArrowheads="1"/>
          </p:cNvSpPr>
          <p:nvPr/>
        </p:nvSpPr>
        <p:spPr bwMode="auto">
          <a:xfrm>
            <a:off x="4733925" y="2955783"/>
            <a:ext cx="3962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8050" indent="-90805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b="1" dirty="0">
                <a:solidFill>
                  <a:srgbClr val="990033"/>
                </a:solidFill>
              </a:rPr>
              <a:t>Find:</a:t>
            </a:r>
            <a:r>
              <a:rPr kumimoji="0" lang="en-US" dirty="0"/>
              <a:t>	The angular velocities of links AB and BD.</a:t>
            </a:r>
          </a:p>
        </p:txBody>
      </p:sp>
      <p:pic>
        <p:nvPicPr>
          <p:cNvPr id="12297"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88" y="1074595"/>
            <a:ext cx="4052887"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0" name="Text Box 12"/>
          <p:cNvSpPr txBox="1">
            <a:spLocks noChangeArrowheads="1"/>
          </p:cNvSpPr>
          <p:nvPr/>
        </p:nvSpPr>
        <p:spPr bwMode="auto">
          <a:xfrm>
            <a:off x="593725" y="3968608"/>
            <a:ext cx="877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b="1" dirty="0">
                <a:solidFill>
                  <a:srgbClr val="990033"/>
                </a:solidFill>
              </a:rPr>
              <a:t>Plan:</a:t>
            </a:r>
          </a:p>
        </p:txBody>
      </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EXAMPLE  I</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additive="base">
                                        <p:cTn id="7" dur="500" fill="hold"/>
                                        <p:tgtEl>
                                          <p:spTgt spid="72706"/>
                                        </p:tgtEl>
                                        <p:attrNameLst>
                                          <p:attrName>ppt_x</p:attrName>
                                        </p:attrNameLst>
                                      </p:cBhvr>
                                      <p:tavLst>
                                        <p:tav tm="0">
                                          <p:val>
                                            <p:strVal val="0-#ppt_w/2"/>
                                          </p:val>
                                        </p:tav>
                                        <p:tav tm="100000">
                                          <p:val>
                                            <p:strVal val="#ppt_x"/>
                                          </p:val>
                                        </p:tav>
                                      </p:tavLst>
                                    </p:anim>
                                    <p:anim calcmode="lin" valueType="num">
                                      <p:cBhvr additive="base">
                                        <p:cTn id="8" dur="500" fill="hold"/>
                                        <p:tgtEl>
                                          <p:spTgt spid="727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2707"/>
                                        </p:tgtEl>
                                        <p:attrNameLst>
                                          <p:attrName>style.visibility</p:attrName>
                                        </p:attrNameLst>
                                      </p:cBhvr>
                                      <p:to>
                                        <p:strVal val="visible"/>
                                      </p:to>
                                    </p:set>
                                    <p:anim calcmode="lin" valueType="num">
                                      <p:cBhvr additive="base">
                                        <p:cTn id="13" dur="500" fill="hold"/>
                                        <p:tgtEl>
                                          <p:spTgt spid="72707"/>
                                        </p:tgtEl>
                                        <p:attrNameLst>
                                          <p:attrName>ppt_x</p:attrName>
                                        </p:attrNameLst>
                                      </p:cBhvr>
                                      <p:tavLst>
                                        <p:tav tm="0">
                                          <p:val>
                                            <p:strVal val="0-#ppt_w/2"/>
                                          </p:val>
                                        </p:tav>
                                        <p:tav tm="100000">
                                          <p:val>
                                            <p:strVal val="#ppt_x"/>
                                          </p:val>
                                        </p:tav>
                                      </p:tavLst>
                                    </p:anim>
                                    <p:anim calcmode="lin" valueType="num">
                                      <p:cBhvr additive="base">
                                        <p:cTn id="14" dur="500" fill="hold"/>
                                        <p:tgtEl>
                                          <p:spTgt spid="72707"/>
                                        </p:tgtEl>
                                        <p:attrNameLst>
                                          <p:attrName>ppt_y</p:attrName>
                                        </p:attrNameLst>
                                      </p:cBhvr>
                                      <p:tavLst>
                                        <p:tav tm="0">
                                          <p:val>
                                            <p:strVal val="#ppt_y"/>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2300"/>
                                        </p:tgtEl>
                                        <p:attrNameLst>
                                          <p:attrName>style.visibility</p:attrName>
                                        </p:attrNameLst>
                                      </p:cBhvr>
                                      <p:to>
                                        <p:strVal val="visible"/>
                                      </p:to>
                                    </p:set>
                                    <p:anim calcmode="lin" valueType="num">
                                      <p:cBhvr additive="base">
                                        <p:cTn id="17" dur="500" fill="hold"/>
                                        <p:tgtEl>
                                          <p:spTgt spid="12300"/>
                                        </p:tgtEl>
                                        <p:attrNameLst>
                                          <p:attrName>ppt_x</p:attrName>
                                        </p:attrNameLst>
                                      </p:cBhvr>
                                      <p:tavLst>
                                        <p:tav tm="0">
                                          <p:val>
                                            <p:strVal val="#ppt_x"/>
                                          </p:val>
                                        </p:tav>
                                        <p:tav tm="100000">
                                          <p:val>
                                            <p:strVal val="#ppt_x"/>
                                          </p:val>
                                        </p:tav>
                                      </p:tavLst>
                                    </p:anim>
                                    <p:anim calcmode="lin" valueType="num">
                                      <p:cBhvr additive="base">
                                        <p:cTn id="18" dur="500" fill="hold"/>
                                        <p:tgtEl>
                                          <p:spTgt spid="12300"/>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2708"/>
                                        </p:tgtEl>
                                        <p:attrNameLst>
                                          <p:attrName>style.visibility</p:attrName>
                                        </p:attrNameLst>
                                      </p:cBhvr>
                                      <p:to>
                                        <p:strVal val="visible"/>
                                      </p:to>
                                    </p:set>
                                    <p:anim calcmode="lin" valueType="num">
                                      <p:cBhvr additive="base">
                                        <p:cTn id="23" dur="500" fill="hold"/>
                                        <p:tgtEl>
                                          <p:spTgt spid="72708"/>
                                        </p:tgtEl>
                                        <p:attrNameLst>
                                          <p:attrName>ppt_x</p:attrName>
                                        </p:attrNameLst>
                                      </p:cBhvr>
                                      <p:tavLst>
                                        <p:tav tm="0">
                                          <p:val>
                                            <p:strVal val="0-#ppt_w/2"/>
                                          </p:val>
                                        </p:tav>
                                        <p:tav tm="100000">
                                          <p:val>
                                            <p:strVal val="#ppt_x"/>
                                          </p:val>
                                        </p:tav>
                                      </p:tavLst>
                                    </p:anim>
                                    <p:anim calcmode="lin" valueType="num">
                                      <p:cBhvr additive="base">
                                        <p:cTn id="24" dur="500" fill="hold"/>
                                        <p:tgtEl>
                                          <p:spTgt spid="727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autoUpdateAnimBg="0"/>
      <p:bldP spid="72706" grpId="0" autoUpdateAnimBg="0"/>
      <p:bldP spid="72707" grpId="0" autoUpdateAnimBg="0"/>
      <p:bldP spid="1230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0" name="Text Box 6"/>
          <p:cNvSpPr txBox="1">
            <a:spLocks noChangeArrowheads="1"/>
          </p:cNvSpPr>
          <p:nvPr/>
        </p:nvSpPr>
        <p:spPr bwMode="auto">
          <a:xfrm>
            <a:off x="609600" y="3852863"/>
            <a:ext cx="7924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46175" eaLnBrk="0" hangingPunct="0">
              <a:defRPr kumimoji="1" sz="2400">
                <a:solidFill>
                  <a:schemeClr val="tx1"/>
                </a:solidFill>
                <a:latin typeface="Times New Roman" pitchFamily="18" charset="0"/>
              </a:defRPr>
            </a:lvl1pPr>
            <a:lvl2pPr marL="742950" indent="-285750" defTabSz="1146175" eaLnBrk="0" hangingPunct="0">
              <a:defRPr kumimoji="1" sz="2400">
                <a:solidFill>
                  <a:schemeClr val="tx1"/>
                </a:solidFill>
                <a:latin typeface="Times New Roman" pitchFamily="18" charset="0"/>
              </a:defRPr>
            </a:lvl2pPr>
            <a:lvl3pPr marL="1143000" indent="-228600" defTabSz="1146175" eaLnBrk="0" hangingPunct="0">
              <a:defRPr kumimoji="1" sz="2400">
                <a:solidFill>
                  <a:schemeClr val="tx1"/>
                </a:solidFill>
                <a:latin typeface="Times New Roman" pitchFamily="18" charset="0"/>
              </a:defRPr>
            </a:lvl3pPr>
            <a:lvl4pPr marL="1600200" indent="-228600" defTabSz="1146175" eaLnBrk="0" hangingPunct="0">
              <a:defRPr kumimoji="1" sz="2400">
                <a:solidFill>
                  <a:schemeClr val="tx1"/>
                </a:solidFill>
                <a:latin typeface="Times New Roman" pitchFamily="18" charset="0"/>
              </a:defRPr>
            </a:lvl4pPr>
            <a:lvl5pPr marL="2057400" indent="-228600" defTabSz="1146175" eaLnBrk="0" hangingPunct="0">
              <a:defRPr kumimoji="1" sz="2400">
                <a:solidFill>
                  <a:schemeClr val="tx1"/>
                </a:solidFill>
                <a:latin typeface="Times New Roman" pitchFamily="18" charset="0"/>
              </a:defRPr>
            </a:lvl5pPr>
            <a:lvl6pPr marL="2514600" indent="-228600" defTabSz="1146175" eaLnBrk="0" fontAlgn="base" hangingPunct="0">
              <a:spcBef>
                <a:spcPct val="0"/>
              </a:spcBef>
              <a:spcAft>
                <a:spcPct val="0"/>
              </a:spcAft>
              <a:defRPr kumimoji="1" sz="2400">
                <a:solidFill>
                  <a:schemeClr val="tx1"/>
                </a:solidFill>
                <a:latin typeface="Times New Roman" pitchFamily="18" charset="0"/>
              </a:defRPr>
            </a:lvl6pPr>
            <a:lvl7pPr marL="2971800" indent="-228600" defTabSz="1146175" eaLnBrk="0" fontAlgn="base" hangingPunct="0">
              <a:spcBef>
                <a:spcPct val="0"/>
              </a:spcBef>
              <a:spcAft>
                <a:spcPct val="0"/>
              </a:spcAft>
              <a:defRPr kumimoji="1" sz="2400">
                <a:solidFill>
                  <a:schemeClr val="tx1"/>
                </a:solidFill>
                <a:latin typeface="Times New Roman" pitchFamily="18" charset="0"/>
              </a:defRPr>
            </a:lvl7pPr>
            <a:lvl8pPr marL="3429000" indent="-228600" defTabSz="1146175" eaLnBrk="0" fontAlgn="base" hangingPunct="0">
              <a:spcBef>
                <a:spcPct val="0"/>
              </a:spcBef>
              <a:spcAft>
                <a:spcPct val="0"/>
              </a:spcAft>
              <a:defRPr kumimoji="1" sz="2400">
                <a:solidFill>
                  <a:schemeClr val="tx1"/>
                </a:solidFill>
                <a:latin typeface="Times New Roman" pitchFamily="18" charset="0"/>
              </a:defRPr>
            </a:lvl8pPr>
            <a:lvl9pPr marL="3886200" indent="-228600" defTabSz="1146175"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b="1" u="sng" dirty="0">
                <a:solidFill>
                  <a:srgbClr val="990033"/>
                </a:solidFill>
              </a:rPr>
              <a:t>Solution:</a:t>
            </a:r>
            <a:r>
              <a:rPr kumimoji="0" lang="en-US" dirty="0">
                <a:solidFill>
                  <a:srgbClr val="990033"/>
                </a:solidFill>
              </a:rPr>
              <a:t>  </a:t>
            </a:r>
            <a:r>
              <a:rPr kumimoji="0" lang="en-US" dirty="0"/>
              <a:t>Since D moves to the right, it causes link AB to rotate clockwise about point A.  The instantaneous center of velocity for BD is located at the intersection of the line segments drawn perpendicular to </a:t>
            </a:r>
            <a:r>
              <a:rPr kumimoji="0" lang="en-US" b="1" i="1" dirty="0" err="1">
                <a:solidFill>
                  <a:srgbClr val="FF0000"/>
                </a:solidFill>
              </a:rPr>
              <a:t>v</a:t>
            </a:r>
            <a:r>
              <a:rPr kumimoji="0" lang="en-US" baseline="-25000" dirty="0" err="1"/>
              <a:t>B</a:t>
            </a:r>
            <a:r>
              <a:rPr kumimoji="0" lang="en-US" dirty="0"/>
              <a:t> and </a:t>
            </a:r>
            <a:r>
              <a:rPr kumimoji="0" lang="en-US" b="1" i="1" dirty="0" err="1">
                <a:solidFill>
                  <a:srgbClr val="FF0000"/>
                </a:solidFill>
              </a:rPr>
              <a:t>v</a:t>
            </a:r>
            <a:r>
              <a:rPr kumimoji="0" lang="en-US" baseline="-25000" dirty="0" err="1"/>
              <a:t>D</a:t>
            </a:r>
            <a:r>
              <a:rPr kumimoji="0" lang="en-US" dirty="0"/>
              <a:t>.  Note that </a:t>
            </a:r>
            <a:r>
              <a:rPr kumimoji="0" lang="en-US" b="1" i="1" dirty="0" err="1">
                <a:solidFill>
                  <a:srgbClr val="FF0000"/>
                </a:solidFill>
              </a:rPr>
              <a:t>v</a:t>
            </a:r>
            <a:r>
              <a:rPr kumimoji="0" lang="en-US" baseline="-25000" dirty="0" err="1"/>
              <a:t>B</a:t>
            </a:r>
            <a:r>
              <a:rPr kumimoji="0" lang="en-US" dirty="0"/>
              <a:t> is perpendicular to link AB.  Therefore we can see that the IC is located along the extension of link AB.</a:t>
            </a:r>
          </a:p>
        </p:txBody>
      </p:sp>
      <p:pic>
        <p:nvPicPr>
          <p:cNvPr id="50185"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8375" y="1044893"/>
            <a:ext cx="4624388"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fontAlgn="base"/>
            <a:r>
              <a:rPr lang="en-US" sz="2400" dirty="0"/>
              <a:t>EXAMPLE  I (continued)</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10"/>
                                        </p:tgtEl>
                                        <p:attrNameLst>
                                          <p:attrName>style.visibility</p:attrName>
                                        </p:attrNameLst>
                                      </p:cBhvr>
                                      <p:to>
                                        <p:strVal val="visible"/>
                                      </p:to>
                                    </p:set>
                                    <p:anim calcmode="lin" valueType="num">
                                      <p:cBhvr additive="base">
                                        <p:cTn id="7" dur="500" fill="hold"/>
                                        <p:tgtEl>
                                          <p:spTgt spid="72710"/>
                                        </p:tgtEl>
                                        <p:attrNameLst>
                                          <p:attrName>ppt_x</p:attrName>
                                        </p:attrNameLst>
                                      </p:cBhvr>
                                      <p:tavLst>
                                        <p:tav tm="0">
                                          <p:val>
                                            <p:strVal val="0-#ppt_w/2"/>
                                          </p:val>
                                        </p:tav>
                                        <p:tav tm="100000">
                                          <p:val>
                                            <p:strVal val="#ppt_x"/>
                                          </p:val>
                                        </p:tav>
                                      </p:tavLst>
                                    </p:anim>
                                    <p:anim calcmode="lin" valueType="num">
                                      <p:cBhvr additive="base">
                                        <p:cTn id="8" dur="500" fill="hold"/>
                                        <p:tgtEl>
                                          <p:spTgt spid="727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a:grpSpLocks/>
          </p:cNvGrpSpPr>
          <p:nvPr/>
        </p:nvGrpSpPr>
        <p:grpSpPr bwMode="auto">
          <a:xfrm>
            <a:off x="3505200" y="2309814"/>
            <a:ext cx="4953000" cy="1938338"/>
            <a:chOff x="2304" y="1480"/>
            <a:chExt cx="3120" cy="1221"/>
          </a:xfrm>
        </p:grpSpPr>
        <p:sp>
          <p:nvSpPr>
            <p:cNvPr id="13327" name="Text Box 5"/>
            <p:cNvSpPr txBox="1">
              <a:spLocks noChangeArrowheads="1"/>
            </p:cNvSpPr>
            <p:nvPr/>
          </p:nvSpPr>
          <p:spPr bwMode="auto">
            <a:xfrm>
              <a:off x="2304" y="1480"/>
              <a:ext cx="3120" cy="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46175" eaLnBrk="0" hangingPunct="0">
                <a:defRPr kumimoji="1" sz="2400">
                  <a:solidFill>
                    <a:schemeClr val="tx1"/>
                  </a:solidFill>
                  <a:latin typeface="Times New Roman" pitchFamily="18" charset="0"/>
                </a:defRPr>
              </a:lvl1pPr>
              <a:lvl2pPr marL="742950" indent="-285750" defTabSz="1146175" eaLnBrk="0" hangingPunct="0">
                <a:defRPr kumimoji="1" sz="2400">
                  <a:solidFill>
                    <a:schemeClr val="tx1"/>
                  </a:solidFill>
                  <a:latin typeface="Times New Roman" pitchFamily="18" charset="0"/>
                </a:defRPr>
              </a:lvl2pPr>
              <a:lvl3pPr marL="1143000" indent="-228600" defTabSz="1146175" eaLnBrk="0" hangingPunct="0">
                <a:defRPr kumimoji="1" sz="2400">
                  <a:solidFill>
                    <a:schemeClr val="tx1"/>
                  </a:solidFill>
                  <a:latin typeface="Times New Roman" pitchFamily="18" charset="0"/>
                </a:defRPr>
              </a:lvl3pPr>
              <a:lvl4pPr marL="1600200" indent="-228600" defTabSz="1146175" eaLnBrk="0" hangingPunct="0">
                <a:defRPr kumimoji="1" sz="2400">
                  <a:solidFill>
                    <a:schemeClr val="tx1"/>
                  </a:solidFill>
                  <a:latin typeface="Times New Roman" pitchFamily="18" charset="0"/>
                </a:defRPr>
              </a:lvl4pPr>
              <a:lvl5pPr marL="2057400" indent="-228600" defTabSz="1146175" eaLnBrk="0" hangingPunct="0">
                <a:defRPr kumimoji="1" sz="2400">
                  <a:solidFill>
                    <a:schemeClr val="tx1"/>
                  </a:solidFill>
                  <a:latin typeface="Times New Roman" pitchFamily="18" charset="0"/>
                </a:defRPr>
              </a:lvl5pPr>
              <a:lvl6pPr marL="2514600" indent="-228600" defTabSz="1146175" eaLnBrk="0" fontAlgn="base" hangingPunct="0">
                <a:spcBef>
                  <a:spcPct val="0"/>
                </a:spcBef>
                <a:spcAft>
                  <a:spcPct val="0"/>
                </a:spcAft>
                <a:defRPr kumimoji="1" sz="2400">
                  <a:solidFill>
                    <a:schemeClr val="tx1"/>
                  </a:solidFill>
                  <a:latin typeface="Times New Roman" pitchFamily="18" charset="0"/>
                </a:defRPr>
              </a:lvl6pPr>
              <a:lvl7pPr marL="2971800" indent="-228600" defTabSz="1146175" eaLnBrk="0" fontAlgn="base" hangingPunct="0">
                <a:spcBef>
                  <a:spcPct val="0"/>
                </a:spcBef>
                <a:spcAft>
                  <a:spcPct val="0"/>
                </a:spcAft>
                <a:defRPr kumimoji="1" sz="2400">
                  <a:solidFill>
                    <a:schemeClr val="tx1"/>
                  </a:solidFill>
                  <a:latin typeface="Times New Roman" pitchFamily="18" charset="0"/>
                </a:defRPr>
              </a:lvl7pPr>
              <a:lvl8pPr marL="3429000" indent="-228600" defTabSz="1146175" eaLnBrk="0" fontAlgn="base" hangingPunct="0">
                <a:spcBef>
                  <a:spcPct val="0"/>
                </a:spcBef>
                <a:spcAft>
                  <a:spcPct val="0"/>
                </a:spcAft>
                <a:defRPr kumimoji="1" sz="2400">
                  <a:solidFill>
                    <a:schemeClr val="tx1"/>
                  </a:solidFill>
                  <a:latin typeface="Times New Roman" pitchFamily="18" charset="0"/>
                </a:defRPr>
              </a:lvl8pPr>
              <a:lvl9pPr marL="3886200" indent="-228600" defTabSz="1146175"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dirty="0"/>
                <a:t>Since the magnitude of </a:t>
              </a:r>
              <a:r>
                <a:rPr kumimoji="0" lang="en-US" dirty="0" err="1"/>
                <a:t>v</a:t>
              </a:r>
              <a:r>
                <a:rPr kumimoji="0" lang="en-US" baseline="-25000" dirty="0" err="1"/>
                <a:t>D</a:t>
              </a:r>
              <a:r>
                <a:rPr kumimoji="0" lang="en-US" dirty="0"/>
                <a:t> is known, the angular velocity of link BD can be found from </a:t>
              </a:r>
              <a:r>
                <a:rPr kumimoji="0" lang="en-US" dirty="0" err="1"/>
                <a:t>v</a:t>
              </a:r>
              <a:r>
                <a:rPr kumimoji="0" lang="en-US" baseline="-25000" dirty="0" err="1"/>
                <a:t>D</a:t>
              </a:r>
              <a:r>
                <a:rPr kumimoji="0" lang="en-US" baseline="-25000" dirty="0"/>
                <a:t> </a:t>
              </a:r>
              <a:r>
                <a:rPr kumimoji="0" lang="en-US" dirty="0"/>
                <a:t>= </a:t>
              </a:r>
              <a:r>
                <a:rPr kumimoji="0" lang="en-US" dirty="0" err="1">
                  <a:latin typeface="Symbol" pitchFamily="18" charset="2"/>
                </a:rPr>
                <a:t>w</a:t>
              </a:r>
              <a:r>
                <a:rPr kumimoji="0" lang="en-US" baseline="-25000" dirty="0" err="1"/>
                <a:t>BD</a:t>
              </a:r>
              <a:r>
                <a:rPr kumimoji="0" lang="en-US" dirty="0"/>
                <a:t> </a:t>
              </a:r>
              <a:r>
                <a:rPr kumimoji="0" lang="en-US" dirty="0" err="1"/>
                <a:t>r</a:t>
              </a:r>
              <a:r>
                <a:rPr kumimoji="0" lang="en-US" baseline="-25000" dirty="0" err="1"/>
                <a:t>D</a:t>
              </a:r>
              <a:r>
                <a:rPr kumimoji="0" lang="en-US" baseline="-25000" dirty="0"/>
                <a:t>/IC </a:t>
              </a:r>
              <a:r>
                <a:rPr kumimoji="0" lang="en-US" dirty="0"/>
                <a:t>.</a:t>
              </a:r>
            </a:p>
            <a:p>
              <a:pPr eaLnBrk="1" hangingPunct="1"/>
              <a:endParaRPr kumimoji="0" lang="en-US" dirty="0"/>
            </a:p>
            <a:p>
              <a:pPr algn="ctr" eaLnBrk="1" hangingPunct="1"/>
              <a:r>
                <a:rPr kumimoji="0" lang="en-US" dirty="0" err="1">
                  <a:latin typeface="Symbol" pitchFamily="18" charset="2"/>
                </a:rPr>
                <a:t>w</a:t>
              </a:r>
              <a:r>
                <a:rPr kumimoji="0" lang="en-US" baseline="-25000" dirty="0" err="1"/>
                <a:t>BD</a:t>
              </a:r>
              <a:r>
                <a:rPr kumimoji="0" lang="en-US" dirty="0"/>
                <a:t> = </a:t>
              </a:r>
              <a:r>
                <a:rPr kumimoji="0" lang="en-US" dirty="0" err="1"/>
                <a:t>v</a:t>
              </a:r>
              <a:r>
                <a:rPr kumimoji="0" lang="en-US" baseline="-25000" dirty="0" err="1"/>
                <a:t>D</a:t>
              </a:r>
              <a:r>
                <a:rPr kumimoji="0" lang="en-US" dirty="0"/>
                <a:t>/</a:t>
              </a:r>
              <a:r>
                <a:rPr kumimoji="0" lang="en-US" dirty="0" err="1"/>
                <a:t>r</a:t>
              </a:r>
              <a:r>
                <a:rPr kumimoji="0" lang="en-US" baseline="-25000" dirty="0" err="1"/>
                <a:t>D</a:t>
              </a:r>
              <a:r>
                <a:rPr kumimoji="0" lang="en-US" baseline="-25000" dirty="0"/>
                <a:t>/IC </a:t>
              </a:r>
              <a:r>
                <a:rPr kumimoji="0" lang="en-US" dirty="0"/>
                <a:t>= 3/0.566 = </a:t>
              </a:r>
              <a:r>
                <a:rPr kumimoji="0" lang="en-US" u="sng" dirty="0">
                  <a:solidFill>
                    <a:srgbClr val="0000FF"/>
                  </a:solidFill>
                </a:rPr>
                <a:t>5.3 rad/s</a:t>
              </a:r>
            </a:p>
          </p:txBody>
        </p:sp>
        <p:sp>
          <p:nvSpPr>
            <p:cNvPr id="13328" name="Freeform 8"/>
            <p:cNvSpPr>
              <a:spLocks/>
            </p:cNvSpPr>
            <p:nvPr/>
          </p:nvSpPr>
          <p:spPr bwMode="auto">
            <a:xfrm>
              <a:off x="5232" y="2448"/>
              <a:ext cx="133" cy="200"/>
            </a:xfrm>
            <a:custGeom>
              <a:avLst/>
              <a:gdLst>
                <a:gd name="T0" fmla="*/ 33 w 160"/>
                <a:gd name="T1" fmla="*/ 200 h 200"/>
                <a:gd name="T2" fmla="*/ 100 w 160"/>
                <a:gd name="T3" fmla="*/ 152 h 200"/>
                <a:gd name="T4" fmla="*/ 100 w 160"/>
                <a:gd name="T5" fmla="*/ 56 h 200"/>
                <a:gd name="T6" fmla="*/ 67 w 160"/>
                <a:gd name="T7" fmla="*/ 8 h 200"/>
                <a:gd name="T8" fmla="*/ 0 w 160"/>
                <a:gd name="T9" fmla="*/ 8 h 200"/>
                <a:gd name="T10" fmla="*/ 0 60000 65536"/>
                <a:gd name="T11" fmla="*/ 0 60000 65536"/>
                <a:gd name="T12" fmla="*/ 0 60000 65536"/>
                <a:gd name="T13" fmla="*/ 0 60000 65536"/>
                <a:gd name="T14" fmla="*/ 0 60000 65536"/>
                <a:gd name="T15" fmla="*/ 0 w 160"/>
                <a:gd name="T16" fmla="*/ 0 h 200"/>
                <a:gd name="T17" fmla="*/ 160 w 160"/>
                <a:gd name="T18" fmla="*/ 200 h 200"/>
              </a:gdLst>
              <a:ahLst/>
              <a:cxnLst>
                <a:cxn ang="T10">
                  <a:pos x="T0" y="T1"/>
                </a:cxn>
                <a:cxn ang="T11">
                  <a:pos x="T2" y="T3"/>
                </a:cxn>
                <a:cxn ang="T12">
                  <a:pos x="T4" y="T5"/>
                </a:cxn>
                <a:cxn ang="T13">
                  <a:pos x="T6" y="T7"/>
                </a:cxn>
                <a:cxn ang="T14">
                  <a:pos x="T8" y="T9"/>
                </a:cxn>
              </a:cxnLst>
              <a:rect l="T15" t="T16" r="T17" b="T18"/>
              <a:pathLst>
                <a:path w="160" h="200">
                  <a:moveTo>
                    <a:pt x="48" y="200"/>
                  </a:moveTo>
                  <a:cubicBezTo>
                    <a:pt x="88" y="188"/>
                    <a:pt x="128" y="176"/>
                    <a:pt x="144" y="152"/>
                  </a:cubicBezTo>
                  <a:cubicBezTo>
                    <a:pt x="160" y="128"/>
                    <a:pt x="152" y="80"/>
                    <a:pt x="144" y="56"/>
                  </a:cubicBezTo>
                  <a:cubicBezTo>
                    <a:pt x="136" y="32"/>
                    <a:pt x="120" y="16"/>
                    <a:pt x="96" y="8"/>
                  </a:cubicBezTo>
                  <a:cubicBezTo>
                    <a:pt x="72" y="0"/>
                    <a:pt x="16" y="0"/>
                    <a:pt x="0" y="8"/>
                  </a:cubicBezTo>
                </a:path>
              </a:pathLst>
            </a:custGeom>
            <a:noFill/>
            <a:ln w="19050" cap="flat" cmpd="sng">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3" name="Group 22"/>
          <p:cNvGrpSpPr>
            <a:grpSpLocks/>
          </p:cNvGrpSpPr>
          <p:nvPr/>
        </p:nvGrpSpPr>
        <p:grpSpPr bwMode="auto">
          <a:xfrm>
            <a:off x="1219200" y="5638800"/>
            <a:ext cx="7112000" cy="457200"/>
            <a:chOff x="1219200" y="5638800"/>
            <a:chExt cx="7112000" cy="457200"/>
          </a:xfrm>
        </p:grpSpPr>
        <p:sp>
          <p:nvSpPr>
            <p:cNvPr id="13325" name="Freeform 9"/>
            <p:cNvSpPr>
              <a:spLocks/>
            </p:cNvSpPr>
            <p:nvPr/>
          </p:nvSpPr>
          <p:spPr bwMode="auto">
            <a:xfrm>
              <a:off x="8077200" y="5715000"/>
              <a:ext cx="254000" cy="317500"/>
            </a:xfrm>
            <a:custGeom>
              <a:avLst/>
              <a:gdLst>
                <a:gd name="T0" fmla="*/ 120967503 w 160"/>
                <a:gd name="T1" fmla="*/ 504031295 h 200"/>
                <a:gd name="T2" fmla="*/ 362902461 w 160"/>
                <a:gd name="T3" fmla="*/ 383063732 h 200"/>
                <a:gd name="T4" fmla="*/ 362902461 w 160"/>
                <a:gd name="T5" fmla="*/ 141128757 h 200"/>
                <a:gd name="T6" fmla="*/ 241935007 w 160"/>
                <a:gd name="T7" fmla="*/ 20161250 h 200"/>
                <a:gd name="T8" fmla="*/ 0 w 160"/>
                <a:gd name="T9" fmla="*/ 20161250 h 200"/>
                <a:gd name="T10" fmla="*/ 0 60000 65536"/>
                <a:gd name="T11" fmla="*/ 0 60000 65536"/>
                <a:gd name="T12" fmla="*/ 0 60000 65536"/>
                <a:gd name="T13" fmla="*/ 0 60000 65536"/>
                <a:gd name="T14" fmla="*/ 0 60000 65536"/>
                <a:gd name="T15" fmla="*/ 0 w 160"/>
                <a:gd name="T16" fmla="*/ 0 h 200"/>
                <a:gd name="T17" fmla="*/ 160 w 160"/>
                <a:gd name="T18" fmla="*/ 200 h 200"/>
              </a:gdLst>
              <a:ahLst/>
              <a:cxnLst>
                <a:cxn ang="T10">
                  <a:pos x="T0" y="T1"/>
                </a:cxn>
                <a:cxn ang="T11">
                  <a:pos x="T2" y="T3"/>
                </a:cxn>
                <a:cxn ang="T12">
                  <a:pos x="T4" y="T5"/>
                </a:cxn>
                <a:cxn ang="T13">
                  <a:pos x="T6" y="T7"/>
                </a:cxn>
                <a:cxn ang="T14">
                  <a:pos x="T8" y="T9"/>
                </a:cxn>
              </a:cxnLst>
              <a:rect l="T15" t="T16" r="T17" b="T18"/>
              <a:pathLst>
                <a:path w="160" h="200">
                  <a:moveTo>
                    <a:pt x="48" y="200"/>
                  </a:moveTo>
                  <a:cubicBezTo>
                    <a:pt x="88" y="188"/>
                    <a:pt x="128" y="176"/>
                    <a:pt x="144" y="152"/>
                  </a:cubicBezTo>
                  <a:cubicBezTo>
                    <a:pt x="160" y="128"/>
                    <a:pt x="152" y="80"/>
                    <a:pt x="144" y="56"/>
                  </a:cubicBezTo>
                  <a:cubicBezTo>
                    <a:pt x="136" y="32"/>
                    <a:pt x="120" y="16"/>
                    <a:pt x="96" y="8"/>
                  </a:cubicBezTo>
                  <a:cubicBezTo>
                    <a:pt x="72" y="0"/>
                    <a:pt x="16" y="0"/>
                    <a:pt x="0" y="8"/>
                  </a:cubicBezTo>
                </a:path>
              </a:pathLst>
            </a:custGeom>
            <a:noFill/>
            <a:ln w="19050" cap="flat" cmpd="sng">
              <a:solidFill>
                <a:srgbClr val="FF0000"/>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3326" name="Text Box 7"/>
            <p:cNvSpPr txBox="1">
              <a:spLocks noChangeArrowheads="1"/>
            </p:cNvSpPr>
            <p:nvPr/>
          </p:nvSpPr>
          <p:spPr bwMode="auto">
            <a:xfrm>
              <a:off x="1219200" y="5638800"/>
              <a:ext cx="693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46175" eaLnBrk="0" hangingPunct="0">
                <a:defRPr kumimoji="1" sz="2400">
                  <a:solidFill>
                    <a:schemeClr val="tx1"/>
                  </a:solidFill>
                  <a:latin typeface="Times New Roman" pitchFamily="18" charset="0"/>
                </a:defRPr>
              </a:lvl1pPr>
              <a:lvl2pPr marL="742950" indent="-285750" defTabSz="1146175" eaLnBrk="0" hangingPunct="0">
                <a:defRPr kumimoji="1" sz="2400">
                  <a:solidFill>
                    <a:schemeClr val="tx1"/>
                  </a:solidFill>
                  <a:latin typeface="Times New Roman" pitchFamily="18" charset="0"/>
                </a:defRPr>
              </a:lvl2pPr>
              <a:lvl3pPr marL="1143000" indent="-228600" defTabSz="1146175" eaLnBrk="0" hangingPunct="0">
                <a:defRPr kumimoji="1" sz="2400">
                  <a:solidFill>
                    <a:schemeClr val="tx1"/>
                  </a:solidFill>
                  <a:latin typeface="Times New Roman" pitchFamily="18" charset="0"/>
                </a:defRPr>
              </a:lvl3pPr>
              <a:lvl4pPr marL="1600200" indent="-228600" defTabSz="1146175" eaLnBrk="0" hangingPunct="0">
                <a:defRPr kumimoji="1" sz="2400">
                  <a:solidFill>
                    <a:schemeClr val="tx1"/>
                  </a:solidFill>
                  <a:latin typeface="Times New Roman" pitchFamily="18" charset="0"/>
                </a:defRPr>
              </a:lvl4pPr>
              <a:lvl5pPr marL="2057400" indent="-228600" defTabSz="1146175" eaLnBrk="0" hangingPunct="0">
                <a:defRPr kumimoji="1" sz="2400">
                  <a:solidFill>
                    <a:schemeClr val="tx1"/>
                  </a:solidFill>
                  <a:latin typeface="Times New Roman" pitchFamily="18" charset="0"/>
                </a:defRPr>
              </a:lvl5pPr>
              <a:lvl6pPr marL="2514600" indent="-228600" defTabSz="1146175" eaLnBrk="0" fontAlgn="base" hangingPunct="0">
                <a:spcBef>
                  <a:spcPct val="0"/>
                </a:spcBef>
                <a:spcAft>
                  <a:spcPct val="0"/>
                </a:spcAft>
                <a:defRPr kumimoji="1" sz="2400">
                  <a:solidFill>
                    <a:schemeClr val="tx1"/>
                  </a:solidFill>
                  <a:latin typeface="Times New Roman" pitchFamily="18" charset="0"/>
                </a:defRPr>
              </a:lvl6pPr>
              <a:lvl7pPr marL="2971800" indent="-228600" defTabSz="1146175" eaLnBrk="0" fontAlgn="base" hangingPunct="0">
                <a:spcBef>
                  <a:spcPct val="0"/>
                </a:spcBef>
                <a:spcAft>
                  <a:spcPct val="0"/>
                </a:spcAft>
                <a:defRPr kumimoji="1" sz="2400">
                  <a:solidFill>
                    <a:schemeClr val="tx1"/>
                  </a:solidFill>
                  <a:latin typeface="Times New Roman" pitchFamily="18" charset="0"/>
                </a:defRPr>
              </a:lvl7pPr>
              <a:lvl8pPr marL="3429000" indent="-228600" defTabSz="1146175" eaLnBrk="0" fontAlgn="base" hangingPunct="0">
                <a:spcBef>
                  <a:spcPct val="0"/>
                </a:spcBef>
                <a:spcAft>
                  <a:spcPct val="0"/>
                </a:spcAft>
                <a:defRPr kumimoji="1" sz="2400">
                  <a:solidFill>
                    <a:schemeClr val="tx1"/>
                  </a:solidFill>
                  <a:latin typeface="Times New Roman" pitchFamily="18" charset="0"/>
                </a:defRPr>
              </a:lvl8pPr>
              <a:lvl9pPr marL="3886200" indent="-228600" defTabSz="1146175"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dirty="0" err="1">
                  <a:latin typeface="Symbol" pitchFamily="18" charset="2"/>
                </a:rPr>
                <a:t>w</a:t>
              </a:r>
              <a:r>
                <a:rPr kumimoji="0" lang="en-US" baseline="-25000" dirty="0" err="1"/>
                <a:t>AB</a:t>
              </a:r>
              <a:r>
                <a:rPr kumimoji="0" lang="en-US" dirty="0"/>
                <a:t> = </a:t>
              </a:r>
              <a:r>
                <a:rPr kumimoji="0" lang="en-US" dirty="0" err="1"/>
                <a:t>v</a:t>
              </a:r>
              <a:r>
                <a:rPr kumimoji="0" lang="en-US" baseline="-25000" dirty="0" err="1"/>
                <a:t>B</a:t>
              </a:r>
              <a:r>
                <a:rPr kumimoji="0" lang="en-US" dirty="0"/>
                <a:t>/</a:t>
              </a:r>
              <a:r>
                <a:rPr kumimoji="0" lang="en-US" dirty="0" err="1"/>
                <a:t>r</a:t>
              </a:r>
              <a:r>
                <a:rPr kumimoji="0" lang="en-US" baseline="-25000" dirty="0" err="1"/>
                <a:t>B</a:t>
              </a:r>
              <a:r>
                <a:rPr kumimoji="0" lang="en-US" baseline="-25000" dirty="0"/>
                <a:t>/A </a:t>
              </a:r>
              <a:r>
                <a:rPr kumimoji="0" lang="en-US" dirty="0"/>
                <a:t>= (</a:t>
              </a:r>
              <a:r>
                <a:rPr kumimoji="0" lang="en-US" dirty="0" err="1"/>
                <a:t>r</a:t>
              </a:r>
              <a:r>
                <a:rPr kumimoji="0" lang="en-US" baseline="-25000" dirty="0" err="1"/>
                <a:t>B</a:t>
              </a:r>
              <a:r>
                <a:rPr kumimoji="0" lang="en-US" baseline="-25000" dirty="0"/>
                <a:t>/IC</a:t>
              </a:r>
              <a:r>
                <a:rPr kumimoji="0" lang="en-US" dirty="0"/>
                <a:t>)</a:t>
              </a:r>
              <a:r>
                <a:rPr kumimoji="0" lang="en-US" dirty="0" err="1">
                  <a:latin typeface="Symbol" pitchFamily="18" charset="2"/>
                </a:rPr>
                <a:t>w</a:t>
              </a:r>
              <a:r>
                <a:rPr kumimoji="0" lang="en-US" baseline="-25000" dirty="0" err="1"/>
                <a:t>BD</a:t>
              </a:r>
              <a:r>
                <a:rPr kumimoji="0" lang="en-US" dirty="0"/>
                <a:t>/</a:t>
              </a:r>
              <a:r>
                <a:rPr kumimoji="0" lang="en-US" dirty="0" err="1"/>
                <a:t>r</a:t>
              </a:r>
              <a:r>
                <a:rPr kumimoji="0" lang="en-US" baseline="-25000" dirty="0" err="1"/>
                <a:t>B</a:t>
              </a:r>
              <a:r>
                <a:rPr kumimoji="0" lang="en-US" baseline="-25000" dirty="0"/>
                <a:t>/A </a:t>
              </a:r>
              <a:r>
                <a:rPr kumimoji="0" lang="en-US" dirty="0"/>
                <a:t>= 0.4(5.3)/0.4 = </a:t>
              </a:r>
              <a:r>
                <a:rPr kumimoji="0" lang="en-US" u="sng" dirty="0">
                  <a:solidFill>
                    <a:srgbClr val="0000FF"/>
                  </a:solidFill>
                </a:rPr>
                <a:t>5.3 rad/s</a:t>
              </a:r>
            </a:p>
          </p:txBody>
        </p:sp>
      </p:grpSp>
      <p:grpSp>
        <p:nvGrpSpPr>
          <p:cNvPr id="4" name="Group 21"/>
          <p:cNvGrpSpPr>
            <a:grpSpLocks/>
          </p:cNvGrpSpPr>
          <p:nvPr/>
        </p:nvGrpSpPr>
        <p:grpSpPr bwMode="auto">
          <a:xfrm>
            <a:off x="609600" y="3886200"/>
            <a:ext cx="8196263" cy="1762125"/>
            <a:chOff x="609600" y="3886200"/>
            <a:chExt cx="8196263" cy="1762646"/>
          </a:xfrm>
        </p:grpSpPr>
        <p:sp>
          <p:nvSpPr>
            <p:cNvPr id="13323" name="Rectangle 20"/>
            <p:cNvSpPr>
              <a:spLocks noChangeArrowheads="1"/>
            </p:cNvSpPr>
            <p:nvPr/>
          </p:nvSpPr>
          <p:spPr bwMode="auto">
            <a:xfrm>
              <a:off x="3581400" y="4724400"/>
              <a:ext cx="5224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t>Link AB is subjected to rotation about A.</a:t>
              </a:r>
            </a:p>
          </p:txBody>
        </p:sp>
        <p:pic>
          <p:nvPicPr>
            <p:cNvPr id="13324" name="Picture 29" descr="C:\Documents and Settings\ALBERT\Desktop\Dynamics_12\11TH\Hibbeler_Dynamics_CH16_JPG\fig16_21c.jpg"/>
            <p:cNvPicPr>
              <a:picLocks noChangeAspect="1" noChangeArrowheads="1"/>
            </p:cNvPicPr>
            <p:nvPr/>
          </p:nvPicPr>
          <p:blipFill>
            <a:blip r:embed="rId3" cstate="print">
              <a:extLst>
                <a:ext uri="{28A0092B-C50C-407E-A947-70E740481C1C}">
                  <a14:useLocalDpi xmlns:a14="http://schemas.microsoft.com/office/drawing/2010/main" val="0"/>
                </a:ext>
              </a:extLst>
            </a:blip>
            <a:srcRect b="21880"/>
            <a:stretch>
              <a:fillRect/>
            </a:stretch>
          </p:blipFill>
          <p:spPr bwMode="auto">
            <a:xfrm>
              <a:off x="609600" y="3886200"/>
              <a:ext cx="2560320" cy="1762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20" name="Group 20"/>
          <p:cNvGrpSpPr>
            <a:grpSpLocks/>
          </p:cNvGrpSpPr>
          <p:nvPr/>
        </p:nvGrpSpPr>
        <p:grpSpPr bwMode="auto">
          <a:xfrm>
            <a:off x="552450" y="985838"/>
            <a:ext cx="7391400" cy="2636837"/>
            <a:chOff x="685800" y="1143000"/>
            <a:chExt cx="7391400" cy="2636837"/>
          </a:xfrm>
        </p:grpSpPr>
        <p:sp>
          <p:nvSpPr>
            <p:cNvPr id="13321" name="Text Box 4"/>
            <p:cNvSpPr txBox="1">
              <a:spLocks noChangeArrowheads="1"/>
            </p:cNvSpPr>
            <p:nvPr/>
          </p:nvSpPr>
          <p:spPr bwMode="auto">
            <a:xfrm>
              <a:off x="3657600" y="1143000"/>
              <a:ext cx="4419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a:t>Using these facts, </a:t>
              </a:r>
            </a:p>
            <a:p>
              <a:pPr eaLnBrk="1" hangingPunct="1"/>
              <a:r>
                <a:rPr kumimoji="0" lang="en-US"/>
                <a:t>r</a:t>
              </a:r>
              <a:r>
                <a:rPr kumimoji="0" lang="en-US" baseline="-25000"/>
                <a:t>B/IC </a:t>
              </a:r>
              <a:r>
                <a:rPr kumimoji="0" lang="en-US"/>
                <a:t>= 0.4 tan 45</a:t>
              </a:r>
              <a:r>
                <a:rPr kumimoji="0" lang="en-US">
                  <a:cs typeface="Times New Roman" pitchFamily="18" charset="0"/>
                </a:rPr>
                <a:t>° = 0.4 m</a:t>
              </a:r>
            </a:p>
            <a:p>
              <a:pPr eaLnBrk="1" hangingPunct="1"/>
              <a:r>
                <a:rPr kumimoji="0" lang="en-US"/>
                <a:t>r</a:t>
              </a:r>
              <a:r>
                <a:rPr kumimoji="0" lang="en-US" baseline="-25000"/>
                <a:t>D/IC </a:t>
              </a:r>
              <a:r>
                <a:rPr kumimoji="0" lang="en-US">
                  <a:cs typeface="Times New Roman" pitchFamily="18" charset="0"/>
                </a:rPr>
                <a:t>= 0.4/cos 45° = 0.566 m</a:t>
              </a:r>
            </a:p>
          </p:txBody>
        </p:sp>
        <p:pic>
          <p:nvPicPr>
            <p:cNvPr id="13322" name="Picture 3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1219200"/>
              <a:ext cx="2574925" cy="256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itle 4"/>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EXAMPLE  I </a:t>
            </a: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762000" y="4611370"/>
            <a:ext cx="771144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b="1" dirty="0">
                <a:solidFill>
                  <a:srgbClr val="990033"/>
                </a:solidFill>
              </a:rPr>
              <a:t>Find:</a:t>
            </a:r>
            <a:r>
              <a:rPr kumimoji="0" lang="en-US" dirty="0"/>
              <a:t>	</a:t>
            </a:r>
            <a:r>
              <a:rPr lang="en-US" dirty="0"/>
              <a:t>The </a:t>
            </a:r>
            <a:r>
              <a:rPr lang="en-US" dirty="0" smtClean="0"/>
              <a:t>velocity </a:t>
            </a:r>
            <a:r>
              <a:rPr lang="en-US" dirty="0"/>
              <a:t>of </a:t>
            </a:r>
            <a:r>
              <a:rPr lang="en-US" dirty="0" smtClean="0"/>
              <a:t>point A on the outer gear.</a:t>
            </a:r>
            <a:endParaRPr lang="en-US" dirty="0"/>
          </a:p>
          <a:p>
            <a:pPr eaLnBrk="1" hangingPunct="1"/>
            <a:endParaRPr lang="en-US" dirty="0"/>
          </a:p>
          <a:p>
            <a:pPr eaLnBrk="1" hangingPunct="1"/>
            <a:r>
              <a:rPr kumimoji="0" lang="en-US" b="1" dirty="0">
                <a:solidFill>
                  <a:srgbClr val="990033"/>
                </a:solidFill>
              </a:rPr>
              <a:t>Plan:</a:t>
            </a:r>
            <a:r>
              <a:rPr kumimoji="0" lang="en-US" b="1" dirty="0"/>
              <a:t>	</a:t>
            </a:r>
          </a:p>
        </p:txBody>
      </p:sp>
      <p:sp>
        <p:nvSpPr>
          <p:cNvPr id="84995" name="Text Box 3"/>
          <p:cNvSpPr txBox="1">
            <a:spLocks noChangeArrowheads="1"/>
          </p:cNvSpPr>
          <p:nvPr/>
        </p:nvSpPr>
        <p:spPr bwMode="auto">
          <a:xfrm>
            <a:off x="1691640" y="5392420"/>
            <a:ext cx="687419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908050" indent="-908050" defTabSz="1146175" eaLnBrk="0" hangingPunct="0">
              <a:defRPr kumimoji="1" sz="2400">
                <a:solidFill>
                  <a:schemeClr val="tx1"/>
                </a:solidFill>
                <a:latin typeface="Times New Roman" pitchFamily="18" charset="0"/>
              </a:defRPr>
            </a:lvl1pPr>
            <a:lvl2pPr marL="742950" indent="-285750" defTabSz="1146175" eaLnBrk="0" hangingPunct="0">
              <a:defRPr kumimoji="1" sz="2400">
                <a:solidFill>
                  <a:schemeClr val="tx1"/>
                </a:solidFill>
                <a:latin typeface="Times New Roman" pitchFamily="18" charset="0"/>
              </a:defRPr>
            </a:lvl2pPr>
            <a:lvl3pPr marL="1143000" indent="-228600" defTabSz="1146175" eaLnBrk="0" hangingPunct="0">
              <a:defRPr kumimoji="1" sz="2400">
                <a:solidFill>
                  <a:schemeClr val="tx1"/>
                </a:solidFill>
                <a:latin typeface="Times New Roman" pitchFamily="18" charset="0"/>
              </a:defRPr>
            </a:lvl3pPr>
            <a:lvl4pPr marL="1600200" indent="-228600" defTabSz="1146175" eaLnBrk="0" hangingPunct="0">
              <a:defRPr kumimoji="1" sz="2400">
                <a:solidFill>
                  <a:schemeClr val="tx1"/>
                </a:solidFill>
                <a:latin typeface="Times New Roman" pitchFamily="18" charset="0"/>
              </a:defRPr>
            </a:lvl4pPr>
            <a:lvl5pPr marL="2057400" indent="-228600" defTabSz="1146175" eaLnBrk="0" hangingPunct="0">
              <a:defRPr kumimoji="1" sz="2400">
                <a:solidFill>
                  <a:schemeClr val="tx1"/>
                </a:solidFill>
                <a:latin typeface="Times New Roman" pitchFamily="18" charset="0"/>
              </a:defRPr>
            </a:lvl5pPr>
            <a:lvl6pPr marL="2514600" indent="-228600" defTabSz="1146175" eaLnBrk="0" fontAlgn="base" hangingPunct="0">
              <a:spcBef>
                <a:spcPct val="0"/>
              </a:spcBef>
              <a:spcAft>
                <a:spcPct val="0"/>
              </a:spcAft>
              <a:defRPr kumimoji="1" sz="2400">
                <a:solidFill>
                  <a:schemeClr val="tx1"/>
                </a:solidFill>
                <a:latin typeface="Times New Roman" pitchFamily="18" charset="0"/>
              </a:defRPr>
            </a:lvl6pPr>
            <a:lvl7pPr marL="2971800" indent="-228600" defTabSz="1146175" eaLnBrk="0" fontAlgn="base" hangingPunct="0">
              <a:spcBef>
                <a:spcPct val="0"/>
              </a:spcBef>
              <a:spcAft>
                <a:spcPct val="0"/>
              </a:spcAft>
              <a:defRPr kumimoji="1" sz="2400">
                <a:solidFill>
                  <a:schemeClr val="tx1"/>
                </a:solidFill>
                <a:latin typeface="Times New Roman" pitchFamily="18" charset="0"/>
              </a:defRPr>
            </a:lvl7pPr>
            <a:lvl8pPr marL="3429000" indent="-228600" defTabSz="1146175" eaLnBrk="0" fontAlgn="base" hangingPunct="0">
              <a:spcBef>
                <a:spcPct val="0"/>
              </a:spcBef>
              <a:spcAft>
                <a:spcPct val="0"/>
              </a:spcAft>
              <a:defRPr kumimoji="1" sz="2400">
                <a:solidFill>
                  <a:schemeClr val="tx1"/>
                </a:solidFill>
                <a:latin typeface="Times New Roman" pitchFamily="18" charset="0"/>
              </a:defRPr>
            </a:lvl8pPr>
            <a:lvl9pPr marL="3886200" indent="-228600" defTabSz="1146175" eaLnBrk="0" fontAlgn="base" hangingPunct="0">
              <a:spcBef>
                <a:spcPct val="0"/>
              </a:spcBef>
              <a:spcAft>
                <a:spcPct val="0"/>
              </a:spcAft>
              <a:defRPr kumimoji="1" sz="2400">
                <a:solidFill>
                  <a:schemeClr val="tx1"/>
                </a:solidFill>
                <a:latin typeface="Times New Roman" pitchFamily="18" charset="0"/>
              </a:defRPr>
            </a:lvl9pPr>
          </a:lstStyle>
          <a:p>
            <a:pPr marL="0" indent="0" eaLnBrk="1" hangingPunct="1"/>
            <a:r>
              <a:rPr kumimoji="0" lang="en-US" dirty="0" smtClean="0"/>
              <a:t>Locate </a:t>
            </a:r>
            <a:r>
              <a:rPr kumimoji="0" lang="en-US" dirty="0"/>
              <a:t>the IC of the </a:t>
            </a:r>
            <a:r>
              <a:rPr kumimoji="0" lang="en-US" dirty="0" smtClean="0"/>
              <a:t>smaller gear. </a:t>
            </a:r>
            <a:r>
              <a:rPr kumimoji="0" lang="en-US" dirty="0"/>
              <a:t>Then calculate the velocities at </a:t>
            </a:r>
            <a:r>
              <a:rPr kumimoji="0" lang="en-US" dirty="0" smtClean="0"/>
              <a:t>A. </a:t>
            </a:r>
            <a:endParaRPr kumimoji="0" lang="en-US" dirty="0"/>
          </a:p>
        </p:txBody>
      </p:sp>
      <p:sp>
        <p:nvSpPr>
          <p:cNvPr id="14345" name="Text Box 8"/>
          <p:cNvSpPr txBox="1">
            <a:spLocks noChangeArrowheads="1"/>
          </p:cNvSpPr>
          <p:nvPr/>
        </p:nvSpPr>
        <p:spPr bwMode="auto">
          <a:xfrm>
            <a:off x="762000" y="3759518"/>
            <a:ext cx="760476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b="1" dirty="0">
                <a:solidFill>
                  <a:srgbClr val="990033"/>
                </a:solidFill>
              </a:rPr>
              <a:t>Given:</a:t>
            </a:r>
            <a:r>
              <a:rPr kumimoji="0" lang="en-US" b="1" dirty="0"/>
              <a:t>	</a:t>
            </a:r>
            <a:r>
              <a:rPr kumimoji="0" lang="en-US" b="1" dirty="0" smtClean="0"/>
              <a:t> </a:t>
            </a:r>
            <a:r>
              <a:rPr lang="en-US" dirty="0" smtClean="0"/>
              <a:t>The center O of the gear set rolls with </a:t>
            </a:r>
            <a:r>
              <a:rPr kumimoji="0" lang="en-US" b="1" i="1" dirty="0" err="1" smtClean="0">
                <a:solidFill>
                  <a:srgbClr val="FF0000"/>
                </a:solidFill>
              </a:rPr>
              <a:t>v</a:t>
            </a:r>
            <a:r>
              <a:rPr kumimoji="0" lang="en-US" baseline="-25000" dirty="0" err="1" smtClean="0"/>
              <a:t>O</a:t>
            </a:r>
            <a:r>
              <a:rPr kumimoji="0" lang="en-US" dirty="0" smtClean="0"/>
              <a:t> </a:t>
            </a:r>
            <a:r>
              <a:rPr kumimoji="0" lang="en-US" dirty="0"/>
              <a:t>= </a:t>
            </a:r>
            <a:r>
              <a:rPr kumimoji="0" lang="en-US" dirty="0" smtClean="0"/>
              <a:t>6 m/s. 	  	 The gear rack B is fixed.</a:t>
            </a:r>
            <a:endParaRPr kumimoji="0"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8134" y="1059314"/>
            <a:ext cx="5467350" cy="255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EXAMPLE   II</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994"/>
                                        </p:tgtEl>
                                        <p:attrNameLst>
                                          <p:attrName>style.visibility</p:attrName>
                                        </p:attrNameLst>
                                      </p:cBhvr>
                                      <p:to>
                                        <p:strVal val="visible"/>
                                      </p:to>
                                    </p:set>
                                    <p:anim calcmode="lin" valueType="num">
                                      <p:cBhvr additive="base">
                                        <p:cTn id="7" dur="500" fill="hold"/>
                                        <p:tgtEl>
                                          <p:spTgt spid="84994"/>
                                        </p:tgtEl>
                                        <p:attrNameLst>
                                          <p:attrName>ppt_x</p:attrName>
                                        </p:attrNameLst>
                                      </p:cBhvr>
                                      <p:tavLst>
                                        <p:tav tm="0">
                                          <p:val>
                                            <p:strVal val="0-#ppt_w/2"/>
                                          </p:val>
                                        </p:tav>
                                        <p:tav tm="100000">
                                          <p:val>
                                            <p:strVal val="#ppt_x"/>
                                          </p:val>
                                        </p:tav>
                                      </p:tavLst>
                                    </p:anim>
                                    <p:anim calcmode="lin" valueType="num">
                                      <p:cBhvr additive="base">
                                        <p:cTn id="8" dur="500" fill="hold"/>
                                        <p:tgtEl>
                                          <p:spTgt spid="849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4995"/>
                                        </p:tgtEl>
                                        <p:attrNameLst>
                                          <p:attrName>style.visibility</p:attrName>
                                        </p:attrNameLst>
                                      </p:cBhvr>
                                      <p:to>
                                        <p:strVal val="visible"/>
                                      </p:to>
                                    </p:set>
                                    <p:anim calcmode="lin" valueType="num">
                                      <p:cBhvr additive="base">
                                        <p:cTn id="13" dur="500" fill="hold"/>
                                        <p:tgtEl>
                                          <p:spTgt spid="84995"/>
                                        </p:tgtEl>
                                        <p:attrNameLst>
                                          <p:attrName>ppt_x</p:attrName>
                                        </p:attrNameLst>
                                      </p:cBhvr>
                                      <p:tavLst>
                                        <p:tav tm="0">
                                          <p:val>
                                            <p:strVal val="0-#ppt_w/2"/>
                                          </p:val>
                                        </p:tav>
                                        <p:tav tm="100000">
                                          <p:val>
                                            <p:strVal val="#ppt_x"/>
                                          </p:val>
                                        </p:tav>
                                      </p:tavLst>
                                    </p:anim>
                                    <p:anim calcmode="lin" valueType="num">
                                      <p:cBhvr additive="base">
                                        <p:cTn id="14" dur="500" fill="hold"/>
                                        <p:tgtEl>
                                          <p:spTgt spid="849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autoUpdateAnimBg="0"/>
      <p:bldP spid="8499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ChangeArrowheads="1"/>
          </p:cNvSpPr>
          <p:nvPr/>
        </p:nvSpPr>
        <p:spPr bwMode="auto">
          <a:xfrm>
            <a:off x="4912446" y="1308061"/>
            <a:ext cx="354575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dirty="0"/>
              <a:t>Note that the </a:t>
            </a:r>
            <a:r>
              <a:rPr lang="en-US" dirty="0" smtClean="0"/>
              <a:t>gear rolls </a:t>
            </a:r>
            <a:r>
              <a:rPr lang="en-US" dirty="0"/>
              <a:t>without slipping. </a:t>
            </a:r>
            <a:r>
              <a:rPr lang="en-US" dirty="0" smtClean="0"/>
              <a:t>Thus, </a:t>
            </a:r>
            <a:r>
              <a:rPr lang="en-US" dirty="0"/>
              <a:t>the IC is at the contact point with the </a:t>
            </a:r>
            <a:r>
              <a:rPr lang="en-US" dirty="0" smtClean="0"/>
              <a:t>gear rack B.</a:t>
            </a:r>
            <a:endParaRPr lang="en-US" dirty="0"/>
          </a:p>
        </p:txBody>
      </p:sp>
      <p:sp>
        <p:nvSpPr>
          <p:cNvPr id="15372" name="Text Box 6"/>
          <p:cNvSpPr txBox="1">
            <a:spLocks noChangeArrowheads="1"/>
          </p:cNvSpPr>
          <p:nvPr/>
        </p:nvSpPr>
        <p:spPr bwMode="auto">
          <a:xfrm>
            <a:off x="522515" y="3465281"/>
            <a:ext cx="82597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146175" eaLnBrk="0" hangingPunct="0">
              <a:defRPr kumimoji="1" sz="2400">
                <a:solidFill>
                  <a:schemeClr val="tx1"/>
                </a:solidFill>
                <a:latin typeface="Times New Roman" pitchFamily="18" charset="0"/>
              </a:defRPr>
            </a:lvl1pPr>
            <a:lvl2pPr marL="742950" indent="-285750" defTabSz="1146175" eaLnBrk="0" hangingPunct="0">
              <a:defRPr kumimoji="1" sz="2400">
                <a:solidFill>
                  <a:schemeClr val="tx1"/>
                </a:solidFill>
                <a:latin typeface="Times New Roman" pitchFamily="18" charset="0"/>
              </a:defRPr>
            </a:lvl2pPr>
            <a:lvl3pPr marL="1143000" indent="-228600" defTabSz="1146175" eaLnBrk="0" hangingPunct="0">
              <a:defRPr kumimoji="1" sz="2400">
                <a:solidFill>
                  <a:schemeClr val="tx1"/>
                </a:solidFill>
                <a:latin typeface="Times New Roman" pitchFamily="18" charset="0"/>
              </a:defRPr>
            </a:lvl3pPr>
            <a:lvl4pPr marL="1600200" indent="-228600" defTabSz="1146175" eaLnBrk="0" hangingPunct="0">
              <a:defRPr kumimoji="1" sz="2400">
                <a:solidFill>
                  <a:schemeClr val="tx1"/>
                </a:solidFill>
                <a:latin typeface="Times New Roman" pitchFamily="18" charset="0"/>
              </a:defRPr>
            </a:lvl4pPr>
            <a:lvl5pPr marL="2057400" indent="-228600" defTabSz="1146175" eaLnBrk="0" hangingPunct="0">
              <a:defRPr kumimoji="1" sz="2400">
                <a:solidFill>
                  <a:schemeClr val="tx1"/>
                </a:solidFill>
                <a:latin typeface="Times New Roman" pitchFamily="18" charset="0"/>
              </a:defRPr>
            </a:lvl5pPr>
            <a:lvl6pPr marL="2514600" indent="-228600" defTabSz="1146175" eaLnBrk="0" fontAlgn="base" hangingPunct="0">
              <a:spcBef>
                <a:spcPct val="0"/>
              </a:spcBef>
              <a:spcAft>
                <a:spcPct val="0"/>
              </a:spcAft>
              <a:defRPr kumimoji="1" sz="2400">
                <a:solidFill>
                  <a:schemeClr val="tx1"/>
                </a:solidFill>
                <a:latin typeface="Times New Roman" pitchFamily="18" charset="0"/>
              </a:defRPr>
            </a:lvl6pPr>
            <a:lvl7pPr marL="2971800" indent="-228600" defTabSz="1146175" eaLnBrk="0" fontAlgn="base" hangingPunct="0">
              <a:spcBef>
                <a:spcPct val="0"/>
              </a:spcBef>
              <a:spcAft>
                <a:spcPct val="0"/>
              </a:spcAft>
              <a:defRPr kumimoji="1" sz="2400">
                <a:solidFill>
                  <a:schemeClr val="tx1"/>
                </a:solidFill>
                <a:latin typeface="Times New Roman" pitchFamily="18" charset="0"/>
              </a:defRPr>
            </a:lvl7pPr>
            <a:lvl8pPr marL="3429000" indent="-228600" defTabSz="1146175" eaLnBrk="0" fontAlgn="base" hangingPunct="0">
              <a:spcBef>
                <a:spcPct val="0"/>
              </a:spcBef>
              <a:spcAft>
                <a:spcPct val="0"/>
              </a:spcAft>
              <a:defRPr kumimoji="1" sz="2400">
                <a:solidFill>
                  <a:schemeClr val="tx1"/>
                </a:solidFill>
                <a:latin typeface="Times New Roman" pitchFamily="18" charset="0"/>
              </a:defRPr>
            </a:lvl8pPr>
            <a:lvl9pPr marL="3886200" indent="-228600" defTabSz="1146175"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dirty="0"/>
              <a:t>The angular velocity of  the wheel can be found from</a:t>
            </a:r>
          </a:p>
          <a:p>
            <a:pPr marL="342900" indent="-342900" eaLnBrk="1" hangingPunct="1">
              <a:buFont typeface="Symbol" pitchFamily="18" charset="2"/>
              <a:buChar char=" "/>
            </a:pPr>
            <a:r>
              <a:rPr kumimoji="0" lang="en-US" dirty="0" smtClean="0">
                <a:latin typeface="Symbol" pitchFamily="18" charset="2"/>
              </a:rPr>
              <a:t>w</a:t>
            </a:r>
            <a:r>
              <a:rPr kumimoji="0" lang="en-US" dirty="0" smtClean="0"/>
              <a:t> </a:t>
            </a:r>
            <a:r>
              <a:rPr kumimoji="0" lang="en-US" dirty="0"/>
              <a:t>= </a:t>
            </a:r>
            <a:r>
              <a:rPr kumimoji="0" lang="en-US" dirty="0" err="1" smtClean="0"/>
              <a:t>v</a:t>
            </a:r>
            <a:r>
              <a:rPr kumimoji="0" lang="en-US" baseline="-25000" dirty="0" err="1" smtClean="0"/>
              <a:t>O</a:t>
            </a:r>
            <a:r>
              <a:rPr kumimoji="0" lang="en-US" dirty="0" smtClean="0"/>
              <a:t>/</a:t>
            </a:r>
            <a:r>
              <a:rPr kumimoji="0" lang="en-US" dirty="0" err="1" smtClean="0"/>
              <a:t>r</a:t>
            </a:r>
            <a:r>
              <a:rPr kumimoji="0" lang="en-US" baseline="-25000" dirty="0" err="1"/>
              <a:t>O</a:t>
            </a:r>
            <a:r>
              <a:rPr kumimoji="0" lang="en-US" baseline="-25000" dirty="0" smtClean="0"/>
              <a:t>/IC</a:t>
            </a:r>
            <a:r>
              <a:rPr kumimoji="0" lang="en-US" dirty="0" smtClean="0"/>
              <a:t> </a:t>
            </a:r>
            <a:r>
              <a:rPr kumimoji="0" lang="en-US" dirty="0"/>
              <a:t>= </a:t>
            </a:r>
            <a:r>
              <a:rPr kumimoji="0" lang="en-US" dirty="0" smtClean="0"/>
              <a:t>6/0.3 = 20 </a:t>
            </a:r>
            <a:r>
              <a:rPr kumimoji="0" lang="en-US" dirty="0" err="1" smtClean="0"/>
              <a:t>rad</a:t>
            </a:r>
            <a:r>
              <a:rPr kumimoji="0" lang="en-US" dirty="0" smtClean="0"/>
              <a:t>/s  (     or </a:t>
            </a:r>
            <a:r>
              <a:rPr kumimoji="0" lang="en-US" dirty="0" smtClean="0">
                <a:solidFill>
                  <a:srgbClr val="0000FA"/>
                </a:solidFill>
              </a:rPr>
              <a:t>CW</a:t>
            </a:r>
            <a:r>
              <a:rPr kumimoji="0" lang="en-US" dirty="0" smtClean="0"/>
              <a:t>)</a:t>
            </a:r>
            <a:endParaRPr kumimoji="0" lang="en-US" dirty="0"/>
          </a:p>
        </p:txBody>
      </p:sp>
      <mc:AlternateContent xmlns:mc="http://schemas.openxmlformats.org/markup-compatibility/2006" xmlns:a14="http://schemas.microsoft.com/office/drawing/2010/main">
        <mc:Choice Requires="a14">
          <p:sp>
            <p:nvSpPr>
              <p:cNvPr id="15370" name="Rectangle 57"/>
              <p:cNvSpPr>
                <a:spLocks noChangeArrowheads="1"/>
              </p:cNvSpPr>
              <p:nvPr/>
            </p:nvSpPr>
            <p:spPr bwMode="auto">
              <a:xfrm>
                <a:off x="584878" y="4299404"/>
                <a:ext cx="8268833" cy="8309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lang="en-US" dirty="0" smtClean="0"/>
                  <a:t>The velocity at A will </a:t>
                </a:r>
                <a:r>
                  <a:rPr lang="en-US" dirty="0"/>
                  <a:t>be</a:t>
                </a:r>
              </a:p>
              <a:p>
                <a:r>
                  <a:rPr lang="en-US" i="1" dirty="0">
                    <a:solidFill>
                      <a:srgbClr val="FFFF00"/>
                    </a:solidFill>
                  </a:rPr>
                  <a:t>   </a:t>
                </a:r>
                <a:r>
                  <a:rPr lang="en-US" b="1" i="1" dirty="0" err="1">
                    <a:solidFill>
                      <a:srgbClr val="FF0000"/>
                    </a:solidFill>
                  </a:rPr>
                  <a:t>v</a:t>
                </a:r>
                <a:r>
                  <a:rPr lang="en-US" baseline="-25000" dirty="0" err="1"/>
                  <a:t>A</a:t>
                </a:r>
                <a:r>
                  <a:rPr lang="en-US" dirty="0"/>
                  <a:t> = </a:t>
                </a:r>
                <a:r>
                  <a:rPr lang="en-US" b="1" i="1" dirty="0">
                    <a:solidFill>
                      <a:srgbClr val="FF0000"/>
                    </a:solidFill>
                    <a:latin typeface="Symbol" pitchFamily="18" charset="2"/>
                  </a:rPr>
                  <a:t>w</a:t>
                </a:r>
                <a:r>
                  <a:rPr lang="en-US" i="1" dirty="0">
                    <a:solidFill>
                      <a:srgbClr val="FFFF00"/>
                    </a:solidFill>
                    <a:latin typeface="Symbol" pitchFamily="18" charset="2"/>
                  </a:rPr>
                  <a:t> </a:t>
                </a:r>
                <a:r>
                  <a:rPr lang="en-US" dirty="0"/>
                  <a:t>× </a:t>
                </a:r>
                <a:r>
                  <a:rPr lang="en-US" b="1" i="1" dirty="0" err="1">
                    <a:solidFill>
                      <a:srgbClr val="FF0000"/>
                    </a:solidFill>
                  </a:rPr>
                  <a:t>r</a:t>
                </a:r>
                <a:r>
                  <a:rPr lang="en-US" baseline="-25000" dirty="0" err="1"/>
                  <a:t>A</a:t>
                </a:r>
                <a:r>
                  <a:rPr lang="en-US" baseline="-25000" dirty="0"/>
                  <a:t>/IC </a:t>
                </a:r>
                <a:r>
                  <a:rPr lang="en-US" dirty="0"/>
                  <a:t>= </a:t>
                </a:r>
                <a:r>
                  <a:rPr lang="en-US" dirty="0" smtClean="0">
                    <a:latin typeface="Symbol" pitchFamily="18" charset="2"/>
                  </a:rPr>
                  <a:t>(-20</a:t>
                </a:r>
                <a:r>
                  <a:rPr lang="en-US" baseline="-25000" dirty="0" smtClean="0"/>
                  <a:t> </a:t>
                </a:r>
                <a:r>
                  <a:rPr lang="en-US" dirty="0">
                    <a:latin typeface="Symbol" pitchFamily="18" charset="2"/>
                  </a:rPr>
                  <a:t>)</a:t>
                </a:r>
                <a:r>
                  <a:rPr lang="en-US" baseline="-25000" dirty="0"/>
                  <a:t> </a:t>
                </a:r>
                <a:r>
                  <a:rPr lang="en-US" b="1" i="1" dirty="0">
                    <a:solidFill>
                      <a:srgbClr val="FF0000"/>
                    </a:solidFill>
                  </a:rPr>
                  <a:t>k</a:t>
                </a:r>
                <a:r>
                  <a:rPr lang="en-US" dirty="0"/>
                  <a:t> × </a:t>
                </a:r>
                <a:r>
                  <a:rPr lang="en-US" dirty="0" smtClean="0"/>
                  <a:t>(</a:t>
                </a:r>
                <a14:m>
                  <m:oMath xmlns:m="http://schemas.openxmlformats.org/officeDocument/2006/math">
                    <m:r>
                      <a:rPr lang="en-US" b="0" i="0" smtClean="0">
                        <a:latin typeface="Cambria Math"/>
                      </a:rPr>
                      <m:t>−</m:t>
                    </m:r>
                  </m:oMath>
                </a14:m>
                <a:r>
                  <a:rPr lang="en-US" dirty="0" smtClean="0"/>
                  <a:t>0.6 </a:t>
                </a:r>
                <a:r>
                  <a:rPr lang="en-US" b="1" i="1" dirty="0" err="1" smtClean="0">
                    <a:solidFill>
                      <a:srgbClr val="FF0000"/>
                    </a:solidFill>
                  </a:rPr>
                  <a:t>i</a:t>
                </a:r>
                <a:r>
                  <a:rPr lang="en-US" i="1" dirty="0" smtClean="0">
                    <a:solidFill>
                      <a:srgbClr val="FFFF00"/>
                    </a:solidFill>
                  </a:rPr>
                  <a:t> </a:t>
                </a:r>
                <a:r>
                  <a:rPr lang="en-US" dirty="0">
                    <a:cs typeface="Times New Roman" pitchFamily="18" charset="0"/>
                  </a:rPr>
                  <a:t>+ </a:t>
                </a:r>
                <a:r>
                  <a:rPr lang="en-US" dirty="0" smtClean="0">
                    <a:cs typeface="Times New Roman" pitchFamily="18" charset="0"/>
                  </a:rPr>
                  <a:t>0.</a:t>
                </a:r>
                <a:r>
                  <a:rPr lang="en-US" dirty="0" smtClean="0"/>
                  <a:t>3</a:t>
                </a:r>
                <a:r>
                  <a:rPr lang="en-US" b="1" i="1" dirty="0" smtClean="0">
                    <a:solidFill>
                      <a:srgbClr val="FF0000"/>
                    </a:solidFill>
                  </a:rPr>
                  <a:t>j</a:t>
                </a:r>
                <a:r>
                  <a:rPr lang="en-US" dirty="0"/>
                  <a:t>) </a:t>
                </a:r>
                <a:r>
                  <a:rPr lang="en-US" dirty="0" smtClean="0"/>
                  <a:t>= (6 </a:t>
                </a:r>
                <a:r>
                  <a:rPr lang="en-US" b="1" i="1" dirty="0" err="1">
                    <a:solidFill>
                      <a:srgbClr val="FF0000"/>
                    </a:solidFill>
                  </a:rPr>
                  <a:t>i</a:t>
                </a:r>
                <a:r>
                  <a:rPr lang="en-US" i="1" dirty="0">
                    <a:solidFill>
                      <a:srgbClr val="FFFF00"/>
                    </a:solidFill>
                  </a:rPr>
                  <a:t> </a:t>
                </a:r>
                <a:r>
                  <a:rPr lang="en-US" i="1" dirty="0" smtClean="0">
                    <a:solidFill>
                      <a:srgbClr val="FFFF00"/>
                    </a:solidFill>
                  </a:rPr>
                  <a:t> </a:t>
                </a:r>
                <a:r>
                  <a:rPr lang="en-US" dirty="0" smtClean="0">
                    <a:latin typeface="Symbol" pitchFamily="18" charset="2"/>
                  </a:rPr>
                  <a:t>+ </a:t>
                </a:r>
                <a:r>
                  <a:rPr lang="en-US" dirty="0" smtClean="0"/>
                  <a:t>12 </a:t>
                </a:r>
                <a:r>
                  <a:rPr lang="en-US" b="1" i="1" dirty="0">
                    <a:solidFill>
                      <a:srgbClr val="FF0000"/>
                    </a:solidFill>
                  </a:rPr>
                  <a:t>j</a:t>
                </a:r>
                <a:r>
                  <a:rPr lang="en-US" dirty="0"/>
                  <a:t>) m</a:t>
                </a:r>
                <a:r>
                  <a:rPr lang="en-US" dirty="0" smtClean="0"/>
                  <a:t>/s </a:t>
                </a:r>
                <a:endParaRPr lang="en-US" dirty="0"/>
              </a:p>
            </p:txBody>
          </p:sp>
        </mc:Choice>
        <mc:Fallback xmlns="">
          <p:sp>
            <p:nvSpPr>
              <p:cNvPr id="15370" name="Rectangle 57"/>
              <p:cNvSpPr>
                <a:spLocks noRot="1" noChangeAspect="1" noMove="1" noResize="1" noEditPoints="1" noAdjustHandles="1" noChangeArrowheads="1" noChangeShapeType="1" noTextEdit="1"/>
              </p:cNvSpPr>
              <p:nvPr/>
            </p:nvSpPr>
            <p:spPr bwMode="auto">
              <a:xfrm>
                <a:off x="584878" y="4299404"/>
                <a:ext cx="8268833" cy="830997"/>
              </a:xfrm>
              <a:prstGeom prst="rect">
                <a:avLst/>
              </a:prstGeom>
              <a:blipFill rotWithShape="0">
                <a:blip r:embed="rId3"/>
                <a:stretch>
                  <a:fillRect l="-1180" t="-5839" b="-1532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pic>
        <p:nvPicPr>
          <p:cNvPr id="15377" name="Picture 17"/>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5996" b="4902"/>
          <a:stretch/>
        </p:blipFill>
        <p:spPr bwMode="auto">
          <a:xfrm>
            <a:off x="926874" y="1346925"/>
            <a:ext cx="3717697" cy="2015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p:nvGrpSpPr>
        <p:grpSpPr>
          <a:xfrm>
            <a:off x="1035434" y="5331768"/>
            <a:ext cx="4754107" cy="955146"/>
            <a:chOff x="1035434" y="5331768"/>
            <a:chExt cx="4754107" cy="955146"/>
          </a:xfrm>
        </p:grpSpPr>
        <mc:AlternateContent xmlns:mc="http://schemas.openxmlformats.org/markup-compatibility/2006" xmlns:a14="http://schemas.microsoft.com/office/drawing/2010/main">
          <mc:Choice Requires="a14">
            <p:sp>
              <p:nvSpPr>
                <p:cNvPr id="2" name="Rectangle 1"/>
                <p:cNvSpPr/>
                <p:nvPr/>
              </p:nvSpPr>
              <p:spPr>
                <a:xfrm>
                  <a:off x="1035434" y="5331768"/>
                  <a:ext cx="3628366" cy="953081"/>
                </a:xfrm>
                <a:prstGeom prst="rect">
                  <a:avLst/>
                </a:prstGeom>
              </p:spPr>
              <p:txBody>
                <a:bodyPr wrap="none">
                  <a:spAutoFit/>
                </a:bodyPr>
                <a:lstStyle/>
                <a:p>
                  <a:pPr>
                    <a:spcAft>
                      <a:spcPts val="600"/>
                    </a:spcAft>
                  </a:pPr>
                  <a:r>
                    <a:rPr lang="en-US" i="1" dirty="0" smtClean="0"/>
                    <a:t> </a:t>
                  </a:r>
                  <a:r>
                    <a:rPr lang="en-US" dirty="0" err="1"/>
                    <a:t>v</a:t>
                  </a:r>
                  <a:r>
                    <a:rPr lang="en-US" baseline="-25000" dirty="0" err="1"/>
                    <a:t>A</a:t>
                  </a:r>
                  <a:r>
                    <a:rPr lang="en-US" dirty="0"/>
                    <a:t> </a:t>
                  </a:r>
                  <a:r>
                    <a:rPr lang="en-US" dirty="0" smtClean="0"/>
                    <a:t>= </a:t>
                  </a:r>
                  <a14:m>
                    <m:oMath xmlns:m="http://schemas.openxmlformats.org/officeDocument/2006/math">
                      <m:rad>
                        <m:radPr>
                          <m:degHide m:val="on"/>
                          <m:ctrlPr>
                            <a:rPr lang="en-US" i="1" smtClean="0">
                              <a:latin typeface="Cambria Math"/>
                            </a:rPr>
                          </m:ctrlPr>
                        </m:radPr>
                        <m:deg/>
                        <m:e>
                          <m:sSup>
                            <m:sSupPr>
                              <m:ctrlPr>
                                <a:rPr lang="en-US" i="1" smtClean="0">
                                  <a:latin typeface="Cambria Math"/>
                                </a:rPr>
                              </m:ctrlPr>
                            </m:sSupPr>
                            <m:e>
                              <m:r>
                                <a:rPr lang="en-US" b="0" i="1" smtClean="0">
                                  <a:latin typeface="Cambria Math"/>
                                </a:rPr>
                                <m:t>6</m:t>
                              </m:r>
                            </m:e>
                            <m:sup>
                              <m:r>
                                <a:rPr lang="en-US" b="0" i="1" smtClean="0">
                                  <a:latin typeface="Cambria Math"/>
                                </a:rPr>
                                <m:t>2</m:t>
                              </m:r>
                            </m:sup>
                          </m:sSup>
                          <m:r>
                            <a:rPr lang="en-US" b="0" i="1" smtClean="0">
                              <a:latin typeface="Cambria Math"/>
                            </a:rPr>
                            <m:t>+</m:t>
                          </m:r>
                          <m:sSup>
                            <m:sSupPr>
                              <m:ctrlPr>
                                <a:rPr lang="en-US" b="0" i="1" smtClean="0">
                                  <a:latin typeface="Cambria Math"/>
                                </a:rPr>
                              </m:ctrlPr>
                            </m:sSupPr>
                            <m:e>
                              <m:r>
                                <a:rPr lang="en-US" b="0" i="1" smtClean="0">
                                  <a:latin typeface="Cambria Math"/>
                                </a:rPr>
                                <m:t>12</m:t>
                              </m:r>
                            </m:e>
                            <m:sup>
                              <m:r>
                                <a:rPr lang="en-US" b="0" i="1" smtClean="0">
                                  <a:latin typeface="Cambria Math"/>
                                </a:rPr>
                                <m:t>2</m:t>
                              </m:r>
                            </m:sup>
                          </m:sSup>
                        </m:e>
                      </m:rad>
                    </m:oMath>
                  </a14:m>
                  <a:r>
                    <a:rPr lang="en-US" dirty="0" smtClean="0"/>
                    <a:t> = </a:t>
                  </a:r>
                  <a:r>
                    <a:rPr kumimoji="0" lang="en-US" u="sng" dirty="0" smtClean="0">
                      <a:solidFill>
                        <a:srgbClr val="0000FA"/>
                      </a:solidFill>
                    </a:rPr>
                    <a:t>13.4 m/s</a:t>
                  </a:r>
                </a:p>
                <a:p>
                  <a:pPr>
                    <a:spcAft>
                      <a:spcPts val="600"/>
                    </a:spcAft>
                  </a:pPr>
                  <a:r>
                    <a:rPr kumimoji="0" lang="en-US" dirty="0"/>
                    <a:t> </a:t>
                  </a:r>
                  <a:r>
                    <a:rPr kumimoji="0" lang="en-US" dirty="0" smtClean="0">
                      <a:latin typeface="Symbol" pitchFamily="18" charset="2"/>
                    </a:rPr>
                    <a:t>q</a:t>
                  </a:r>
                  <a:r>
                    <a:rPr kumimoji="0" lang="en-US" dirty="0" smtClean="0"/>
                    <a:t> </a:t>
                  </a:r>
                  <a:r>
                    <a:rPr kumimoji="0" lang="en-US" dirty="0"/>
                    <a:t>= </a:t>
                  </a:r>
                  <a:r>
                    <a:rPr kumimoji="0" lang="en-US" dirty="0" smtClean="0"/>
                    <a:t>tan</a:t>
                  </a:r>
                  <a:r>
                    <a:rPr kumimoji="0" lang="en-US" baseline="30000" dirty="0" smtClean="0"/>
                    <a:t>-1</a:t>
                  </a:r>
                  <a:r>
                    <a:rPr kumimoji="0" lang="en-US" dirty="0" smtClean="0"/>
                    <a:t>(12/6) </a:t>
                  </a:r>
                  <a:r>
                    <a:rPr kumimoji="0" lang="en-US" dirty="0"/>
                    <a:t>= </a:t>
                  </a:r>
                  <a:r>
                    <a:rPr kumimoji="0" lang="en-US" u="sng" dirty="0" smtClean="0">
                      <a:solidFill>
                        <a:srgbClr val="0000FA"/>
                      </a:solidFill>
                    </a:rPr>
                    <a:t>63.4</a:t>
                  </a:r>
                  <a:r>
                    <a:rPr kumimoji="0" lang="en-US" u="sng" dirty="0" smtClean="0">
                      <a:solidFill>
                        <a:srgbClr val="0000FA"/>
                      </a:solidFill>
                      <a:cs typeface="Times New Roman" pitchFamily="18" charset="0"/>
                    </a:rPr>
                    <a:t>°</a:t>
                  </a:r>
                  <a:endParaRPr kumimoji="0" lang="en-US" u="sng" dirty="0">
                    <a:solidFill>
                      <a:srgbClr val="0000FA"/>
                    </a:solidFill>
                    <a:cs typeface="Times New Roman"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1035434" y="5331768"/>
                  <a:ext cx="3628366" cy="953081"/>
                </a:xfrm>
                <a:prstGeom prst="rect">
                  <a:avLst/>
                </a:prstGeom>
                <a:blipFill rotWithShape="1">
                  <a:blip r:embed="rId5"/>
                  <a:stretch>
                    <a:fillRect l="-672" r="-1176" b="-14103"/>
                  </a:stretch>
                </a:blipFill>
              </p:spPr>
              <p:txBody>
                <a:bodyPr/>
                <a:lstStyle/>
                <a:p>
                  <a:r>
                    <a:rPr lang="en-US">
                      <a:noFill/>
                    </a:rPr>
                    <a:t> </a:t>
                  </a:r>
                </a:p>
              </p:txBody>
            </p:sp>
          </mc:Fallback>
        </mc:AlternateContent>
        <p:grpSp>
          <p:nvGrpSpPr>
            <p:cNvPr id="16" name="Group 15"/>
            <p:cNvGrpSpPr/>
            <p:nvPr/>
          </p:nvGrpSpPr>
          <p:grpSpPr>
            <a:xfrm>
              <a:off x="4731685" y="5689597"/>
              <a:ext cx="1057856" cy="597317"/>
              <a:chOff x="5602525" y="5587999"/>
              <a:chExt cx="1057856" cy="597317"/>
            </a:xfrm>
          </p:grpSpPr>
          <p:grpSp>
            <p:nvGrpSpPr>
              <p:cNvPr id="11" name="Group 10"/>
              <p:cNvGrpSpPr/>
              <p:nvPr/>
            </p:nvGrpSpPr>
            <p:grpSpPr>
              <a:xfrm>
                <a:off x="5602528" y="5694623"/>
                <a:ext cx="1057853" cy="488461"/>
                <a:chOff x="5558985" y="5680109"/>
                <a:chExt cx="1057853" cy="488461"/>
              </a:xfrm>
            </p:grpSpPr>
            <p:cxnSp>
              <p:nvCxnSpPr>
                <p:cNvPr id="4" name="Straight Connector 3"/>
                <p:cNvCxnSpPr/>
                <p:nvPr/>
              </p:nvCxnSpPr>
              <p:spPr bwMode="auto">
                <a:xfrm>
                  <a:off x="5558985" y="6168570"/>
                  <a:ext cx="101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Rectangle 9"/>
                <p:cNvSpPr/>
                <p:nvPr/>
              </p:nvSpPr>
              <p:spPr>
                <a:xfrm>
                  <a:off x="6271872" y="5680109"/>
                  <a:ext cx="344966" cy="461665"/>
                </a:xfrm>
                <a:prstGeom prst="rect">
                  <a:avLst/>
                </a:prstGeom>
              </p:spPr>
              <p:txBody>
                <a:bodyPr wrap="none">
                  <a:spAutoFit/>
                </a:bodyPr>
                <a:lstStyle/>
                <a:p>
                  <a:r>
                    <a:rPr kumimoji="0" lang="en-US" dirty="0">
                      <a:latin typeface="Symbol" pitchFamily="18" charset="2"/>
                    </a:rPr>
                    <a:t>q</a:t>
                  </a:r>
                  <a:endParaRPr lang="en-US" dirty="0"/>
                </a:p>
              </p:txBody>
            </p:sp>
          </p:grpSp>
          <p:cxnSp>
            <p:nvCxnSpPr>
              <p:cNvPr id="14" name="Straight Arrow Connector 13"/>
              <p:cNvCxnSpPr/>
              <p:nvPr/>
            </p:nvCxnSpPr>
            <p:spPr bwMode="auto">
              <a:xfrm flipV="1">
                <a:off x="5602525" y="5587999"/>
                <a:ext cx="740217" cy="597317"/>
              </a:xfrm>
              <a:prstGeom prst="straightConnector1">
                <a:avLst/>
              </a:prstGeom>
              <a:solidFill>
                <a:schemeClr val="accent1"/>
              </a:solidFill>
              <a:ln w="28575" cap="flat" cmpd="sng" algn="ctr">
                <a:solidFill>
                  <a:srgbClr val="0000FF"/>
                </a:solidFill>
                <a:prstDash val="solid"/>
                <a:round/>
                <a:headEnd type="none" w="med" len="med"/>
                <a:tailEnd type="arrow"/>
              </a:ln>
              <a:effectLst/>
            </p:spPr>
          </p:cxnSp>
          <p:sp>
            <p:nvSpPr>
              <p:cNvPr id="15" name="Freeform 14"/>
              <p:cNvSpPr/>
              <p:nvPr/>
            </p:nvSpPr>
            <p:spPr bwMode="auto">
              <a:xfrm>
                <a:off x="6110514" y="5805714"/>
                <a:ext cx="175568" cy="362857"/>
              </a:xfrm>
              <a:custGeom>
                <a:avLst/>
                <a:gdLst>
                  <a:gd name="connsiteX0" fmla="*/ 0 w 175568"/>
                  <a:gd name="connsiteY0" fmla="*/ 0 h 362857"/>
                  <a:gd name="connsiteX1" fmla="*/ 130629 w 175568"/>
                  <a:gd name="connsiteY1" fmla="*/ 101600 h 362857"/>
                  <a:gd name="connsiteX2" fmla="*/ 159657 w 175568"/>
                  <a:gd name="connsiteY2" fmla="*/ 203200 h 362857"/>
                  <a:gd name="connsiteX3" fmla="*/ 174172 w 175568"/>
                  <a:gd name="connsiteY3" fmla="*/ 319315 h 362857"/>
                  <a:gd name="connsiteX4" fmla="*/ 174172 w 175568"/>
                  <a:gd name="connsiteY4" fmla="*/ 362857 h 3628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568" h="362857">
                    <a:moveTo>
                      <a:pt x="0" y="0"/>
                    </a:moveTo>
                    <a:cubicBezTo>
                      <a:pt x="52010" y="33866"/>
                      <a:pt x="104020" y="67733"/>
                      <a:pt x="130629" y="101600"/>
                    </a:cubicBezTo>
                    <a:cubicBezTo>
                      <a:pt x="157239" y="135467"/>
                      <a:pt x="152400" y="166914"/>
                      <a:pt x="159657" y="203200"/>
                    </a:cubicBezTo>
                    <a:cubicBezTo>
                      <a:pt x="166914" y="239486"/>
                      <a:pt x="171753" y="292706"/>
                      <a:pt x="174172" y="319315"/>
                    </a:cubicBezTo>
                    <a:cubicBezTo>
                      <a:pt x="176591" y="345925"/>
                      <a:pt x="175381" y="354391"/>
                      <a:pt x="174172" y="362857"/>
                    </a:cubicBezTo>
                  </a:path>
                </a:pathLst>
              </a:cu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ndParaRPr>
              </a:p>
            </p:txBody>
          </p:sp>
        </p:grpSp>
      </p:grpSp>
      <p:sp>
        <p:nvSpPr>
          <p:cNvPr id="19" name="Freeform 9"/>
          <p:cNvSpPr>
            <a:spLocks/>
          </p:cNvSpPr>
          <p:nvPr/>
        </p:nvSpPr>
        <p:spPr bwMode="auto">
          <a:xfrm>
            <a:off x="4944035" y="3939988"/>
            <a:ext cx="254000" cy="317500"/>
          </a:xfrm>
          <a:custGeom>
            <a:avLst/>
            <a:gdLst>
              <a:gd name="T0" fmla="*/ 120967503 w 160"/>
              <a:gd name="T1" fmla="*/ 504031295 h 200"/>
              <a:gd name="T2" fmla="*/ 362902461 w 160"/>
              <a:gd name="T3" fmla="*/ 383063732 h 200"/>
              <a:gd name="T4" fmla="*/ 362902461 w 160"/>
              <a:gd name="T5" fmla="*/ 141128757 h 200"/>
              <a:gd name="T6" fmla="*/ 241935007 w 160"/>
              <a:gd name="T7" fmla="*/ 20161250 h 200"/>
              <a:gd name="T8" fmla="*/ 0 w 160"/>
              <a:gd name="T9" fmla="*/ 20161250 h 200"/>
              <a:gd name="T10" fmla="*/ 0 60000 65536"/>
              <a:gd name="T11" fmla="*/ 0 60000 65536"/>
              <a:gd name="T12" fmla="*/ 0 60000 65536"/>
              <a:gd name="T13" fmla="*/ 0 60000 65536"/>
              <a:gd name="T14" fmla="*/ 0 60000 65536"/>
              <a:gd name="T15" fmla="*/ 0 w 160"/>
              <a:gd name="T16" fmla="*/ 0 h 200"/>
              <a:gd name="T17" fmla="*/ 160 w 160"/>
              <a:gd name="T18" fmla="*/ 200 h 200"/>
            </a:gdLst>
            <a:ahLst/>
            <a:cxnLst>
              <a:cxn ang="T10">
                <a:pos x="T0" y="T1"/>
              </a:cxn>
              <a:cxn ang="T11">
                <a:pos x="T2" y="T3"/>
              </a:cxn>
              <a:cxn ang="T12">
                <a:pos x="T4" y="T5"/>
              </a:cxn>
              <a:cxn ang="T13">
                <a:pos x="T6" y="T7"/>
              </a:cxn>
              <a:cxn ang="T14">
                <a:pos x="T8" y="T9"/>
              </a:cxn>
            </a:cxnLst>
            <a:rect l="T15" t="T16" r="T17" b="T18"/>
            <a:pathLst>
              <a:path w="160" h="200">
                <a:moveTo>
                  <a:pt x="48" y="200"/>
                </a:moveTo>
                <a:cubicBezTo>
                  <a:pt x="88" y="188"/>
                  <a:pt x="128" y="176"/>
                  <a:pt x="144" y="152"/>
                </a:cubicBezTo>
                <a:cubicBezTo>
                  <a:pt x="160" y="128"/>
                  <a:pt x="152" y="80"/>
                  <a:pt x="144" y="56"/>
                </a:cubicBezTo>
                <a:cubicBezTo>
                  <a:pt x="136" y="32"/>
                  <a:pt x="120" y="16"/>
                  <a:pt x="96" y="8"/>
                </a:cubicBezTo>
                <a:cubicBezTo>
                  <a:pt x="72" y="0"/>
                  <a:pt x="16" y="0"/>
                  <a:pt x="0" y="8"/>
                </a:cubicBezTo>
              </a:path>
            </a:pathLst>
          </a:custGeom>
          <a:noFill/>
          <a:ln w="19050" cap="flat" cmpd="sng">
            <a:solidFill>
              <a:srgbClr val="FF0000"/>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wrap="none"/>
          <a:lstStyle/>
          <a:p>
            <a:r>
              <a:rPr lang="en-US" dirty="0" smtClean="0"/>
              <a:t> </a:t>
            </a:r>
            <a:endParaRPr lang="en-US" dirty="0"/>
          </a:p>
        </p:txBody>
      </p:sp>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EXAMPLE II </a:t>
            </a: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sp>
        <p:nvSpPr>
          <p:cNvPr id="15366" name="Rectangle 46"/>
          <p:cNvSpPr>
            <a:spLocks noChangeArrowheads="1"/>
          </p:cNvSpPr>
          <p:nvPr/>
        </p:nvSpPr>
        <p:spPr bwMode="auto">
          <a:xfrm>
            <a:off x="400050" y="975360"/>
            <a:ext cx="1370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b="1" u="sng" dirty="0">
                <a:solidFill>
                  <a:srgbClr val="990033"/>
                </a:solidFill>
              </a:rPr>
              <a:t>Solution: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72"/>
                                        </p:tgtEl>
                                        <p:attrNameLst>
                                          <p:attrName>style.visibility</p:attrName>
                                        </p:attrNameLst>
                                      </p:cBhvr>
                                      <p:to>
                                        <p:strVal val="visible"/>
                                      </p:to>
                                    </p:set>
                                    <p:anim calcmode="lin" valueType="num">
                                      <p:cBhvr additive="base">
                                        <p:cTn id="7" dur="500" fill="hold"/>
                                        <p:tgtEl>
                                          <p:spTgt spid="15372"/>
                                        </p:tgtEl>
                                        <p:attrNameLst>
                                          <p:attrName>ppt_x</p:attrName>
                                        </p:attrNameLst>
                                      </p:cBhvr>
                                      <p:tavLst>
                                        <p:tav tm="0">
                                          <p:val>
                                            <p:strVal val="#ppt_x"/>
                                          </p:val>
                                        </p:tav>
                                        <p:tav tm="100000">
                                          <p:val>
                                            <p:strVal val="#ppt_x"/>
                                          </p:val>
                                        </p:tav>
                                      </p:tavLst>
                                    </p:anim>
                                    <p:anim calcmode="lin" valueType="num">
                                      <p:cBhvr additive="base">
                                        <p:cTn id="8" dur="500" fill="hold"/>
                                        <p:tgtEl>
                                          <p:spTgt spid="1537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370"/>
                                        </p:tgtEl>
                                        <p:attrNameLst>
                                          <p:attrName>style.visibility</p:attrName>
                                        </p:attrNameLst>
                                      </p:cBhvr>
                                      <p:to>
                                        <p:strVal val="visible"/>
                                      </p:to>
                                    </p:set>
                                    <p:anim calcmode="lin" valueType="num">
                                      <p:cBhvr additive="base">
                                        <p:cTn id="17" dur="500" fill="hold"/>
                                        <p:tgtEl>
                                          <p:spTgt spid="15370"/>
                                        </p:tgtEl>
                                        <p:attrNameLst>
                                          <p:attrName>ppt_x</p:attrName>
                                        </p:attrNameLst>
                                      </p:cBhvr>
                                      <p:tavLst>
                                        <p:tav tm="0">
                                          <p:val>
                                            <p:strVal val="#ppt_x"/>
                                          </p:val>
                                        </p:tav>
                                        <p:tav tm="100000">
                                          <p:val>
                                            <p:strVal val="#ppt_x"/>
                                          </p:val>
                                        </p:tav>
                                      </p:tavLst>
                                    </p:anim>
                                    <p:anim calcmode="lin" valueType="num">
                                      <p:cBhvr additive="base">
                                        <p:cTn id="18" dur="500" fill="hold"/>
                                        <p:tgtEl>
                                          <p:spTgt spid="1537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2" grpId="0"/>
      <p:bldP spid="15370" grpId="0"/>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Text Box 3"/>
          <p:cNvSpPr txBox="1">
            <a:spLocks noChangeArrowheads="1"/>
          </p:cNvSpPr>
          <p:nvPr/>
        </p:nvSpPr>
        <p:spPr bwMode="auto">
          <a:xfrm>
            <a:off x="533400" y="990600"/>
            <a:ext cx="8093075" cy="283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tabLst>
                <a:tab pos="908050" algn="l"/>
              </a:tabLst>
              <a:defRPr kumimoji="1" sz="2400">
                <a:solidFill>
                  <a:schemeClr val="tx1"/>
                </a:solidFill>
                <a:latin typeface="Times New Roman" pitchFamily="18" charset="0"/>
              </a:defRPr>
            </a:lvl1pPr>
            <a:lvl2pPr marL="742950" indent="-285750" eaLnBrk="0" hangingPunct="0">
              <a:tabLst>
                <a:tab pos="908050" algn="l"/>
              </a:tabLst>
              <a:defRPr kumimoji="1" sz="2400">
                <a:solidFill>
                  <a:schemeClr val="tx1"/>
                </a:solidFill>
                <a:latin typeface="Times New Roman" pitchFamily="18" charset="0"/>
              </a:defRPr>
            </a:lvl2pPr>
            <a:lvl3pPr marL="1143000" indent="-228600" eaLnBrk="0" hangingPunct="0">
              <a:tabLst>
                <a:tab pos="908050" algn="l"/>
              </a:tabLst>
              <a:defRPr kumimoji="1" sz="2400">
                <a:solidFill>
                  <a:schemeClr val="tx1"/>
                </a:solidFill>
                <a:latin typeface="Times New Roman" pitchFamily="18" charset="0"/>
              </a:defRPr>
            </a:lvl3pPr>
            <a:lvl4pPr marL="1600200" indent="-228600" eaLnBrk="0" hangingPunct="0">
              <a:tabLst>
                <a:tab pos="908050" algn="l"/>
              </a:tabLst>
              <a:defRPr kumimoji="1" sz="2400">
                <a:solidFill>
                  <a:schemeClr val="tx1"/>
                </a:solidFill>
                <a:latin typeface="Times New Roman" pitchFamily="18" charset="0"/>
              </a:defRPr>
            </a:lvl4pPr>
            <a:lvl5pPr marL="2057400" indent="-228600" eaLnBrk="0" hangingPunct="0">
              <a:tabLst>
                <a:tab pos="908050" algn="l"/>
              </a:tabLst>
              <a:defRPr kumimoji="1" sz="2400">
                <a:solidFill>
                  <a:schemeClr val="tx1"/>
                </a:solidFill>
                <a:latin typeface="Times New Roman" pitchFamily="18" charset="0"/>
              </a:defRPr>
            </a:lvl5pPr>
            <a:lvl6pPr marL="2514600" indent="-228600" eaLnBrk="0" fontAlgn="base" hangingPunct="0">
              <a:spcBef>
                <a:spcPct val="0"/>
              </a:spcBef>
              <a:spcAft>
                <a:spcPct val="0"/>
              </a:spcAft>
              <a:tabLst>
                <a:tab pos="908050" algn="l"/>
              </a:tabLst>
              <a:defRPr kumimoji="1" sz="2400">
                <a:solidFill>
                  <a:schemeClr val="tx1"/>
                </a:solidFill>
                <a:latin typeface="Times New Roman" pitchFamily="18" charset="0"/>
              </a:defRPr>
            </a:lvl6pPr>
            <a:lvl7pPr marL="2971800" indent="-228600" eaLnBrk="0" fontAlgn="base" hangingPunct="0">
              <a:spcBef>
                <a:spcPct val="0"/>
              </a:spcBef>
              <a:spcAft>
                <a:spcPct val="0"/>
              </a:spcAft>
              <a:tabLst>
                <a:tab pos="908050" algn="l"/>
              </a:tabLst>
              <a:defRPr kumimoji="1" sz="2400">
                <a:solidFill>
                  <a:schemeClr val="tx1"/>
                </a:solidFill>
                <a:latin typeface="Times New Roman" pitchFamily="18" charset="0"/>
              </a:defRPr>
            </a:lvl7pPr>
            <a:lvl8pPr marL="3429000" indent="-228600" eaLnBrk="0" fontAlgn="base" hangingPunct="0">
              <a:spcBef>
                <a:spcPct val="0"/>
              </a:spcBef>
              <a:spcAft>
                <a:spcPct val="0"/>
              </a:spcAft>
              <a:tabLst>
                <a:tab pos="908050" algn="l"/>
              </a:tabLst>
              <a:defRPr kumimoji="1" sz="2400">
                <a:solidFill>
                  <a:schemeClr val="tx1"/>
                </a:solidFill>
                <a:latin typeface="Times New Roman" pitchFamily="18" charset="0"/>
              </a:defRPr>
            </a:lvl8pPr>
            <a:lvl9pPr marL="3886200" indent="-228600" eaLnBrk="0" fontAlgn="base" hangingPunct="0">
              <a:spcBef>
                <a:spcPct val="0"/>
              </a:spcBef>
              <a:spcAft>
                <a:spcPct val="0"/>
              </a:spcAft>
              <a:tabLst>
                <a:tab pos="908050" algn="l"/>
              </a:tabLst>
              <a:defRPr kumimoji="1" sz="2400">
                <a:solidFill>
                  <a:schemeClr val="tx1"/>
                </a:solidFill>
                <a:latin typeface="Times New Roman" pitchFamily="18" charset="0"/>
              </a:defRPr>
            </a:lvl9pPr>
          </a:lstStyle>
          <a:p>
            <a:pPr eaLnBrk="1" hangingPunct="1"/>
            <a:r>
              <a:rPr kumimoji="0" lang="en-US"/>
              <a:t>1.	When the velocities of two points on a body are equal in magnitude and parallel but in opposite directions, the IC is located at</a:t>
            </a:r>
          </a:p>
          <a:p>
            <a:pPr eaLnBrk="1" hangingPunct="1">
              <a:spcBef>
                <a:spcPct val="50000"/>
              </a:spcBef>
            </a:pPr>
            <a:r>
              <a:rPr kumimoji="0" lang="en-US"/>
              <a:t>	A)	infinity.</a:t>
            </a:r>
          </a:p>
          <a:p>
            <a:pPr eaLnBrk="1" hangingPunct="1"/>
            <a:r>
              <a:rPr kumimoji="0" lang="en-US"/>
              <a:t>	B)	one of the two points.</a:t>
            </a:r>
          </a:p>
          <a:p>
            <a:pPr eaLnBrk="1" hangingPunct="1"/>
            <a:r>
              <a:rPr kumimoji="0" lang="en-US"/>
              <a:t>	C)	the midpoint of the line connecting the two points.</a:t>
            </a:r>
          </a:p>
          <a:p>
            <a:pPr eaLnBrk="1" hangingPunct="1"/>
            <a:r>
              <a:rPr kumimoji="0" lang="en-US"/>
              <a:t>	D)	None of the above.</a:t>
            </a:r>
          </a:p>
        </p:txBody>
      </p:sp>
      <p:sp>
        <p:nvSpPr>
          <p:cNvPr id="75780" name="Text Box 4"/>
          <p:cNvSpPr txBox="1">
            <a:spLocks noChangeArrowheads="1"/>
          </p:cNvSpPr>
          <p:nvPr/>
        </p:nvSpPr>
        <p:spPr bwMode="auto">
          <a:xfrm>
            <a:off x="533400" y="3962400"/>
            <a:ext cx="8077200"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tabLst>
                <a:tab pos="908050" algn="l"/>
              </a:tabLst>
              <a:defRPr kumimoji="1" sz="2400">
                <a:solidFill>
                  <a:schemeClr val="tx1"/>
                </a:solidFill>
                <a:latin typeface="Times New Roman" pitchFamily="18" charset="0"/>
              </a:defRPr>
            </a:lvl1pPr>
            <a:lvl2pPr marL="742950" indent="-285750" eaLnBrk="0" hangingPunct="0">
              <a:tabLst>
                <a:tab pos="908050" algn="l"/>
              </a:tabLst>
              <a:defRPr kumimoji="1" sz="2400">
                <a:solidFill>
                  <a:schemeClr val="tx1"/>
                </a:solidFill>
                <a:latin typeface="Times New Roman" pitchFamily="18" charset="0"/>
              </a:defRPr>
            </a:lvl2pPr>
            <a:lvl3pPr marL="1143000" indent="-228600" eaLnBrk="0" hangingPunct="0">
              <a:tabLst>
                <a:tab pos="908050" algn="l"/>
              </a:tabLst>
              <a:defRPr kumimoji="1" sz="2400">
                <a:solidFill>
                  <a:schemeClr val="tx1"/>
                </a:solidFill>
                <a:latin typeface="Times New Roman" pitchFamily="18" charset="0"/>
              </a:defRPr>
            </a:lvl3pPr>
            <a:lvl4pPr marL="1600200" indent="-228600" eaLnBrk="0" hangingPunct="0">
              <a:tabLst>
                <a:tab pos="908050" algn="l"/>
              </a:tabLst>
              <a:defRPr kumimoji="1" sz="2400">
                <a:solidFill>
                  <a:schemeClr val="tx1"/>
                </a:solidFill>
                <a:latin typeface="Times New Roman" pitchFamily="18" charset="0"/>
              </a:defRPr>
            </a:lvl4pPr>
            <a:lvl5pPr marL="2057400" indent="-228600" eaLnBrk="0" hangingPunct="0">
              <a:tabLst>
                <a:tab pos="908050" algn="l"/>
              </a:tabLst>
              <a:defRPr kumimoji="1" sz="2400">
                <a:solidFill>
                  <a:schemeClr val="tx1"/>
                </a:solidFill>
                <a:latin typeface="Times New Roman" pitchFamily="18" charset="0"/>
              </a:defRPr>
            </a:lvl5pPr>
            <a:lvl6pPr marL="2514600" indent="-228600" eaLnBrk="0" fontAlgn="base" hangingPunct="0">
              <a:spcBef>
                <a:spcPct val="0"/>
              </a:spcBef>
              <a:spcAft>
                <a:spcPct val="0"/>
              </a:spcAft>
              <a:tabLst>
                <a:tab pos="908050" algn="l"/>
              </a:tabLst>
              <a:defRPr kumimoji="1" sz="2400">
                <a:solidFill>
                  <a:schemeClr val="tx1"/>
                </a:solidFill>
                <a:latin typeface="Times New Roman" pitchFamily="18" charset="0"/>
              </a:defRPr>
            </a:lvl6pPr>
            <a:lvl7pPr marL="2971800" indent="-228600" eaLnBrk="0" fontAlgn="base" hangingPunct="0">
              <a:spcBef>
                <a:spcPct val="0"/>
              </a:spcBef>
              <a:spcAft>
                <a:spcPct val="0"/>
              </a:spcAft>
              <a:tabLst>
                <a:tab pos="908050" algn="l"/>
              </a:tabLst>
              <a:defRPr kumimoji="1" sz="2400">
                <a:solidFill>
                  <a:schemeClr val="tx1"/>
                </a:solidFill>
                <a:latin typeface="Times New Roman" pitchFamily="18" charset="0"/>
              </a:defRPr>
            </a:lvl7pPr>
            <a:lvl8pPr marL="3429000" indent="-228600" eaLnBrk="0" fontAlgn="base" hangingPunct="0">
              <a:spcBef>
                <a:spcPct val="0"/>
              </a:spcBef>
              <a:spcAft>
                <a:spcPct val="0"/>
              </a:spcAft>
              <a:tabLst>
                <a:tab pos="908050" algn="l"/>
              </a:tabLst>
              <a:defRPr kumimoji="1" sz="2400">
                <a:solidFill>
                  <a:schemeClr val="tx1"/>
                </a:solidFill>
                <a:latin typeface="Times New Roman" pitchFamily="18" charset="0"/>
              </a:defRPr>
            </a:lvl8pPr>
            <a:lvl9pPr marL="3886200" indent="-228600" eaLnBrk="0" fontAlgn="base" hangingPunct="0">
              <a:spcBef>
                <a:spcPct val="0"/>
              </a:spcBef>
              <a:spcAft>
                <a:spcPct val="0"/>
              </a:spcAft>
              <a:tabLst>
                <a:tab pos="908050" algn="l"/>
              </a:tabLst>
              <a:defRPr kumimoji="1" sz="2400">
                <a:solidFill>
                  <a:schemeClr val="tx1"/>
                </a:solidFill>
                <a:latin typeface="Times New Roman" pitchFamily="18" charset="0"/>
              </a:defRPr>
            </a:lvl9pPr>
          </a:lstStyle>
          <a:p>
            <a:pPr eaLnBrk="1" hangingPunct="1"/>
            <a:r>
              <a:rPr kumimoji="0" lang="en-US"/>
              <a:t>2.	When the direction of velocities of two points on a body are perpendicular to each other, the IC is located at</a:t>
            </a:r>
          </a:p>
          <a:p>
            <a:pPr eaLnBrk="1" hangingPunct="1">
              <a:spcBef>
                <a:spcPct val="50000"/>
              </a:spcBef>
            </a:pPr>
            <a:r>
              <a:rPr kumimoji="0" lang="en-US"/>
              <a:t>	A)	infinity.</a:t>
            </a:r>
          </a:p>
          <a:p>
            <a:pPr eaLnBrk="1" hangingPunct="1"/>
            <a:r>
              <a:rPr kumimoji="0" lang="en-US"/>
              <a:t>	B)	one of the two points.</a:t>
            </a:r>
          </a:p>
          <a:p>
            <a:pPr eaLnBrk="1" hangingPunct="1"/>
            <a:r>
              <a:rPr kumimoji="0" lang="en-US"/>
              <a:t>	C)	the midpoint of the line connecting the two points.</a:t>
            </a:r>
          </a:p>
          <a:p>
            <a:pPr eaLnBrk="1" hangingPunct="1"/>
            <a:r>
              <a:rPr kumimoji="0" lang="en-US"/>
              <a:t>	D)	None of the above.</a:t>
            </a:r>
          </a:p>
        </p:txBody>
      </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CONCEPT QUIZ</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5779"/>
                                        </p:tgtEl>
                                        <p:attrNameLst>
                                          <p:attrName>style.visibility</p:attrName>
                                        </p:attrNameLst>
                                      </p:cBhvr>
                                      <p:to>
                                        <p:strVal val="visible"/>
                                      </p:to>
                                    </p:set>
                                    <p:anim calcmode="lin" valueType="num">
                                      <p:cBhvr additive="base">
                                        <p:cTn id="7" dur="500" fill="hold"/>
                                        <p:tgtEl>
                                          <p:spTgt spid="75779"/>
                                        </p:tgtEl>
                                        <p:attrNameLst>
                                          <p:attrName>ppt_x</p:attrName>
                                        </p:attrNameLst>
                                      </p:cBhvr>
                                      <p:tavLst>
                                        <p:tav tm="0">
                                          <p:val>
                                            <p:strVal val="0-#ppt_w/2"/>
                                          </p:val>
                                        </p:tav>
                                        <p:tav tm="100000">
                                          <p:val>
                                            <p:strVal val="#ppt_x"/>
                                          </p:val>
                                        </p:tav>
                                      </p:tavLst>
                                    </p:anim>
                                    <p:anim calcmode="lin" valueType="num">
                                      <p:cBhvr additive="base">
                                        <p:cTn id="8" dur="500" fill="hold"/>
                                        <p:tgtEl>
                                          <p:spTgt spid="7577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5780"/>
                                        </p:tgtEl>
                                        <p:attrNameLst>
                                          <p:attrName>style.visibility</p:attrName>
                                        </p:attrNameLst>
                                      </p:cBhvr>
                                      <p:to>
                                        <p:strVal val="visible"/>
                                      </p:to>
                                    </p:set>
                                    <p:anim calcmode="lin" valueType="num">
                                      <p:cBhvr additive="base">
                                        <p:cTn id="13" dur="500" fill="hold"/>
                                        <p:tgtEl>
                                          <p:spTgt spid="75780"/>
                                        </p:tgtEl>
                                        <p:attrNameLst>
                                          <p:attrName>ppt_x</p:attrName>
                                        </p:attrNameLst>
                                      </p:cBhvr>
                                      <p:tavLst>
                                        <p:tav tm="0">
                                          <p:val>
                                            <p:strVal val="0-#ppt_w/2"/>
                                          </p:val>
                                        </p:tav>
                                        <p:tav tm="100000">
                                          <p:val>
                                            <p:strVal val="#ppt_x"/>
                                          </p:val>
                                        </p:tav>
                                      </p:tavLst>
                                    </p:anim>
                                    <p:anim calcmode="lin" valueType="num">
                                      <p:cBhvr additive="base">
                                        <p:cTn id="14" dur="500" fill="hold"/>
                                        <p:tgtEl>
                                          <p:spTgt spid="757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autoUpdateAnimBg="0"/>
      <p:bldP spid="7578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530" y="974725"/>
            <a:ext cx="4391025" cy="3143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803" name="Text Box 3"/>
          <p:cNvSpPr txBox="1">
            <a:spLocks noChangeArrowheads="1"/>
          </p:cNvSpPr>
          <p:nvPr/>
        </p:nvSpPr>
        <p:spPr bwMode="auto">
          <a:xfrm>
            <a:off x="4624389" y="1114425"/>
            <a:ext cx="388894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908050" indent="-90805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b="1" dirty="0">
                <a:solidFill>
                  <a:srgbClr val="990033"/>
                </a:solidFill>
              </a:rPr>
              <a:t>Given:</a:t>
            </a:r>
            <a:r>
              <a:rPr kumimoji="0" lang="en-US" dirty="0">
                <a:solidFill>
                  <a:srgbClr val="990033"/>
                </a:solidFill>
              </a:rPr>
              <a:t> </a:t>
            </a:r>
            <a:r>
              <a:rPr lang="en-US" dirty="0"/>
              <a:t>R</a:t>
            </a:r>
            <a:r>
              <a:rPr lang="en-US" dirty="0" smtClean="0"/>
              <a:t>od </a:t>
            </a:r>
            <a:r>
              <a:rPr lang="en-US" i="1" dirty="0"/>
              <a:t>CD </a:t>
            </a:r>
            <a:r>
              <a:rPr lang="en-US" dirty="0"/>
              <a:t>is rotating with an angular </a:t>
            </a:r>
            <a:r>
              <a:rPr lang="en-US" dirty="0" smtClean="0"/>
              <a:t>velocity</a:t>
            </a:r>
            <a:r>
              <a:rPr kumimoji="0" lang="en-US" dirty="0" smtClean="0"/>
              <a:t> </a:t>
            </a:r>
            <a:r>
              <a:rPr kumimoji="0" lang="en-US" dirty="0" err="1" smtClean="0">
                <a:latin typeface="Symbol" pitchFamily="18" charset="2"/>
              </a:rPr>
              <a:t>w</a:t>
            </a:r>
            <a:r>
              <a:rPr kumimoji="0" lang="en-US" baseline="-25000" dirty="0" err="1" smtClean="0"/>
              <a:t>CD</a:t>
            </a:r>
            <a:r>
              <a:rPr kumimoji="0" lang="en-US" dirty="0" smtClean="0"/>
              <a:t> =  </a:t>
            </a:r>
            <a:r>
              <a:rPr kumimoji="0" lang="en-US" dirty="0"/>
              <a:t>4</a:t>
            </a:r>
            <a:r>
              <a:rPr kumimoji="0" lang="en-US" dirty="0" smtClean="0"/>
              <a:t> </a:t>
            </a:r>
            <a:r>
              <a:rPr kumimoji="0" lang="en-US" dirty="0"/>
              <a:t>rad/s CCW.</a:t>
            </a:r>
          </a:p>
        </p:txBody>
      </p:sp>
      <p:sp>
        <p:nvSpPr>
          <p:cNvPr id="76804" name="Text Box 4"/>
          <p:cNvSpPr txBox="1">
            <a:spLocks noChangeArrowheads="1"/>
          </p:cNvSpPr>
          <p:nvPr/>
        </p:nvSpPr>
        <p:spPr bwMode="auto">
          <a:xfrm>
            <a:off x="4687455" y="2586038"/>
            <a:ext cx="388894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908050" indent="-90805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b="1" dirty="0">
                <a:solidFill>
                  <a:srgbClr val="990033"/>
                </a:solidFill>
              </a:rPr>
              <a:t>Find:</a:t>
            </a:r>
            <a:r>
              <a:rPr kumimoji="0" lang="en-US" dirty="0">
                <a:solidFill>
                  <a:srgbClr val="990033"/>
                </a:solidFill>
              </a:rPr>
              <a:t>	</a:t>
            </a:r>
            <a:r>
              <a:rPr kumimoji="0" lang="en-US" dirty="0"/>
              <a:t>The </a:t>
            </a:r>
            <a:r>
              <a:rPr kumimoji="0" lang="en-US" dirty="0" smtClean="0"/>
              <a:t>angular velocities </a:t>
            </a:r>
            <a:r>
              <a:rPr kumimoji="0" lang="en-US" dirty="0"/>
              <a:t>of </a:t>
            </a:r>
            <a:r>
              <a:rPr kumimoji="0" lang="en-US" dirty="0" smtClean="0"/>
              <a:t>rods AB and BC.</a:t>
            </a:r>
            <a:endParaRPr kumimoji="0" lang="en-US" dirty="0"/>
          </a:p>
        </p:txBody>
      </p:sp>
      <p:sp>
        <p:nvSpPr>
          <p:cNvPr id="76805" name="Text Box 5"/>
          <p:cNvSpPr txBox="1">
            <a:spLocks noChangeArrowheads="1"/>
          </p:cNvSpPr>
          <p:nvPr/>
        </p:nvSpPr>
        <p:spPr bwMode="auto">
          <a:xfrm>
            <a:off x="547688" y="4138613"/>
            <a:ext cx="81534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8050" indent="-90805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dirty="0"/>
              <a:t>	This is an example of the second case in the lecture notes.  Since the direction of Point B’s velocity must be perpendicular to AB, and Point C’s velocity must be perpendicular to CD, the location of the instantaneous center, I, for link BC can be found.  </a:t>
            </a:r>
          </a:p>
        </p:txBody>
      </p:sp>
      <p:sp>
        <p:nvSpPr>
          <p:cNvPr id="17419" name="Text Box 11"/>
          <p:cNvSpPr txBox="1">
            <a:spLocks noChangeArrowheads="1"/>
          </p:cNvSpPr>
          <p:nvPr/>
        </p:nvSpPr>
        <p:spPr bwMode="auto">
          <a:xfrm>
            <a:off x="550863" y="4117975"/>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b="1">
                <a:solidFill>
                  <a:srgbClr val="990033"/>
                </a:solidFill>
              </a:rPr>
              <a:t>Plan:</a:t>
            </a:r>
            <a:r>
              <a:rPr kumimoji="0" lang="en-US">
                <a:solidFill>
                  <a:srgbClr val="990033"/>
                </a:solidFill>
              </a:rPr>
              <a:t>	</a:t>
            </a:r>
          </a:p>
        </p:txBody>
      </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GROUP  PROBLEM  SOLVING</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03"/>
                                        </p:tgtEl>
                                        <p:attrNameLst>
                                          <p:attrName>style.visibility</p:attrName>
                                        </p:attrNameLst>
                                      </p:cBhvr>
                                      <p:to>
                                        <p:strVal val="visible"/>
                                      </p:to>
                                    </p:set>
                                    <p:anim calcmode="lin" valueType="num">
                                      <p:cBhvr additive="base">
                                        <p:cTn id="7" dur="500" fill="hold"/>
                                        <p:tgtEl>
                                          <p:spTgt spid="76803"/>
                                        </p:tgtEl>
                                        <p:attrNameLst>
                                          <p:attrName>ppt_x</p:attrName>
                                        </p:attrNameLst>
                                      </p:cBhvr>
                                      <p:tavLst>
                                        <p:tav tm="0">
                                          <p:val>
                                            <p:strVal val="0-#ppt_w/2"/>
                                          </p:val>
                                        </p:tav>
                                        <p:tav tm="100000">
                                          <p:val>
                                            <p:strVal val="#ppt_x"/>
                                          </p:val>
                                        </p:tav>
                                      </p:tavLst>
                                    </p:anim>
                                    <p:anim calcmode="lin" valueType="num">
                                      <p:cBhvr additive="base">
                                        <p:cTn id="8" dur="500" fill="hold"/>
                                        <p:tgtEl>
                                          <p:spTgt spid="7680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6804"/>
                                        </p:tgtEl>
                                        <p:attrNameLst>
                                          <p:attrName>style.visibility</p:attrName>
                                        </p:attrNameLst>
                                      </p:cBhvr>
                                      <p:to>
                                        <p:strVal val="visible"/>
                                      </p:to>
                                    </p:set>
                                    <p:anim calcmode="lin" valueType="num">
                                      <p:cBhvr additive="base">
                                        <p:cTn id="13" dur="500" fill="hold"/>
                                        <p:tgtEl>
                                          <p:spTgt spid="76804"/>
                                        </p:tgtEl>
                                        <p:attrNameLst>
                                          <p:attrName>ppt_x</p:attrName>
                                        </p:attrNameLst>
                                      </p:cBhvr>
                                      <p:tavLst>
                                        <p:tav tm="0">
                                          <p:val>
                                            <p:strVal val="0-#ppt_w/2"/>
                                          </p:val>
                                        </p:tav>
                                        <p:tav tm="100000">
                                          <p:val>
                                            <p:strVal val="#ppt_x"/>
                                          </p:val>
                                        </p:tav>
                                      </p:tavLst>
                                    </p:anim>
                                    <p:anim calcmode="lin" valueType="num">
                                      <p:cBhvr additive="base">
                                        <p:cTn id="14" dur="500" fill="hold"/>
                                        <p:tgtEl>
                                          <p:spTgt spid="76804"/>
                                        </p:tgtEl>
                                        <p:attrNameLst>
                                          <p:attrName>ppt_y</p:attrName>
                                        </p:attrNameLst>
                                      </p:cBhvr>
                                      <p:tavLst>
                                        <p:tav tm="0">
                                          <p:val>
                                            <p:strVal val="#ppt_y"/>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7419"/>
                                        </p:tgtEl>
                                        <p:attrNameLst>
                                          <p:attrName>style.visibility</p:attrName>
                                        </p:attrNameLst>
                                      </p:cBhvr>
                                      <p:to>
                                        <p:strVal val="visible"/>
                                      </p:to>
                                    </p:set>
                                    <p:anim calcmode="lin" valueType="num">
                                      <p:cBhvr additive="base">
                                        <p:cTn id="17" dur="500" fill="hold"/>
                                        <p:tgtEl>
                                          <p:spTgt spid="17419"/>
                                        </p:tgtEl>
                                        <p:attrNameLst>
                                          <p:attrName>ppt_x</p:attrName>
                                        </p:attrNameLst>
                                      </p:cBhvr>
                                      <p:tavLst>
                                        <p:tav tm="0">
                                          <p:val>
                                            <p:strVal val="#ppt_x"/>
                                          </p:val>
                                        </p:tav>
                                        <p:tav tm="100000">
                                          <p:val>
                                            <p:strVal val="#ppt_x"/>
                                          </p:val>
                                        </p:tav>
                                      </p:tavLst>
                                    </p:anim>
                                    <p:anim calcmode="lin" valueType="num">
                                      <p:cBhvr additive="base">
                                        <p:cTn id="18" dur="500" fill="hold"/>
                                        <p:tgtEl>
                                          <p:spTgt spid="17419"/>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6805"/>
                                        </p:tgtEl>
                                        <p:attrNameLst>
                                          <p:attrName>style.visibility</p:attrName>
                                        </p:attrNameLst>
                                      </p:cBhvr>
                                      <p:to>
                                        <p:strVal val="visible"/>
                                      </p:to>
                                    </p:set>
                                    <p:anim calcmode="lin" valueType="num">
                                      <p:cBhvr additive="base">
                                        <p:cTn id="23" dur="500" fill="hold"/>
                                        <p:tgtEl>
                                          <p:spTgt spid="76805"/>
                                        </p:tgtEl>
                                        <p:attrNameLst>
                                          <p:attrName>ppt_x</p:attrName>
                                        </p:attrNameLst>
                                      </p:cBhvr>
                                      <p:tavLst>
                                        <p:tav tm="0">
                                          <p:val>
                                            <p:strVal val="0-#ppt_w/2"/>
                                          </p:val>
                                        </p:tav>
                                        <p:tav tm="100000">
                                          <p:val>
                                            <p:strVal val="#ppt_x"/>
                                          </p:val>
                                        </p:tav>
                                      </p:tavLst>
                                    </p:anim>
                                    <p:anim calcmode="lin" valueType="num">
                                      <p:cBhvr additive="base">
                                        <p:cTn id="24" dur="500" fill="hold"/>
                                        <p:tgtEl>
                                          <p:spTgt spid="768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autoUpdateAnimBg="0"/>
      <p:bldP spid="76804" grpId="0" autoUpdateAnimBg="0"/>
      <p:bldP spid="76805" grpId="0" autoUpdateAnimBg="0"/>
      <p:bldP spid="174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GROUP PROBLEM SOLVING </a:t>
            </a: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sp>
        <p:nvSpPr>
          <p:cNvPr id="60" name="Rectangle 46"/>
          <p:cNvSpPr>
            <a:spLocks noChangeArrowheads="1"/>
          </p:cNvSpPr>
          <p:nvPr/>
        </p:nvSpPr>
        <p:spPr bwMode="auto">
          <a:xfrm>
            <a:off x="400050" y="915508"/>
            <a:ext cx="1370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b="1" u="sng" dirty="0">
                <a:solidFill>
                  <a:srgbClr val="990033"/>
                </a:solidFill>
              </a:rPr>
              <a:t>Solution:</a:t>
            </a:r>
          </a:p>
        </p:txBody>
      </p:sp>
      <p:grpSp>
        <p:nvGrpSpPr>
          <p:cNvPr id="80" name="Group 79"/>
          <p:cNvGrpSpPr/>
          <p:nvPr/>
        </p:nvGrpSpPr>
        <p:grpSpPr>
          <a:xfrm>
            <a:off x="4490086" y="1896470"/>
            <a:ext cx="3818708" cy="3070285"/>
            <a:chOff x="467607" y="921384"/>
            <a:chExt cx="3818708" cy="3070285"/>
          </a:xfrm>
        </p:grpSpPr>
        <p:grpSp>
          <p:nvGrpSpPr>
            <p:cNvPr id="81" name="Group 80"/>
            <p:cNvGrpSpPr/>
            <p:nvPr/>
          </p:nvGrpSpPr>
          <p:grpSpPr>
            <a:xfrm>
              <a:off x="467607" y="921384"/>
              <a:ext cx="3818708" cy="3070285"/>
              <a:chOff x="467607" y="1087640"/>
              <a:chExt cx="3818708" cy="3070285"/>
            </a:xfrm>
          </p:grpSpPr>
          <p:pic>
            <p:nvPicPr>
              <p:cNvPr id="8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65" y="1341437"/>
                <a:ext cx="3371850" cy="2657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 name="Text Box 15"/>
              <p:cNvSpPr txBox="1">
                <a:spLocks noChangeArrowheads="1"/>
              </p:cNvSpPr>
              <p:nvPr/>
            </p:nvSpPr>
            <p:spPr bwMode="auto">
              <a:xfrm>
                <a:off x="467607" y="1087640"/>
                <a:ext cx="1337335" cy="462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dirty="0">
                    <a:solidFill>
                      <a:srgbClr val="0000FA"/>
                    </a:solidFill>
                  </a:rPr>
                  <a:t>Link AB:</a:t>
                </a:r>
              </a:p>
            </p:txBody>
          </p:sp>
          <p:sp>
            <p:nvSpPr>
              <p:cNvPr id="86" name="Freeform 85"/>
              <p:cNvSpPr/>
              <p:nvPr/>
            </p:nvSpPr>
            <p:spPr>
              <a:xfrm>
                <a:off x="2164633" y="2009187"/>
                <a:ext cx="337544" cy="540327"/>
              </a:xfrm>
              <a:custGeom>
                <a:avLst/>
                <a:gdLst>
                  <a:gd name="connsiteX0" fmla="*/ 311728 w 337544"/>
                  <a:gd name="connsiteY0" fmla="*/ 0 h 540327"/>
                  <a:gd name="connsiteX1" fmla="*/ 332510 w 337544"/>
                  <a:gd name="connsiteY1" fmla="*/ 311727 h 540327"/>
                  <a:gd name="connsiteX2" fmla="*/ 228600 w 337544"/>
                  <a:gd name="connsiteY2" fmla="*/ 498763 h 540327"/>
                  <a:gd name="connsiteX3" fmla="*/ 0 w 337544"/>
                  <a:gd name="connsiteY3" fmla="*/ 540327 h 540327"/>
                </a:gdLst>
                <a:ahLst/>
                <a:cxnLst>
                  <a:cxn ang="0">
                    <a:pos x="connsiteX0" y="connsiteY0"/>
                  </a:cxn>
                  <a:cxn ang="0">
                    <a:pos x="connsiteX1" y="connsiteY1"/>
                  </a:cxn>
                  <a:cxn ang="0">
                    <a:pos x="connsiteX2" y="connsiteY2"/>
                  </a:cxn>
                  <a:cxn ang="0">
                    <a:pos x="connsiteX3" y="connsiteY3"/>
                  </a:cxn>
                </a:cxnLst>
                <a:rect l="l" t="t" r="r" b="b"/>
                <a:pathLst>
                  <a:path w="337544" h="540327">
                    <a:moveTo>
                      <a:pt x="311728" y="0"/>
                    </a:moveTo>
                    <a:cubicBezTo>
                      <a:pt x="329046" y="114300"/>
                      <a:pt x="346365" y="228600"/>
                      <a:pt x="332510" y="311727"/>
                    </a:cubicBezTo>
                    <a:cubicBezTo>
                      <a:pt x="318655" y="394854"/>
                      <a:pt x="284018" y="460663"/>
                      <a:pt x="228600" y="498763"/>
                    </a:cubicBezTo>
                    <a:cubicBezTo>
                      <a:pt x="173182" y="536863"/>
                      <a:pt x="86591" y="538595"/>
                      <a:pt x="0" y="540327"/>
                    </a:cubicBezTo>
                  </a:path>
                </a:pathLst>
              </a:custGeom>
              <a:noFill/>
              <a:ln w="28575">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 Box 21"/>
              <p:cNvSpPr txBox="1">
                <a:spLocks noChangeArrowheads="1"/>
              </p:cNvSpPr>
              <p:nvPr/>
            </p:nvSpPr>
            <p:spPr bwMode="auto">
              <a:xfrm>
                <a:off x="2531231" y="1984738"/>
                <a:ext cx="675647" cy="456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dirty="0" err="1">
                    <a:latin typeface="Symbol" pitchFamily="18" charset="2"/>
                  </a:rPr>
                  <a:t>w</a:t>
                </a:r>
                <a:r>
                  <a:rPr kumimoji="0" lang="en-US" baseline="-25000" dirty="0" err="1"/>
                  <a:t>AB</a:t>
                </a:r>
                <a:endParaRPr kumimoji="0" lang="en-US" baseline="-25000" dirty="0"/>
              </a:p>
            </p:txBody>
          </p:sp>
          <p:sp>
            <p:nvSpPr>
              <p:cNvPr id="88" name="Rectangle 87"/>
              <p:cNvSpPr/>
              <p:nvPr/>
            </p:nvSpPr>
            <p:spPr>
              <a:xfrm>
                <a:off x="3963325" y="2712387"/>
                <a:ext cx="322990" cy="410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Arrow Connector 88"/>
              <p:cNvCxnSpPr/>
              <p:nvPr/>
            </p:nvCxnSpPr>
            <p:spPr>
              <a:xfrm flipH="1">
                <a:off x="3663643" y="3335241"/>
                <a:ext cx="409258" cy="722039"/>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Text Box 30"/>
              <p:cNvSpPr txBox="1">
                <a:spLocks noChangeArrowheads="1"/>
              </p:cNvSpPr>
              <p:nvPr/>
            </p:nvSpPr>
            <p:spPr bwMode="auto">
              <a:xfrm>
                <a:off x="3161662" y="3696260"/>
                <a:ext cx="4748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b="1" i="1" dirty="0" err="1"/>
                  <a:t>v</a:t>
                </a:r>
                <a:r>
                  <a:rPr kumimoji="0" lang="en-US" baseline="-25000" dirty="0" err="1"/>
                  <a:t>B</a:t>
                </a:r>
                <a:endParaRPr kumimoji="0" lang="en-US" baseline="-25000" dirty="0"/>
              </a:p>
            </p:txBody>
          </p:sp>
        </p:grpSp>
        <p:cxnSp>
          <p:nvCxnSpPr>
            <p:cNvPr id="82" name="Straight Arrow Connector 81"/>
            <p:cNvCxnSpPr/>
            <p:nvPr/>
          </p:nvCxnSpPr>
          <p:spPr>
            <a:xfrm>
              <a:off x="1476260" y="1646373"/>
              <a:ext cx="2596641" cy="1508231"/>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3" name="Text Box 21"/>
            <p:cNvSpPr txBox="1">
              <a:spLocks noChangeArrowheads="1"/>
            </p:cNvSpPr>
            <p:nvPr/>
          </p:nvSpPr>
          <p:spPr bwMode="auto">
            <a:xfrm>
              <a:off x="3345363" y="2314011"/>
              <a:ext cx="6046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b="1" dirty="0" err="1">
                  <a:cs typeface="Times New Roman" panose="02020603050405020304" pitchFamily="18" charset="0"/>
                </a:rPr>
                <a:t>r</a:t>
              </a:r>
              <a:r>
                <a:rPr kumimoji="0" lang="en-US" baseline="-25000" dirty="0" err="1" smtClean="0">
                  <a:cs typeface="Times New Roman" panose="02020603050405020304" pitchFamily="18" charset="0"/>
                </a:rPr>
                <a:t>AB</a:t>
              </a:r>
              <a:endParaRPr kumimoji="0" lang="en-US" baseline="-25000" dirty="0">
                <a:cs typeface="Times New Roman" panose="02020603050405020304" pitchFamily="18" charset="0"/>
              </a:endParaRPr>
            </a:p>
          </p:txBody>
        </p:sp>
      </p:grpSp>
      <p:sp>
        <p:nvSpPr>
          <p:cNvPr id="112" name="Text Box 3"/>
          <p:cNvSpPr txBox="1">
            <a:spLocks noChangeArrowheads="1"/>
          </p:cNvSpPr>
          <p:nvPr/>
        </p:nvSpPr>
        <p:spPr bwMode="auto">
          <a:xfrm>
            <a:off x="5872724" y="5242778"/>
            <a:ext cx="25202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i="1" dirty="0" err="1" smtClean="0"/>
              <a:t>v</a:t>
            </a:r>
            <a:r>
              <a:rPr kumimoji="0" lang="en-US" baseline="-25000" dirty="0" err="1" smtClean="0"/>
              <a:t>B</a:t>
            </a:r>
            <a:r>
              <a:rPr kumimoji="0" lang="en-US" dirty="0" smtClean="0"/>
              <a:t> </a:t>
            </a:r>
            <a:r>
              <a:rPr kumimoji="0" lang="en-US" dirty="0"/>
              <a:t>= </a:t>
            </a:r>
            <a:r>
              <a:rPr kumimoji="0" lang="en-US" dirty="0" err="1" smtClean="0">
                <a:solidFill>
                  <a:srgbClr val="0000FF"/>
                </a:solidFill>
                <a:latin typeface="Symbol" pitchFamily="18" charset="2"/>
              </a:rPr>
              <a:t>w</a:t>
            </a:r>
            <a:r>
              <a:rPr kumimoji="0" lang="en-US" baseline="-25000" dirty="0" err="1" smtClean="0">
                <a:solidFill>
                  <a:srgbClr val="0000FF"/>
                </a:solidFill>
              </a:rPr>
              <a:t>AB</a:t>
            </a:r>
            <a:r>
              <a:rPr kumimoji="0" lang="en-US" baseline="-25000" dirty="0" smtClean="0">
                <a:solidFill>
                  <a:srgbClr val="0000FF"/>
                </a:solidFill>
              </a:rPr>
              <a:t> </a:t>
            </a:r>
            <a:r>
              <a:rPr kumimoji="0" lang="en-US" dirty="0" smtClean="0">
                <a:solidFill>
                  <a:srgbClr val="0000FF"/>
                </a:solidFill>
              </a:rPr>
              <a:t>(</a:t>
            </a:r>
            <a:r>
              <a:rPr kumimoji="0" lang="en-US" dirty="0" err="1" smtClean="0">
                <a:solidFill>
                  <a:srgbClr val="0000FF"/>
                </a:solidFill>
              </a:rPr>
              <a:t>r</a:t>
            </a:r>
            <a:r>
              <a:rPr kumimoji="0" lang="en-US" baseline="-25000" dirty="0" err="1" smtClean="0">
                <a:solidFill>
                  <a:srgbClr val="0000FF"/>
                </a:solidFill>
              </a:rPr>
              <a:t>AB</a:t>
            </a:r>
            <a:r>
              <a:rPr kumimoji="0" lang="en-US" dirty="0" smtClean="0">
                <a:solidFill>
                  <a:srgbClr val="0000FF"/>
                </a:solidFill>
              </a:rPr>
              <a:t>) m/s </a:t>
            </a:r>
            <a:endParaRPr kumimoji="0" lang="en-US" dirty="0">
              <a:solidFill>
                <a:srgbClr val="0000FF"/>
              </a:solidFill>
            </a:endParaRPr>
          </a:p>
        </p:txBody>
      </p:sp>
      <p:sp>
        <p:nvSpPr>
          <p:cNvPr id="114" name="Text Box 32"/>
          <p:cNvSpPr txBox="1">
            <a:spLocks noChangeArrowheads="1"/>
          </p:cNvSpPr>
          <p:nvPr/>
        </p:nvSpPr>
        <p:spPr bwMode="auto">
          <a:xfrm>
            <a:off x="1002693" y="4654697"/>
            <a:ext cx="205056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i="1" dirty="0" err="1" smtClean="0"/>
              <a:t>v</a:t>
            </a:r>
            <a:r>
              <a:rPr kumimoji="0" lang="en-US" baseline="-25000" dirty="0" err="1" smtClean="0"/>
              <a:t>C</a:t>
            </a:r>
            <a:r>
              <a:rPr kumimoji="0" lang="en-US" dirty="0" smtClean="0"/>
              <a:t> </a:t>
            </a:r>
            <a:r>
              <a:rPr kumimoji="0" lang="en-US" dirty="0"/>
              <a:t>= </a:t>
            </a:r>
            <a:r>
              <a:rPr kumimoji="0" lang="en-US" dirty="0" err="1" smtClean="0">
                <a:latin typeface="Symbol" pitchFamily="18" charset="2"/>
              </a:rPr>
              <a:t>w</a:t>
            </a:r>
            <a:r>
              <a:rPr kumimoji="0" lang="en-US" baseline="-25000" dirty="0" err="1" smtClean="0"/>
              <a:t>CD</a:t>
            </a:r>
            <a:r>
              <a:rPr kumimoji="0" lang="en-US" baseline="-25000" dirty="0" smtClean="0"/>
              <a:t> </a:t>
            </a:r>
            <a:r>
              <a:rPr kumimoji="0" lang="en-US" dirty="0" smtClean="0"/>
              <a:t>(</a:t>
            </a:r>
            <a:r>
              <a:rPr kumimoji="0" lang="en-US" dirty="0" err="1" smtClean="0"/>
              <a:t>r</a:t>
            </a:r>
            <a:r>
              <a:rPr kumimoji="0" lang="en-US" baseline="-25000" dirty="0" err="1" smtClean="0"/>
              <a:t>CD</a:t>
            </a:r>
            <a:r>
              <a:rPr kumimoji="0" lang="en-US" dirty="0" smtClean="0"/>
              <a:t>) </a:t>
            </a:r>
          </a:p>
          <a:p>
            <a:pPr eaLnBrk="1" hangingPunct="1"/>
            <a:r>
              <a:rPr kumimoji="0" lang="en-US" dirty="0" smtClean="0"/>
              <a:t>     = 4 (0.5)  </a:t>
            </a:r>
          </a:p>
          <a:p>
            <a:pPr eaLnBrk="1" hangingPunct="1"/>
            <a:r>
              <a:rPr kumimoji="0" lang="en-US" dirty="0"/>
              <a:t> </a:t>
            </a:r>
            <a:r>
              <a:rPr kumimoji="0" lang="en-US" dirty="0" smtClean="0"/>
              <a:t>    = </a:t>
            </a:r>
            <a:r>
              <a:rPr kumimoji="0" lang="en-US" dirty="0">
                <a:solidFill>
                  <a:srgbClr val="0000FF"/>
                </a:solidFill>
              </a:rPr>
              <a:t>2 </a:t>
            </a:r>
            <a:r>
              <a:rPr kumimoji="0" lang="en-US" dirty="0" smtClean="0">
                <a:solidFill>
                  <a:srgbClr val="0000FF"/>
                </a:solidFill>
              </a:rPr>
              <a:t>m/s</a:t>
            </a:r>
            <a:endParaRPr kumimoji="0" lang="en-US" dirty="0">
              <a:solidFill>
                <a:srgbClr val="0000FF"/>
              </a:solidFill>
            </a:endParaRPr>
          </a:p>
        </p:txBody>
      </p:sp>
      <p:grpSp>
        <p:nvGrpSpPr>
          <p:cNvPr id="15" name="Group 14"/>
          <p:cNvGrpSpPr/>
          <p:nvPr/>
        </p:nvGrpSpPr>
        <p:grpSpPr>
          <a:xfrm>
            <a:off x="502394" y="1884820"/>
            <a:ext cx="3629830" cy="2502890"/>
            <a:chOff x="502394" y="1884820"/>
            <a:chExt cx="3629830" cy="2502890"/>
          </a:xfrm>
        </p:grpSpPr>
        <p:grpSp>
          <p:nvGrpSpPr>
            <p:cNvPr id="11" name="Group 10"/>
            <p:cNvGrpSpPr/>
            <p:nvPr/>
          </p:nvGrpSpPr>
          <p:grpSpPr>
            <a:xfrm>
              <a:off x="502394" y="1884820"/>
              <a:ext cx="3629830" cy="2502890"/>
              <a:chOff x="4899592" y="1033485"/>
              <a:chExt cx="3629830" cy="2502890"/>
            </a:xfrm>
          </p:grpSpPr>
          <p:grpSp>
            <p:nvGrpSpPr>
              <p:cNvPr id="10" name="Group 9"/>
              <p:cNvGrpSpPr/>
              <p:nvPr/>
            </p:nvGrpSpPr>
            <p:grpSpPr>
              <a:xfrm>
                <a:off x="5410791" y="1259900"/>
                <a:ext cx="3118631" cy="2276475"/>
                <a:chOff x="5410791" y="1259900"/>
                <a:chExt cx="3118631" cy="2276475"/>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01604" y="1259900"/>
                  <a:ext cx="1247775" cy="22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5" name="Text Box 13"/>
                <p:cNvSpPr txBox="1">
                  <a:spLocks noChangeArrowheads="1"/>
                </p:cNvSpPr>
                <p:nvPr/>
              </p:nvSpPr>
              <p:spPr bwMode="auto">
                <a:xfrm>
                  <a:off x="6693663" y="2565777"/>
                  <a:ext cx="18357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dirty="0" err="1">
                      <a:latin typeface="Symbol" pitchFamily="18" charset="2"/>
                    </a:rPr>
                    <a:t>w</a:t>
                  </a:r>
                  <a:r>
                    <a:rPr kumimoji="0" lang="en-US" baseline="-25000" dirty="0" err="1"/>
                    <a:t>CD</a:t>
                  </a:r>
                  <a:r>
                    <a:rPr kumimoji="0" lang="en-US" dirty="0"/>
                    <a:t> </a:t>
                  </a:r>
                  <a:r>
                    <a:rPr kumimoji="0" lang="en-US" dirty="0" smtClean="0"/>
                    <a:t>= 4 </a:t>
                  </a:r>
                  <a:r>
                    <a:rPr kumimoji="0" lang="en-US" dirty="0"/>
                    <a:t>rad/s</a:t>
                  </a:r>
                </a:p>
              </p:txBody>
            </p:sp>
            <p:sp>
              <p:nvSpPr>
                <p:cNvPr id="66" name="Text Box 6"/>
                <p:cNvSpPr txBox="1">
                  <a:spLocks noChangeArrowheads="1"/>
                </p:cNvSpPr>
                <p:nvPr/>
              </p:nvSpPr>
              <p:spPr bwMode="auto">
                <a:xfrm>
                  <a:off x="5410791" y="1487221"/>
                  <a:ext cx="472722" cy="45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b="1" i="1" dirty="0" err="1"/>
                    <a:t>v</a:t>
                  </a:r>
                  <a:r>
                    <a:rPr kumimoji="0" lang="en-US" baseline="-25000" dirty="0" err="1"/>
                    <a:t>C</a:t>
                  </a:r>
                  <a:endParaRPr kumimoji="0" lang="en-US" baseline="-25000" dirty="0"/>
                </a:p>
              </p:txBody>
            </p:sp>
            <p:sp>
              <p:nvSpPr>
                <p:cNvPr id="69" name="Line 5"/>
                <p:cNvSpPr>
                  <a:spLocks noChangeShapeType="1"/>
                </p:cNvSpPr>
                <p:nvPr/>
              </p:nvSpPr>
              <p:spPr bwMode="auto">
                <a:xfrm flipH="1">
                  <a:off x="5736762" y="1607179"/>
                  <a:ext cx="491748"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77" name="Text Box 4"/>
              <p:cNvSpPr txBox="1">
                <a:spLocks noChangeArrowheads="1"/>
              </p:cNvSpPr>
              <p:nvPr/>
            </p:nvSpPr>
            <p:spPr bwMode="auto">
              <a:xfrm>
                <a:off x="4899592" y="1033485"/>
                <a:ext cx="1343525" cy="45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dirty="0">
                    <a:solidFill>
                      <a:srgbClr val="0000FA"/>
                    </a:solidFill>
                  </a:rPr>
                  <a:t>Link CD:</a:t>
                </a:r>
              </a:p>
            </p:txBody>
          </p:sp>
        </p:grpSp>
        <p:cxnSp>
          <p:nvCxnSpPr>
            <p:cNvPr id="13" name="Straight Arrow Connector 12"/>
            <p:cNvCxnSpPr/>
            <p:nvPr/>
          </p:nvCxnSpPr>
          <p:spPr>
            <a:xfrm flipV="1">
              <a:off x="1893253" y="2458515"/>
              <a:ext cx="0" cy="155448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8" name="Text Box 21"/>
            <p:cNvSpPr txBox="1">
              <a:spLocks noChangeArrowheads="1"/>
            </p:cNvSpPr>
            <p:nvPr/>
          </p:nvSpPr>
          <p:spPr bwMode="auto">
            <a:xfrm>
              <a:off x="1297762" y="2935460"/>
              <a:ext cx="6046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b="1" dirty="0" err="1" smtClean="0">
                  <a:cs typeface="Times New Roman" panose="02020603050405020304" pitchFamily="18" charset="0"/>
                </a:rPr>
                <a:t>r</a:t>
              </a:r>
              <a:r>
                <a:rPr kumimoji="0" lang="en-US" baseline="-25000" dirty="0" err="1" smtClean="0">
                  <a:cs typeface="Times New Roman" panose="02020603050405020304" pitchFamily="18" charset="0"/>
                </a:rPr>
                <a:t>CD</a:t>
              </a:r>
              <a:endParaRPr kumimoji="0" lang="en-US" baseline="-25000" dirty="0">
                <a:cs typeface="Times New Roman" panose="02020603050405020304" pitchFamily="18" charset="0"/>
              </a:endParaRPr>
            </a:p>
          </p:txBody>
        </p:sp>
      </p:grpSp>
      <p:sp>
        <p:nvSpPr>
          <p:cNvPr id="16" name="Rectangle 15"/>
          <p:cNvSpPr/>
          <p:nvPr/>
        </p:nvSpPr>
        <p:spPr>
          <a:xfrm>
            <a:off x="623322" y="1389775"/>
            <a:ext cx="6709529" cy="461665"/>
          </a:xfrm>
          <a:prstGeom prst="rect">
            <a:avLst/>
          </a:prstGeom>
        </p:spPr>
        <p:txBody>
          <a:bodyPr wrap="none">
            <a:spAutoFit/>
          </a:bodyPr>
          <a:lstStyle/>
          <a:p>
            <a:r>
              <a:rPr lang="en-US" dirty="0" smtClean="0"/>
              <a:t>Draw kinematic diagrams for Link CD and Link AB:</a:t>
            </a:r>
            <a:endParaRPr lang="en-US" dirty="0"/>
          </a:p>
        </p:txBody>
      </p:sp>
    </p:spTree>
    <p:extLst>
      <p:ext uri="{BB962C8B-B14F-4D97-AF65-F5344CB8AC3E}">
        <p14:creationId xmlns:p14="http://schemas.microsoft.com/office/powerpoint/2010/main" val="394186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0-#ppt_w/2"/>
                                          </p:val>
                                        </p:tav>
                                        <p:tav tm="100000">
                                          <p:val>
                                            <p:strVal val="#ppt_x"/>
                                          </p:val>
                                        </p:tav>
                                      </p:tavLst>
                                    </p:anim>
                                    <p:anim calcmode="lin" valueType="num">
                                      <p:cBhvr additive="base">
                                        <p:cTn id="14" dur="500" fill="hold"/>
                                        <p:tgtEl>
                                          <p:spTgt spid="15"/>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114"/>
                                        </p:tgtEl>
                                        <p:attrNameLst>
                                          <p:attrName>style.visibility</p:attrName>
                                        </p:attrNameLst>
                                      </p:cBhvr>
                                      <p:to>
                                        <p:strVal val="visible"/>
                                      </p:to>
                                    </p:set>
                                    <p:anim calcmode="lin" valueType="num">
                                      <p:cBhvr additive="base">
                                        <p:cTn id="18" dur="500" fill="hold"/>
                                        <p:tgtEl>
                                          <p:spTgt spid="114"/>
                                        </p:tgtEl>
                                        <p:attrNameLst>
                                          <p:attrName>ppt_x</p:attrName>
                                        </p:attrNameLst>
                                      </p:cBhvr>
                                      <p:tavLst>
                                        <p:tav tm="0">
                                          <p:val>
                                            <p:strVal val="#ppt_x"/>
                                          </p:val>
                                        </p:tav>
                                        <p:tav tm="100000">
                                          <p:val>
                                            <p:strVal val="#ppt_x"/>
                                          </p:val>
                                        </p:tav>
                                      </p:tavLst>
                                    </p:anim>
                                    <p:anim calcmode="lin" valueType="num">
                                      <p:cBhvr additive="base">
                                        <p:cTn id="19" dur="500" fill="hold"/>
                                        <p:tgtEl>
                                          <p:spTgt spid="11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80"/>
                                        </p:tgtEl>
                                        <p:attrNameLst>
                                          <p:attrName>style.visibility</p:attrName>
                                        </p:attrNameLst>
                                      </p:cBhvr>
                                      <p:to>
                                        <p:strVal val="visible"/>
                                      </p:to>
                                    </p:set>
                                    <p:anim calcmode="lin" valueType="num">
                                      <p:cBhvr additive="base">
                                        <p:cTn id="24" dur="500" fill="hold"/>
                                        <p:tgtEl>
                                          <p:spTgt spid="80"/>
                                        </p:tgtEl>
                                        <p:attrNameLst>
                                          <p:attrName>ppt_x</p:attrName>
                                        </p:attrNameLst>
                                      </p:cBhvr>
                                      <p:tavLst>
                                        <p:tav tm="0">
                                          <p:val>
                                            <p:strVal val="0-#ppt_w/2"/>
                                          </p:val>
                                        </p:tav>
                                        <p:tav tm="100000">
                                          <p:val>
                                            <p:strVal val="#ppt_x"/>
                                          </p:val>
                                        </p:tav>
                                      </p:tavLst>
                                    </p:anim>
                                    <p:anim calcmode="lin" valueType="num">
                                      <p:cBhvr additive="base">
                                        <p:cTn id="25" dur="500" fill="hold"/>
                                        <p:tgtEl>
                                          <p:spTgt spid="80"/>
                                        </p:tgtEl>
                                        <p:attrNameLst>
                                          <p:attrName>ppt_y</p:attrName>
                                        </p:attrNameLst>
                                      </p:cBhvr>
                                      <p:tavLst>
                                        <p:tav tm="0">
                                          <p:val>
                                            <p:strVal val="#ppt_y"/>
                                          </p:val>
                                        </p:tav>
                                        <p:tav tm="100000">
                                          <p:val>
                                            <p:strVal val="#ppt_y"/>
                                          </p:val>
                                        </p:tav>
                                      </p:tavLst>
                                    </p:anim>
                                  </p:childTnLst>
                                </p:cTn>
                              </p:par>
                            </p:childTnLst>
                          </p:cTn>
                        </p:par>
                        <p:par>
                          <p:cTn id="26" fill="hold">
                            <p:stCondLst>
                              <p:cond delay="500"/>
                            </p:stCondLst>
                            <p:childTnLst>
                              <p:par>
                                <p:cTn id="27" presetID="2" presetClass="entr" presetSubtype="4" fill="hold" grpId="0" nodeType="afterEffect">
                                  <p:stCondLst>
                                    <p:cond delay="0"/>
                                  </p:stCondLst>
                                  <p:childTnLst>
                                    <p:set>
                                      <p:cBhvr>
                                        <p:cTn id="28" dur="1" fill="hold">
                                          <p:stCondLst>
                                            <p:cond delay="0"/>
                                          </p:stCondLst>
                                        </p:cTn>
                                        <p:tgtEl>
                                          <p:spTgt spid="112"/>
                                        </p:tgtEl>
                                        <p:attrNameLst>
                                          <p:attrName>style.visibility</p:attrName>
                                        </p:attrNameLst>
                                      </p:cBhvr>
                                      <p:to>
                                        <p:strVal val="visible"/>
                                      </p:to>
                                    </p:set>
                                    <p:anim calcmode="lin" valueType="num">
                                      <p:cBhvr additive="base">
                                        <p:cTn id="29" dur="500" fill="hold"/>
                                        <p:tgtEl>
                                          <p:spTgt spid="112"/>
                                        </p:tgtEl>
                                        <p:attrNameLst>
                                          <p:attrName>ppt_x</p:attrName>
                                        </p:attrNameLst>
                                      </p:cBhvr>
                                      <p:tavLst>
                                        <p:tav tm="0">
                                          <p:val>
                                            <p:strVal val="#ppt_x"/>
                                          </p:val>
                                        </p:tav>
                                        <p:tav tm="100000">
                                          <p:val>
                                            <p:strVal val="#ppt_x"/>
                                          </p:val>
                                        </p:tav>
                                      </p:tavLst>
                                    </p:anim>
                                    <p:anim calcmode="lin" valueType="num">
                                      <p:cBhvr additive="base">
                                        <p:cTn id="30" dur="500" fill="hold"/>
                                        <p:tgtEl>
                                          <p:spTgt spid="1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114"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75" name="Text Box 71"/>
          <p:cNvSpPr txBox="1">
            <a:spLocks noChangeArrowheads="1"/>
          </p:cNvSpPr>
          <p:nvPr/>
        </p:nvSpPr>
        <p:spPr bwMode="auto">
          <a:xfrm>
            <a:off x="861295" y="4103323"/>
            <a:ext cx="7383804"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spcAft>
                <a:spcPts val="600"/>
              </a:spcAft>
            </a:pPr>
            <a:r>
              <a:rPr lang="en-US" dirty="0"/>
              <a:t>Then, the kinematics </a:t>
            </a:r>
            <a:r>
              <a:rPr lang="en-US" dirty="0" smtClean="0"/>
              <a:t>gives: </a:t>
            </a:r>
          </a:p>
          <a:p>
            <a:pPr eaLnBrk="1" hangingPunct="1">
              <a:spcAft>
                <a:spcPts val="600"/>
              </a:spcAft>
            </a:pPr>
            <a:r>
              <a:rPr kumimoji="0" lang="en-US" i="1" dirty="0" err="1" smtClean="0">
                <a:cs typeface="Times New Roman" pitchFamily="18" charset="0"/>
              </a:rPr>
              <a:t>v</a:t>
            </a:r>
            <a:r>
              <a:rPr kumimoji="0" lang="en-US" baseline="-25000" dirty="0" err="1" smtClean="0"/>
              <a:t>C</a:t>
            </a:r>
            <a:r>
              <a:rPr kumimoji="0" lang="en-US" dirty="0" smtClean="0">
                <a:cs typeface="Times New Roman" pitchFamily="18" charset="0"/>
              </a:rPr>
              <a:t> </a:t>
            </a:r>
            <a:r>
              <a:rPr kumimoji="0" lang="en-US" dirty="0">
                <a:cs typeface="Times New Roman" pitchFamily="18" charset="0"/>
              </a:rPr>
              <a:t>= </a:t>
            </a:r>
            <a:r>
              <a:rPr kumimoji="0" lang="en-US" dirty="0" err="1" smtClean="0">
                <a:latin typeface="Symbol" pitchFamily="18" charset="2"/>
              </a:rPr>
              <a:t>w</a:t>
            </a:r>
            <a:r>
              <a:rPr kumimoji="0" lang="en-US" baseline="-25000" dirty="0" err="1" smtClean="0"/>
              <a:t>BC</a:t>
            </a:r>
            <a:r>
              <a:rPr kumimoji="0" lang="en-US" baseline="-25000" dirty="0" smtClean="0"/>
              <a:t> </a:t>
            </a:r>
            <a:r>
              <a:rPr kumimoji="0" lang="en-US" dirty="0" smtClean="0">
                <a:cs typeface="Times New Roman" pitchFamily="18" charset="0"/>
              </a:rPr>
              <a:t>(</a:t>
            </a:r>
            <a:r>
              <a:rPr kumimoji="0" lang="en-US" dirty="0" err="1" smtClean="0"/>
              <a:t>r</a:t>
            </a:r>
            <a:r>
              <a:rPr kumimoji="0" lang="en-US" baseline="-25000" dirty="0" err="1" smtClean="0"/>
              <a:t>C</a:t>
            </a:r>
            <a:r>
              <a:rPr kumimoji="0" lang="en-US" baseline="-25000" dirty="0" smtClean="0"/>
              <a:t>/IC</a:t>
            </a:r>
            <a:r>
              <a:rPr kumimoji="0" lang="en-US" dirty="0" smtClean="0">
                <a:cs typeface="Times New Roman" pitchFamily="18" charset="0"/>
              </a:rPr>
              <a:t>) </a:t>
            </a:r>
            <a:r>
              <a:rPr kumimoji="0" lang="en-US" dirty="0" smtClean="0">
                <a:sym typeface="Symbol"/>
              </a:rPr>
              <a:t>    2.0 = </a:t>
            </a:r>
            <a:r>
              <a:rPr kumimoji="0" lang="en-US" dirty="0" err="1" smtClean="0">
                <a:latin typeface="Symbol" pitchFamily="18" charset="2"/>
              </a:rPr>
              <a:t>w</a:t>
            </a:r>
            <a:r>
              <a:rPr kumimoji="0" lang="en-US" baseline="-25000" dirty="0" err="1" smtClean="0"/>
              <a:t>BC</a:t>
            </a:r>
            <a:r>
              <a:rPr kumimoji="0" lang="en-US" baseline="-25000" dirty="0" smtClean="0"/>
              <a:t> </a:t>
            </a:r>
            <a:r>
              <a:rPr kumimoji="0" lang="en-US" dirty="0" smtClean="0">
                <a:sym typeface="Symbol"/>
              </a:rPr>
              <a:t>(0.2309 ) </a:t>
            </a:r>
            <a:endParaRPr kumimoji="0" lang="en-US" baseline="-25000" dirty="0" smtClean="0"/>
          </a:p>
          <a:p>
            <a:pPr eaLnBrk="1" hangingPunct="1">
              <a:spcAft>
                <a:spcPts val="600"/>
              </a:spcAft>
            </a:pPr>
            <a:r>
              <a:rPr kumimoji="0" lang="en-US" dirty="0" smtClean="0">
                <a:latin typeface="Symbol" pitchFamily="18" charset="2"/>
              </a:rPr>
              <a:t>  </a:t>
            </a:r>
            <a:r>
              <a:rPr kumimoji="0" lang="en-US" dirty="0" err="1" smtClean="0">
                <a:latin typeface="Symbol" pitchFamily="18" charset="2"/>
              </a:rPr>
              <a:t>w</a:t>
            </a:r>
            <a:r>
              <a:rPr kumimoji="0" lang="en-US" baseline="-25000" dirty="0" err="1" smtClean="0"/>
              <a:t>BC</a:t>
            </a:r>
            <a:r>
              <a:rPr kumimoji="0" lang="en-US" dirty="0" smtClean="0"/>
              <a:t> = </a:t>
            </a:r>
            <a:r>
              <a:rPr lang="en-US" u="sng" dirty="0" smtClean="0">
                <a:solidFill>
                  <a:srgbClr val="0000FF"/>
                </a:solidFill>
              </a:rPr>
              <a:t>8.66 rad/s</a:t>
            </a:r>
            <a:endParaRPr kumimoji="0" lang="en-US" i="1" u="sng" dirty="0" smtClean="0">
              <a:solidFill>
                <a:srgbClr val="0000FF"/>
              </a:solidFill>
              <a:cs typeface="Times New Roman" pitchFamily="18" charset="0"/>
            </a:endParaRPr>
          </a:p>
          <a:p>
            <a:pPr eaLnBrk="1" hangingPunct="1">
              <a:spcAft>
                <a:spcPts val="600"/>
              </a:spcAft>
            </a:pPr>
            <a:r>
              <a:rPr kumimoji="0" lang="en-US" i="1" dirty="0" err="1" smtClean="0">
                <a:cs typeface="Times New Roman" pitchFamily="18" charset="0"/>
              </a:rPr>
              <a:t>v</a:t>
            </a:r>
            <a:r>
              <a:rPr kumimoji="0" lang="en-US" baseline="-25000" dirty="0" err="1" smtClean="0"/>
              <a:t>B</a:t>
            </a:r>
            <a:r>
              <a:rPr kumimoji="0" lang="en-US" dirty="0" smtClean="0">
                <a:cs typeface="Times New Roman" pitchFamily="18" charset="0"/>
              </a:rPr>
              <a:t> </a:t>
            </a:r>
            <a:r>
              <a:rPr kumimoji="0" lang="en-US" dirty="0">
                <a:cs typeface="Times New Roman" pitchFamily="18" charset="0"/>
              </a:rPr>
              <a:t>= </a:t>
            </a:r>
            <a:r>
              <a:rPr kumimoji="0" lang="en-US" dirty="0" err="1" smtClean="0">
                <a:latin typeface="Symbol" pitchFamily="18" charset="2"/>
              </a:rPr>
              <a:t>w</a:t>
            </a:r>
            <a:r>
              <a:rPr kumimoji="0" lang="en-US" baseline="-25000" dirty="0" err="1" smtClean="0"/>
              <a:t>BC</a:t>
            </a:r>
            <a:r>
              <a:rPr kumimoji="0" lang="en-US" baseline="-25000" dirty="0" smtClean="0"/>
              <a:t> </a:t>
            </a:r>
            <a:r>
              <a:rPr kumimoji="0" lang="en-US" dirty="0" smtClean="0">
                <a:cs typeface="Times New Roman" pitchFamily="18" charset="0"/>
              </a:rPr>
              <a:t>(</a:t>
            </a:r>
            <a:r>
              <a:rPr kumimoji="0" lang="en-US" dirty="0" err="1" smtClean="0"/>
              <a:t>r</a:t>
            </a:r>
            <a:r>
              <a:rPr kumimoji="0" lang="en-US" baseline="-25000" dirty="0" err="1" smtClean="0"/>
              <a:t>B</a:t>
            </a:r>
            <a:r>
              <a:rPr kumimoji="0" lang="en-US" baseline="-25000" dirty="0" smtClean="0"/>
              <a:t>/IC</a:t>
            </a:r>
            <a:r>
              <a:rPr kumimoji="0" lang="en-US" dirty="0" smtClean="0">
                <a:cs typeface="Times New Roman" pitchFamily="18" charset="0"/>
              </a:rPr>
              <a:t>) </a:t>
            </a:r>
            <a:r>
              <a:rPr kumimoji="0" lang="en-US" dirty="0" smtClean="0"/>
              <a:t>= </a:t>
            </a:r>
            <a:r>
              <a:rPr kumimoji="0" lang="en-US" dirty="0" err="1" smtClean="0">
                <a:latin typeface="Symbol" pitchFamily="18" charset="2"/>
              </a:rPr>
              <a:t>w</a:t>
            </a:r>
            <a:r>
              <a:rPr kumimoji="0" lang="en-US" baseline="-25000" dirty="0" err="1" smtClean="0"/>
              <a:t>AB</a:t>
            </a:r>
            <a:r>
              <a:rPr kumimoji="0" lang="en-US" baseline="-25000" dirty="0" smtClean="0"/>
              <a:t> </a:t>
            </a:r>
            <a:r>
              <a:rPr kumimoji="0" lang="en-US" dirty="0" smtClean="0"/>
              <a:t>(</a:t>
            </a:r>
            <a:r>
              <a:rPr kumimoji="0" lang="en-US" dirty="0" err="1" smtClean="0"/>
              <a:t>r</a:t>
            </a:r>
            <a:r>
              <a:rPr kumimoji="0" lang="en-US" baseline="-25000" dirty="0" err="1" smtClean="0"/>
              <a:t>AB</a:t>
            </a:r>
            <a:r>
              <a:rPr kumimoji="0" lang="en-US" dirty="0"/>
              <a:t>) </a:t>
            </a:r>
            <a:r>
              <a:rPr kumimoji="0" lang="en-US" dirty="0" smtClean="0">
                <a:sym typeface="Symbol"/>
              </a:rPr>
              <a:t> </a:t>
            </a:r>
            <a:r>
              <a:rPr kumimoji="0" lang="en-US" dirty="0" smtClean="0">
                <a:latin typeface="Symbol" pitchFamily="18" charset="2"/>
                <a:sym typeface="Symbol"/>
              </a:rPr>
              <a:t>8.66 </a:t>
            </a:r>
            <a:r>
              <a:rPr kumimoji="0" lang="en-US" dirty="0" smtClean="0">
                <a:sym typeface="Symbol"/>
              </a:rPr>
              <a:t>(0.4619 </a:t>
            </a:r>
            <a:r>
              <a:rPr kumimoji="0" lang="en-US" dirty="0">
                <a:sym typeface="Symbol"/>
              </a:rPr>
              <a:t>) </a:t>
            </a:r>
            <a:r>
              <a:rPr kumimoji="0" lang="en-US" dirty="0" smtClean="0"/>
              <a:t>= </a:t>
            </a:r>
            <a:r>
              <a:rPr kumimoji="0" lang="en-US" dirty="0" err="1" smtClean="0">
                <a:latin typeface="Symbol" pitchFamily="18" charset="2"/>
              </a:rPr>
              <a:t>w</a:t>
            </a:r>
            <a:r>
              <a:rPr kumimoji="0" lang="en-US" baseline="-25000" dirty="0" err="1" smtClean="0"/>
              <a:t>AB</a:t>
            </a:r>
            <a:r>
              <a:rPr kumimoji="0" lang="en-US" baseline="-25000" dirty="0" smtClean="0"/>
              <a:t> </a:t>
            </a:r>
            <a:r>
              <a:rPr kumimoji="0" lang="en-US" dirty="0" smtClean="0"/>
              <a:t>(1) </a:t>
            </a:r>
          </a:p>
          <a:p>
            <a:pPr eaLnBrk="1" hangingPunct="1">
              <a:spcAft>
                <a:spcPts val="600"/>
              </a:spcAft>
            </a:pPr>
            <a:r>
              <a:rPr kumimoji="0" lang="en-US" dirty="0" smtClean="0">
                <a:latin typeface="Symbol" pitchFamily="18" charset="2"/>
              </a:rPr>
              <a:t>  </a:t>
            </a:r>
            <a:r>
              <a:rPr kumimoji="0" lang="en-US" dirty="0" err="1" smtClean="0">
                <a:latin typeface="Symbol" pitchFamily="18" charset="2"/>
              </a:rPr>
              <a:t>w</a:t>
            </a:r>
            <a:r>
              <a:rPr kumimoji="0" lang="en-US" baseline="-25000" dirty="0" err="1" smtClean="0"/>
              <a:t>AB</a:t>
            </a:r>
            <a:r>
              <a:rPr kumimoji="0" lang="en-US" dirty="0" smtClean="0"/>
              <a:t> </a:t>
            </a:r>
            <a:r>
              <a:rPr kumimoji="0" lang="en-US" dirty="0"/>
              <a:t>= </a:t>
            </a:r>
            <a:r>
              <a:rPr lang="en-US" u="sng" dirty="0" smtClean="0">
                <a:solidFill>
                  <a:srgbClr val="0000FF"/>
                </a:solidFill>
              </a:rPr>
              <a:t>4.0 </a:t>
            </a:r>
            <a:r>
              <a:rPr lang="en-US" u="sng" dirty="0">
                <a:solidFill>
                  <a:srgbClr val="0000FF"/>
                </a:solidFill>
              </a:rPr>
              <a:t>rad/s</a:t>
            </a:r>
            <a:r>
              <a:rPr kumimoji="0" lang="en-US" u="sng" dirty="0" smtClean="0">
                <a:solidFill>
                  <a:srgbClr val="0000FF"/>
                </a:solidFill>
                <a:sym typeface="Symbol"/>
              </a:rPr>
              <a:t> </a:t>
            </a:r>
            <a:endParaRPr kumimoji="0" lang="en-US" u="sng" dirty="0">
              <a:solidFill>
                <a:srgbClr val="0000FF"/>
              </a:solidFill>
              <a:cs typeface="Times New Roman" pitchFamily="18" charset="0"/>
            </a:endParaRPr>
          </a:p>
        </p:txBody>
      </p:sp>
      <p:sp>
        <p:nvSpPr>
          <p:cNvPr id="6" name="Title 5"/>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GROUP PROBLEM SOLVING </a:t>
            </a: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grpSp>
        <p:nvGrpSpPr>
          <p:cNvPr id="91" name="Group 90"/>
          <p:cNvGrpSpPr/>
          <p:nvPr/>
        </p:nvGrpSpPr>
        <p:grpSpPr>
          <a:xfrm>
            <a:off x="964645" y="1525159"/>
            <a:ext cx="4213013" cy="2224400"/>
            <a:chOff x="3496607" y="1159141"/>
            <a:chExt cx="4213013" cy="2224400"/>
          </a:xfrm>
        </p:grpSpPr>
        <p:pic>
          <p:nvPicPr>
            <p:cNvPr id="92"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19291"/>
            <a:stretch/>
          </p:blipFill>
          <p:spPr bwMode="auto">
            <a:xfrm>
              <a:off x="4762141" y="1689822"/>
              <a:ext cx="2105025" cy="868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3" name="Text Box 58"/>
            <p:cNvSpPr txBox="1">
              <a:spLocks noChangeArrowheads="1"/>
            </p:cNvSpPr>
            <p:nvPr/>
          </p:nvSpPr>
          <p:spPr bwMode="auto">
            <a:xfrm>
              <a:off x="3496607" y="1159141"/>
              <a:ext cx="42130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dirty="0" smtClean="0">
                  <a:solidFill>
                    <a:srgbClr val="0000FA"/>
                  </a:solidFill>
                </a:rPr>
                <a:t>Kinematic diagram for Link </a:t>
              </a:r>
              <a:r>
                <a:rPr kumimoji="0" lang="en-US" dirty="0">
                  <a:solidFill>
                    <a:srgbClr val="0000FA"/>
                  </a:solidFill>
                </a:rPr>
                <a:t>BC:</a:t>
              </a:r>
            </a:p>
          </p:txBody>
        </p:sp>
        <p:sp>
          <p:nvSpPr>
            <p:cNvPr id="94" name="Line 5"/>
            <p:cNvSpPr>
              <a:spLocks noChangeShapeType="1"/>
            </p:cNvSpPr>
            <p:nvPr/>
          </p:nvSpPr>
          <p:spPr bwMode="auto">
            <a:xfrm flipH="1">
              <a:off x="6517389" y="2338060"/>
              <a:ext cx="491748"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cxnSp>
          <p:nvCxnSpPr>
            <p:cNvPr id="95" name="Straight Arrow Connector 94"/>
            <p:cNvCxnSpPr/>
            <p:nvPr/>
          </p:nvCxnSpPr>
          <p:spPr>
            <a:xfrm flipH="1">
              <a:off x="4540939" y="2338060"/>
              <a:ext cx="409258" cy="722039"/>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6" name="Text Box 30"/>
            <p:cNvSpPr txBox="1">
              <a:spLocks noChangeArrowheads="1"/>
            </p:cNvSpPr>
            <p:nvPr/>
          </p:nvSpPr>
          <p:spPr bwMode="auto">
            <a:xfrm>
              <a:off x="4156499" y="2606118"/>
              <a:ext cx="4748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b="1" i="1" dirty="0" err="1"/>
                <a:t>v</a:t>
              </a:r>
              <a:r>
                <a:rPr kumimoji="0" lang="en-US" baseline="-25000" dirty="0" err="1"/>
                <a:t>B</a:t>
              </a:r>
              <a:endParaRPr kumimoji="0" lang="en-US" baseline="-25000" dirty="0"/>
            </a:p>
          </p:txBody>
        </p:sp>
        <p:sp>
          <p:nvSpPr>
            <p:cNvPr id="97" name="Text Box 30"/>
            <p:cNvSpPr txBox="1">
              <a:spLocks noChangeArrowheads="1"/>
            </p:cNvSpPr>
            <p:nvPr/>
          </p:nvSpPr>
          <p:spPr bwMode="auto">
            <a:xfrm>
              <a:off x="6871406" y="1936326"/>
              <a:ext cx="4571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b="1" i="1" dirty="0" err="1" smtClean="0"/>
                <a:t>v</a:t>
              </a:r>
              <a:r>
                <a:rPr kumimoji="0" lang="en-US" baseline="-25000" dirty="0" err="1"/>
                <a:t>C</a:t>
              </a:r>
              <a:endParaRPr kumimoji="0" lang="en-US" baseline="-25000" dirty="0"/>
            </a:p>
          </p:txBody>
        </p:sp>
        <p:cxnSp>
          <p:nvCxnSpPr>
            <p:cNvPr id="98" name="Straight Connector 97"/>
            <p:cNvCxnSpPr/>
            <p:nvPr/>
          </p:nvCxnSpPr>
          <p:spPr>
            <a:xfrm>
              <a:off x="4953000" y="2338060"/>
              <a:ext cx="1810263" cy="98912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6478969" y="2338060"/>
              <a:ext cx="0" cy="98912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0" name="Text Box 51"/>
            <p:cNvSpPr txBox="1">
              <a:spLocks noChangeArrowheads="1"/>
            </p:cNvSpPr>
            <p:nvPr/>
          </p:nvSpPr>
          <p:spPr bwMode="auto">
            <a:xfrm>
              <a:off x="6557450" y="2918266"/>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b="1" dirty="0" smtClean="0">
                  <a:solidFill>
                    <a:srgbClr val="0000FF"/>
                  </a:solidFill>
                </a:rPr>
                <a:t>IC</a:t>
              </a:r>
              <a:endParaRPr kumimoji="0" lang="en-US" b="1" dirty="0">
                <a:solidFill>
                  <a:srgbClr val="0000FF"/>
                </a:solidFill>
              </a:endParaRPr>
            </a:p>
          </p:txBody>
        </p:sp>
        <p:sp>
          <p:nvSpPr>
            <p:cNvPr id="101" name="Freeform 100"/>
            <p:cNvSpPr/>
            <p:nvPr/>
          </p:nvSpPr>
          <p:spPr>
            <a:xfrm>
              <a:off x="5806555" y="2028497"/>
              <a:ext cx="173831" cy="504496"/>
            </a:xfrm>
            <a:custGeom>
              <a:avLst/>
              <a:gdLst>
                <a:gd name="connsiteX0" fmla="*/ 173831 w 173831"/>
                <a:gd name="connsiteY0" fmla="*/ 0 h 504496"/>
                <a:gd name="connsiteX1" fmla="*/ 37197 w 173831"/>
                <a:gd name="connsiteY1" fmla="*/ 126124 h 504496"/>
                <a:gd name="connsiteX2" fmla="*/ 5666 w 173831"/>
                <a:gd name="connsiteY2" fmla="*/ 367862 h 504496"/>
                <a:gd name="connsiteX3" fmla="*/ 131790 w 173831"/>
                <a:gd name="connsiteY3" fmla="*/ 504496 h 504496"/>
              </a:gdLst>
              <a:ahLst/>
              <a:cxnLst>
                <a:cxn ang="0">
                  <a:pos x="connsiteX0" y="connsiteY0"/>
                </a:cxn>
                <a:cxn ang="0">
                  <a:pos x="connsiteX1" y="connsiteY1"/>
                </a:cxn>
                <a:cxn ang="0">
                  <a:pos x="connsiteX2" y="connsiteY2"/>
                </a:cxn>
                <a:cxn ang="0">
                  <a:pos x="connsiteX3" y="connsiteY3"/>
                </a:cxn>
              </a:cxnLst>
              <a:rect l="l" t="t" r="r" b="b"/>
              <a:pathLst>
                <a:path w="173831" h="504496">
                  <a:moveTo>
                    <a:pt x="173831" y="0"/>
                  </a:moveTo>
                  <a:cubicBezTo>
                    <a:pt x="119527" y="32407"/>
                    <a:pt x="65224" y="64814"/>
                    <a:pt x="37197" y="126124"/>
                  </a:cubicBezTo>
                  <a:cubicBezTo>
                    <a:pt x="9170" y="187434"/>
                    <a:pt x="-10100" y="304800"/>
                    <a:pt x="5666" y="367862"/>
                  </a:cubicBezTo>
                  <a:cubicBezTo>
                    <a:pt x="21432" y="430924"/>
                    <a:pt x="76611" y="467710"/>
                    <a:pt x="131790" y="504496"/>
                  </a:cubicBezTo>
                </a:path>
              </a:pathLst>
            </a:custGeom>
            <a:noFill/>
            <a:ln w="28575">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 Box 40"/>
            <p:cNvSpPr txBox="1">
              <a:spLocks noChangeArrowheads="1"/>
            </p:cNvSpPr>
            <p:nvPr/>
          </p:nvSpPr>
          <p:spPr bwMode="auto">
            <a:xfrm>
              <a:off x="5789851" y="2366147"/>
              <a:ext cx="664478" cy="457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dirty="0" err="1">
                  <a:latin typeface="Symbol" pitchFamily="18" charset="2"/>
                </a:rPr>
                <a:t>w</a:t>
              </a:r>
              <a:r>
                <a:rPr kumimoji="0" lang="en-US" baseline="-25000" dirty="0" err="1"/>
                <a:t>BC</a:t>
              </a:r>
              <a:endParaRPr kumimoji="0" lang="en-US" baseline="-25000" dirty="0"/>
            </a:p>
          </p:txBody>
        </p:sp>
        <p:cxnSp>
          <p:nvCxnSpPr>
            <p:cNvPr id="103" name="Straight Connector 102"/>
            <p:cNvCxnSpPr/>
            <p:nvPr/>
          </p:nvCxnSpPr>
          <p:spPr>
            <a:xfrm>
              <a:off x="4942490" y="2167158"/>
              <a:ext cx="0" cy="11600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Freeform 103"/>
            <p:cNvSpPr/>
            <p:nvPr/>
          </p:nvSpPr>
          <p:spPr>
            <a:xfrm>
              <a:off x="4645572" y="2921876"/>
              <a:ext cx="294290" cy="85250"/>
            </a:xfrm>
            <a:custGeom>
              <a:avLst/>
              <a:gdLst>
                <a:gd name="connsiteX0" fmla="*/ 0 w 294290"/>
                <a:gd name="connsiteY0" fmla="*/ 0 h 85250"/>
                <a:gd name="connsiteX1" fmla="*/ 105104 w 294290"/>
                <a:gd name="connsiteY1" fmla="*/ 73572 h 85250"/>
                <a:gd name="connsiteX2" fmla="*/ 241738 w 294290"/>
                <a:gd name="connsiteY2" fmla="*/ 84083 h 85250"/>
                <a:gd name="connsiteX3" fmla="*/ 294290 w 294290"/>
                <a:gd name="connsiteY3" fmla="*/ 63062 h 85250"/>
              </a:gdLst>
              <a:ahLst/>
              <a:cxnLst>
                <a:cxn ang="0">
                  <a:pos x="connsiteX0" y="connsiteY0"/>
                </a:cxn>
                <a:cxn ang="0">
                  <a:pos x="connsiteX1" y="connsiteY1"/>
                </a:cxn>
                <a:cxn ang="0">
                  <a:pos x="connsiteX2" y="connsiteY2"/>
                </a:cxn>
                <a:cxn ang="0">
                  <a:pos x="connsiteX3" y="connsiteY3"/>
                </a:cxn>
              </a:cxnLst>
              <a:rect l="l" t="t" r="r" b="b"/>
              <a:pathLst>
                <a:path w="294290" h="85250">
                  <a:moveTo>
                    <a:pt x="0" y="0"/>
                  </a:moveTo>
                  <a:cubicBezTo>
                    <a:pt x="32407" y="29779"/>
                    <a:pt x="64814" y="59558"/>
                    <a:pt x="105104" y="73572"/>
                  </a:cubicBezTo>
                  <a:cubicBezTo>
                    <a:pt x="145394" y="87586"/>
                    <a:pt x="210207" y="85835"/>
                    <a:pt x="241738" y="84083"/>
                  </a:cubicBezTo>
                  <a:cubicBezTo>
                    <a:pt x="273269" y="82331"/>
                    <a:pt x="283779" y="72696"/>
                    <a:pt x="294290" y="63062"/>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 Box 55"/>
            <p:cNvSpPr txBox="1">
              <a:spLocks noChangeArrowheads="1"/>
            </p:cNvSpPr>
            <p:nvPr/>
          </p:nvSpPr>
          <p:spPr bwMode="auto">
            <a:xfrm>
              <a:off x="4492307" y="2941496"/>
              <a:ext cx="54373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sz="2000" dirty="0"/>
                <a:t>3</a:t>
              </a:r>
              <a:r>
                <a:rPr kumimoji="0" lang="en-US" sz="2000" dirty="0" smtClean="0"/>
                <a:t>0</a:t>
              </a:r>
              <a:r>
                <a:rPr kumimoji="0" lang="en-US" sz="2000" dirty="0">
                  <a:cs typeface="Times New Roman" pitchFamily="18" charset="0"/>
                </a:rPr>
                <a:t>°</a:t>
              </a:r>
              <a:endParaRPr kumimoji="0" lang="en-US" sz="2000" dirty="0"/>
            </a:p>
          </p:txBody>
        </p:sp>
        <p:sp>
          <p:nvSpPr>
            <p:cNvPr id="106" name="TextBox 105"/>
            <p:cNvSpPr txBox="1"/>
            <p:nvPr/>
          </p:nvSpPr>
          <p:spPr>
            <a:xfrm>
              <a:off x="6316104" y="2921876"/>
              <a:ext cx="325730" cy="461665"/>
            </a:xfrm>
            <a:prstGeom prst="rect">
              <a:avLst/>
            </a:prstGeom>
            <a:noFill/>
          </p:spPr>
          <p:txBody>
            <a:bodyPr wrap="none" rtlCol="0">
              <a:spAutoFit/>
            </a:bodyPr>
            <a:lstStyle/>
            <a:p>
              <a:r>
                <a:rPr lang="en-US" dirty="0" smtClean="0">
                  <a:solidFill>
                    <a:srgbClr val="0000FF"/>
                  </a:solidFill>
                  <a:sym typeface="Symbol"/>
                </a:rPr>
                <a:t></a:t>
              </a:r>
              <a:endParaRPr lang="en-US" dirty="0">
                <a:solidFill>
                  <a:srgbClr val="0000FF"/>
                </a:solidFill>
              </a:endParaRPr>
            </a:p>
          </p:txBody>
        </p:sp>
        <p:cxnSp>
          <p:nvCxnSpPr>
            <p:cNvPr id="107" name="Straight Arrow Connector 106"/>
            <p:cNvCxnSpPr/>
            <p:nvPr/>
          </p:nvCxnSpPr>
          <p:spPr>
            <a:xfrm flipV="1">
              <a:off x="6478969" y="2397991"/>
              <a:ext cx="0" cy="754717"/>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8" name="Rectangle 107"/>
            <p:cNvSpPr/>
            <p:nvPr/>
          </p:nvSpPr>
          <p:spPr>
            <a:xfrm>
              <a:off x="6454329" y="2562520"/>
              <a:ext cx="686406" cy="461665"/>
            </a:xfrm>
            <a:prstGeom prst="rect">
              <a:avLst/>
            </a:prstGeom>
          </p:spPr>
          <p:txBody>
            <a:bodyPr wrap="none">
              <a:spAutoFit/>
            </a:bodyPr>
            <a:lstStyle/>
            <a:p>
              <a:r>
                <a:rPr kumimoji="0" lang="en-US" dirty="0" err="1" smtClean="0"/>
                <a:t>r</a:t>
              </a:r>
              <a:r>
                <a:rPr kumimoji="0" lang="en-US" baseline="-25000" dirty="0" err="1" smtClean="0"/>
                <a:t>C</a:t>
              </a:r>
              <a:r>
                <a:rPr kumimoji="0" lang="en-US" baseline="-25000" dirty="0" smtClean="0"/>
                <a:t>/IC</a:t>
              </a:r>
              <a:endParaRPr lang="en-US" dirty="0"/>
            </a:p>
          </p:txBody>
        </p:sp>
        <p:cxnSp>
          <p:nvCxnSpPr>
            <p:cNvPr id="109" name="Straight Arrow Connector 108"/>
            <p:cNvCxnSpPr/>
            <p:nvPr/>
          </p:nvCxnSpPr>
          <p:spPr>
            <a:xfrm flipH="1" flipV="1">
              <a:off x="4953000" y="2338060"/>
              <a:ext cx="1525969" cy="81464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0" name="Rectangle 109"/>
            <p:cNvSpPr/>
            <p:nvPr/>
          </p:nvSpPr>
          <p:spPr>
            <a:xfrm>
              <a:off x="5349029" y="2610009"/>
              <a:ext cx="686406" cy="461665"/>
            </a:xfrm>
            <a:prstGeom prst="rect">
              <a:avLst/>
            </a:prstGeom>
          </p:spPr>
          <p:txBody>
            <a:bodyPr wrap="none">
              <a:spAutoFit/>
            </a:bodyPr>
            <a:lstStyle/>
            <a:p>
              <a:r>
                <a:rPr kumimoji="0" lang="en-US" dirty="0" err="1" smtClean="0"/>
                <a:t>r</a:t>
              </a:r>
              <a:r>
                <a:rPr kumimoji="0" lang="en-US" baseline="-25000" dirty="0" err="1"/>
                <a:t>B</a:t>
              </a:r>
              <a:r>
                <a:rPr kumimoji="0" lang="en-US" baseline="-25000" dirty="0" smtClean="0"/>
                <a:t>/IC</a:t>
              </a:r>
              <a:endParaRPr lang="en-US" dirty="0"/>
            </a:p>
          </p:txBody>
        </p:sp>
      </p:grpSp>
      <p:sp>
        <p:nvSpPr>
          <p:cNvPr id="2" name="Rectangle 1"/>
          <p:cNvSpPr/>
          <p:nvPr/>
        </p:nvSpPr>
        <p:spPr>
          <a:xfrm>
            <a:off x="607925" y="1000080"/>
            <a:ext cx="7913690" cy="461665"/>
          </a:xfrm>
          <a:prstGeom prst="rect">
            <a:avLst/>
          </a:prstGeom>
        </p:spPr>
        <p:txBody>
          <a:bodyPr wrap="square">
            <a:spAutoFit/>
          </a:bodyPr>
          <a:lstStyle/>
          <a:p>
            <a:r>
              <a:rPr lang="en-US" dirty="0"/>
              <a:t>With the results of </a:t>
            </a:r>
            <a:r>
              <a:rPr lang="en-US" i="1" dirty="0" err="1" smtClean="0"/>
              <a:t>v</a:t>
            </a:r>
            <a:r>
              <a:rPr lang="en-US" i="1" baseline="-25000" dirty="0" err="1"/>
              <a:t>B</a:t>
            </a:r>
            <a:r>
              <a:rPr lang="en-US" i="1" dirty="0" smtClean="0"/>
              <a:t> </a:t>
            </a:r>
            <a:r>
              <a:rPr lang="en-US" dirty="0"/>
              <a:t>and </a:t>
            </a:r>
            <a:r>
              <a:rPr lang="en-US" i="1" dirty="0" err="1" smtClean="0"/>
              <a:t>v</a:t>
            </a:r>
            <a:r>
              <a:rPr lang="en-US" i="1" baseline="-25000" dirty="0" err="1"/>
              <a:t>C</a:t>
            </a:r>
            <a:r>
              <a:rPr lang="en-US" i="1" dirty="0" smtClean="0"/>
              <a:t>, </a:t>
            </a:r>
            <a:r>
              <a:rPr lang="en-US" dirty="0"/>
              <a:t>the </a:t>
            </a:r>
            <a:r>
              <a:rPr lang="en-US" i="1" dirty="0"/>
              <a:t>IC </a:t>
            </a:r>
            <a:r>
              <a:rPr lang="en-US" dirty="0"/>
              <a:t>for link </a:t>
            </a:r>
            <a:r>
              <a:rPr lang="en-US" i="1" dirty="0"/>
              <a:t>BC </a:t>
            </a:r>
            <a:r>
              <a:rPr lang="en-US" dirty="0"/>
              <a:t>can </a:t>
            </a:r>
            <a:r>
              <a:rPr lang="en-US" dirty="0" smtClean="0"/>
              <a:t>be located</a:t>
            </a:r>
            <a:r>
              <a:rPr lang="en-US" i="1" dirty="0" smtClean="0"/>
              <a:t>. </a:t>
            </a:r>
            <a:endParaRPr lang="en-US" dirty="0"/>
          </a:p>
        </p:txBody>
      </p:sp>
      <p:sp>
        <p:nvSpPr>
          <p:cNvPr id="47" name="Rectangle 46"/>
          <p:cNvSpPr/>
          <p:nvPr/>
        </p:nvSpPr>
        <p:spPr>
          <a:xfrm>
            <a:off x="5395082" y="2148458"/>
            <a:ext cx="2563522" cy="1723549"/>
          </a:xfrm>
          <a:prstGeom prst="rect">
            <a:avLst/>
          </a:prstGeom>
        </p:spPr>
        <p:txBody>
          <a:bodyPr wrap="none">
            <a:spAutoFit/>
          </a:bodyPr>
          <a:lstStyle/>
          <a:p>
            <a:pPr>
              <a:spcAft>
                <a:spcPts val="1200"/>
              </a:spcAft>
            </a:pPr>
            <a:r>
              <a:rPr kumimoji="0" lang="en-US" dirty="0" err="1" smtClean="0"/>
              <a:t>r</a:t>
            </a:r>
            <a:r>
              <a:rPr kumimoji="0" lang="en-US" baseline="-25000" dirty="0" err="1" smtClean="0"/>
              <a:t>C</a:t>
            </a:r>
            <a:r>
              <a:rPr kumimoji="0" lang="en-US" baseline="-25000" dirty="0" smtClean="0"/>
              <a:t>/IC</a:t>
            </a:r>
            <a:r>
              <a:rPr kumimoji="0" lang="en-US" dirty="0" smtClean="0"/>
              <a:t> = (0.4) tan30</a:t>
            </a:r>
            <a:r>
              <a:rPr kumimoji="0" lang="en-US" dirty="0" smtClean="0">
                <a:sym typeface="Symbol"/>
              </a:rPr>
              <a:t> </a:t>
            </a:r>
            <a:br>
              <a:rPr kumimoji="0" lang="en-US" dirty="0" smtClean="0">
                <a:sym typeface="Symbol"/>
              </a:rPr>
            </a:br>
            <a:r>
              <a:rPr kumimoji="0" lang="en-US" dirty="0" err="1" smtClean="0"/>
              <a:t>r</a:t>
            </a:r>
            <a:r>
              <a:rPr kumimoji="0" lang="en-US" baseline="-25000" dirty="0" err="1" smtClean="0"/>
              <a:t>C</a:t>
            </a:r>
            <a:r>
              <a:rPr kumimoji="0" lang="en-US" baseline="-25000" dirty="0" smtClean="0"/>
              <a:t>/IC</a:t>
            </a:r>
            <a:r>
              <a:rPr kumimoji="0" lang="en-US" dirty="0" smtClean="0">
                <a:sym typeface="Symbol"/>
              </a:rPr>
              <a:t> = </a:t>
            </a:r>
            <a:r>
              <a:rPr kumimoji="0" lang="en-US" dirty="0" smtClean="0">
                <a:solidFill>
                  <a:srgbClr val="0000FF"/>
                </a:solidFill>
                <a:sym typeface="Symbol"/>
              </a:rPr>
              <a:t>0.2309 m</a:t>
            </a:r>
            <a:endParaRPr kumimoji="0" lang="en-US" dirty="0" smtClean="0">
              <a:sym typeface="Symbol"/>
            </a:endParaRPr>
          </a:p>
          <a:p>
            <a:pPr>
              <a:spcAft>
                <a:spcPts val="1200"/>
              </a:spcAft>
            </a:pPr>
            <a:r>
              <a:rPr kumimoji="0" lang="en-US" dirty="0" err="1" smtClean="0"/>
              <a:t>r</a:t>
            </a:r>
            <a:r>
              <a:rPr kumimoji="0" lang="en-US" baseline="-25000" dirty="0" err="1" smtClean="0"/>
              <a:t>B</a:t>
            </a:r>
            <a:r>
              <a:rPr kumimoji="0" lang="en-US" baseline="-25000" dirty="0" smtClean="0"/>
              <a:t>/IC</a:t>
            </a:r>
            <a:r>
              <a:rPr kumimoji="0" lang="en-US" dirty="0" smtClean="0"/>
              <a:t> = 0.4 / cos30</a:t>
            </a:r>
            <a:r>
              <a:rPr kumimoji="0" lang="en-US" dirty="0" smtClean="0">
                <a:sym typeface="Symbol"/>
              </a:rPr>
              <a:t></a:t>
            </a:r>
            <a:br>
              <a:rPr kumimoji="0" lang="en-US" dirty="0" smtClean="0">
                <a:sym typeface="Symbol"/>
              </a:rPr>
            </a:br>
            <a:r>
              <a:rPr kumimoji="0" lang="en-US" dirty="0" err="1" smtClean="0"/>
              <a:t>r</a:t>
            </a:r>
            <a:r>
              <a:rPr kumimoji="0" lang="en-US" baseline="-25000" dirty="0" err="1"/>
              <a:t>B</a:t>
            </a:r>
            <a:r>
              <a:rPr kumimoji="0" lang="en-US" baseline="-25000" dirty="0" smtClean="0"/>
              <a:t>/IC</a:t>
            </a:r>
            <a:r>
              <a:rPr kumimoji="0" lang="en-US" dirty="0" smtClean="0">
                <a:sym typeface="Symbol"/>
              </a:rPr>
              <a:t> = </a:t>
            </a:r>
            <a:r>
              <a:rPr kumimoji="0" lang="en-US" dirty="0" smtClean="0">
                <a:solidFill>
                  <a:srgbClr val="0000FF"/>
                </a:solidFill>
                <a:sym typeface="Symbol"/>
              </a:rPr>
              <a:t>0.4619 m </a:t>
            </a:r>
            <a:endParaRPr lang="en-US" dirty="0">
              <a:solidFill>
                <a:srgbClr val="0000FF"/>
              </a:solidFill>
            </a:endParaRPr>
          </a:p>
        </p:txBody>
      </p:sp>
    </p:spTree>
    <p:extLst>
      <p:ext uri="{BB962C8B-B14F-4D97-AF65-F5344CB8AC3E}">
        <p14:creationId xmlns:p14="http://schemas.microsoft.com/office/powerpoint/2010/main" val="382899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1"/>
                                        </p:tgtEl>
                                        <p:attrNameLst>
                                          <p:attrName>style.visibility</p:attrName>
                                        </p:attrNameLst>
                                      </p:cBhvr>
                                      <p:to>
                                        <p:strVal val="visible"/>
                                      </p:to>
                                    </p:set>
                                    <p:anim calcmode="lin" valueType="num">
                                      <p:cBhvr additive="base">
                                        <p:cTn id="13" dur="500" fill="hold"/>
                                        <p:tgtEl>
                                          <p:spTgt spid="91"/>
                                        </p:tgtEl>
                                        <p:attrNameLst>
                                          <p:attrName>ppt_x</p:attrName>
                                        </p:attrNameLst>
                                      </p:cBhvr>
                                      <p:tavLst>
                                        <p:tav tm="0">
                                          <p:val>
                                            <p:strVal val="0-#ppt_w/2"/>
                                          </p:val>
                                        </p:tav>
                                        <p:tav tm="100000">
                                          <p:val>
                                            <p:strVal val="#ppt_x"/>
                                          </p:val>
                                        </p:tav>
                                      </p:tavLst>
                                    </p:anim>
                                    <p:anim calcmode="lin" valueType="num">
                                      <p:cBhvr additive="base">
                                        <p:cTn id="14" dur="500" fill="hold"/>
                                        <p:tgtEl>
                                          <p:spTgt spid="91"/>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47"/>
                                        </p:tgtEl>
                                        <p:attrNameLst>
                                          <p:attrName>style.visibility</p:attrName>
                                        </p:attrNameLst>
                                      </p:cBhvr>
                                      <p:to>
                                        <p:strVal val="visible"/>
                                      </p:to>
                                    </p:set>
                                    <p:anim calcmode="lin" valueType="num">
                                      <p:cBhvr additive="base">
                                        <p:cTn id="18" dur="500" fill="hold"/>
                                        <p:tgtEl>
                                          <p:spTgt spid="47"/>
                                        </p:tgtEl>
                                        <p:attrNameLst>
                                          <p:attrName>ppt_x</p:attrName>
                                        </p:attrNameLst>
                                      </p:cBhvr>
                                      <p:tavLst>
                                        <p:tav tm="0">
                                          <p:val>
                                            <p:strVal val="0-#ppt_w/2"/>
                                          </p:val>
                                        </p:tav>
                                        <p:tav tm="100000">
                                          <p:val>
                                            <p:strVal val="#ppt_x"/>
                                          </p:val>
                                        </p:tav>
                                      </p:tavLst>
                                    </p:anim>
                                    <p:anim calcmode="lin" valueType="num">
                                      <p:cBhvr additive="base">
                                        <p:cTn id="19" dur="5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8475"/>
                                        </p:tgtEl>
                                        <p:attrNameLst>
                                          <p:attrName>style.visibility</p:attrName>
                                        </p:attrNameLst>
                                      </p:cBhvr>
                                      <p:to>
                                        <p:strVal val="visible"/>
                                      </p:to>
                                    </p:set>
                                    <p:anim calcmode="lin" valueType="num">
                                      <p:cBhvr additive="base">
                                        <p:cTn id="24" dur="500" fill="hold"/>
                                        <p:tgtEl>
                                          <p:spTgt spid="18475"/>
                                        </p:tgtEl>
                                        <p:attrNameLst>
                                          <p:attrName>ppt_x</p:attrName>
                                        </p:attrNameLst>
                                      </p:cBhvr>
                                      <p:tavLst>
                                        <p:tav tm="0">
                                          <p:val>
                                            <p:strVal val="#ppt_x"/>
                                          </p:val>
                                        </p:tav>
                                        <p:tav tm="100000">
                                          <p:val>
                                            <p:strVal val="#ppt_x"/>
                                          </p:val>
                                        </p:tav>
                                      </p:tavLst>
                                    </p:anim>
                                    <p:anim calcmode="lin" valueType="num">
                                      <p:cBhvr additive="base">
                                        <p:cTn id="25" dur="500" fill="hold"/>
                                        <p:tgtEl>
                                          <p:spTgt spid="184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75" grpId="0"/>
      <p:bldP spid="2" grpId="0"/>
      <p:bldP spid="4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p:cNvGrpSpPr>
            <a:grpSpLocks/>
          </p:cNvGrpSpPr>
          <p:nvPr/>
        </p:nvGrpSpPr>
        <p:grpSpPr bwMode="auto">
          <a:xfrm>
            <a:off x="370107" y="1044037"/>
            <a:ext cx="8093075" cy="2286000"/>
            <a:chOff x="240" y="576"/>
            <a:chExt cx="5098" cy="1440"/>
          </a:xfrm>
        </p:grpSpPr>
        <p:sp>
          <p:nvSpPr>
            <p:cNvPr id="20493" name="Text Box 5"/>
            <p:cNvSpPr txBox="1">
              <a:spLocks noChangeArrowheads="1"/>
            </p:cNvSpPr>
            <p:nvPr/>
          </p:nvSpPr>
          <p:spPr bwMode="auto">
            <a:xfrm>
              <a:off x="240" y="576"/>
              <a:ext cx="5098"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tabLst>
                  <a:tab pos="908050" algn="l"/>
                  <a:tab pos="4510088" algn="l"/>
                  <a:tab pos="4911725" algn="l"/>
                </a:tabLst>
                <a:defRPr kumimoji="1" sz="2400">
                  <a:solidFill>
                    <a:schemeClr val="tx1"/>
                  </a:solidFill>
                  <a:latin typeface="Times New Roman" pitchFamily="18" charset="0"/>
                </a:defRPr>
              </a:lvl1pPr>
              <a:lvl2pPr marL="742950" indent="-285750" eaLnBrk="0" hangingPunct="0">
                <a:tabLst>
                  <a:tab pos="908050" algn="l"/>
                  <a:tab pos="4510088" algn="l"/>
                  <a:tab pos="4911725" algn="l"/>
                </a:tabLst>
                <a:defRPr kumimoji="1" sz="2400">
                  <a:solidFill>
                    <a:schemeClr val="tx1"/>
                  </a:solidFill>
                  <a:latin typeface="Times New Roman" pitchFamily="18" charset="0"/>
                </a:defRPr>
              </a:lvl2pPr>
              <a:lvl3pPr marL="1143000" indent="-228600" eaLnBrk="0" hangingPunct="0">
                <a:tabLst>
                  <a:tab pos="908050" algn="l"/>
                  <a:tab pos="4510088" algn="l"/>
                  <a:tab pos="4911725" algn="l"/>
                </a:tabLst>
                <a:defRPr kumimoji="1" sz="2400">
                  <a:solidFill>
                    <a:schemeClr val="tx1"/>
                  </a:solidFill>
                  <a:latin typeface="Times New Roman" pitchFamily="18" charset="0"/>
                </a:defRPr>
              </a:lvl3pPr>
              <a:lvl4pPr marL="1600200" indent="-228600" eaLnBrk="0" hangingPunct="0">
                <a:tabLst>
                  <a:tab pos="908050" algn="l"/>
                  <a:tab pos="4510088" algn="l"/>
                  <a:tab pos="4911725" algn="l"/>
                </a:tabLst>
                <a:defRPr kumimoji="1" sz="2400">
                  <a:solidFill>
                    <a:schemeClr val="tx1"/>
                  </a:solidFill>
                  <a:latin typeface="Times New Roman" pitchFamily="18" charset="0"/>
                </a:defRPr>
              </a:lvl4pPr>
              <a:lvl5pPr marL="2057400" indent="-228600" eaLnBrk="0" hangingPunct="0">
                <a:tabLst>
                  <a:tab pos="908050" algn="l"/>
                  <a:tab pos="4510088" algn="l"/>
                  <a:tab pos="4911725" algn="l"/>
                </a:tabLst>
                <a:defRPr kumimoji="1" sz="2400">
                  <a:solidFill>
                    <a:schemeClr val="tx1"/>
                  </a:solidFill>
                  <a:latin typeface="Times New Roman" pitchFamily="18" charset="0"/>
                </a:defRPr>
              </a:lvl5pPr>
              <a:lvl6pPr marL="2514600" indent="-228600" eaLnBrk="0" fontAlgn="base" hangingPunct="0">
                <a:spcBef>
                  <a:spcPct val="0"/>
                </a:spcBef>
                <a:spcAft>
                  <a:spcPct val="0"/>
                </a:spcAft>
                <a:tabLst>
                  <a:tab pos="908050" algn="l"/>
                  <a:tab pos="4510088" algn="l"/>
                  <a:tab pos="4911725" algn="l"/>
                </a:tabLst>
                <a:defRPr kumimoji="1" sz="2400">
                  <a:solidFill>
                    <a:schemeClr val="tx1"/>
                  </a:solidFill>
                  <a:latin typeface="Times New Roman" pitchFamily="18" charset="0"/>
                </a:defRPr>
              </a:lvl6pPr>
              <a:lvl7pPr marL="2971800" indent="-228600" eaLnBrk="0" fontAlgn="base" hangingPunct="0">
                <a:spcBef>
                  <a:spcPct val="0"/>
                </a:spcBef>
                <a:spcAft>
                  <a:spcPct val="0"/>
                </a:spcAft>
                <a:tabLst>
                  <a:tab pos="908050" algn="l"/>
                  <a:tab pos="4510088" algn="l"/>
                  <a:tab pos="4911725" algn="l"/>
                </a:tabLst>
                <a:defRPr kumimoji="1" sz="2400">
                  <a:solidFill>
                    <a:schemeClr val="tx1"/>
                  </a:solidFill>
                  <a:latin typeface="Times New Roman" pitchFamily="18" charset="0"/>
                </a:defRPr>
              </a:lvl7pPr>
              <a:lvl8pPr marL="3429000" indent="-228600" eaLnBrk="0" fontAlgn="base" hangingPunct="0">
                <a:spcBef>
                  <a:spcPct val="0"/>
                </a:spcBef>
                <a:spcAft>
                  <a:spcPct val="0"/>
                </a:spcAft>
                <a:tabLst>
                  <a:tab pos="908050" algn="l"/>
                  <a:tab pos="4510088" algn="l"/>
                  <a:tab pos="4911725" algn="l"/>
                </a:tabLst>
                <a:defRPr kumimoji="1" sz="2400">
                  <a:solidFill>
                    <a:schemeClr val="tx1"/>
                  </a:solidFill>
                  <a:latin typeface="Times New Roman" pitchFamily="18" charset="0"/>
                </a:defRPr>
              </a:lvl8pPr>
              <a:lvl9pPr marL="3886200" indent="-228600" eaLnBrk="0" fontAlgn="base" hangingPunct="0">
                <a:spcBef>
                  <a:spcPct val="0"/>
                </a:spcBef>
                <a:spcAft>
                  <a:spcPct val="0"/>
                </a:spcAft>
                <a:tabLst>
                  <a:tab pos="908050" algn="l"/>
                  <a:tab pos="4510088" algn="l"/>
                  <a:tab pos="4911725" algn="l"/>
                </a:tabLst>
                <a:defRPr kumimoji="1" sz="2400">
                  <a:solidFill>
                    <a:schemeClr val="tx1"/>
                  </a:solidFill>
                  <a:latin typeface="Times New Roman" pitchFamily="18" charset="0"/>
                </a:defRPr>
              </a:lvl9pPr>
            </a:lstStyle>
            <a:p>
              <a:pPr eaLnBrk="1" hangingPunct="1"/>
              <a:r>
                <a:rPr kumimoji="0" lang="en-US" dirty="0"/>
                <a:t>1.	The wheel shown has a radius of 15 in and rotates clockwise at a rate of </a:t>
              </a:r>
              <a:r>
                <a:rPr kumimoji="0" lang="en-US" dirty="0">
                  <a:latin typeface="Symbol" pitchFamily="18" charset="2"/>
                </a:rPr>
                <a:t>w</a:t>
              </a:r>
              <a:r>
                <a:rPr kumimoji="0" lang="en-US" dirty="0"/>
                <a:t> = 3 rad/s.  What is </a:t>
              </a:r>
              <a:r>
                <a:rPr kumimoji="0" lang="en-US" dirty="0" err="1"/>
                <a:t>v</a:t>
              </a:r>
              <a:r>
                <a:rPr kumimoji="0" lang="en-US" baseline="-25000" dirty="0" err="1"/>
                <a:t>B</a:t>
              </a:r>
              <a:r>
                <a:rPr kumimoji="0" lang="en-US" dirty="0"/>
                <a:t>?</a:t>
              </a:r>
            </a:p>
            <a:p>
              <a:pPr eaLnBrk="1" hangingPunct="1">
                <a:spcBef>
                  <a:spcPct val="50000"/>
                </a:spcBef>
              </a:pPr>
              <a:r>
                <a:rPr kumimoji="0" lang="en-US" dirty="0"/>
                <a:t>	 A) 5 in/s             B)  15 in/s</a:t>
              </a:r>
            </a:p>
            <a:p>
              <a:pPr eaLnBrk="1" hangingPunct="1">
                <a:spcBef>
                  <a:spcPct val="50000"/>
                </a:spcBef>
              </a:pPr>
              <a:r>
                <a:rPr kumimoji="0" lang="en-US" dirty="0"/>
                <a:t>	 C)	0 in/s             D)  45 in/s</a:t>
              </a:r>
            </a:p>
          </p:txBody>
        </p:sp>
        <p:pic>
          <p:nvPicPr>
            <p:cNvPr id="20494" name="Picture 6" descr="figure 16-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8" y="947"/>
              <a:ext cx="1440" cy="1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18"/>
          <p:cNvGrpSpPr>
            <a:grpSpLocks/>
          </p:cNvGrpSpPr>
          <p:nvPr/>
        </p:nvGrpSpPr>
        <p:grpSpPr bwMode="auto">
          <a:xfrm>
            <a:off x="337458" y="3363684"/>
            <a:ext cx="7391400" cy="3063875"/>
            <a:chOff x="240" y="2064"/>
            <a:chExt cx="4656" cy="1930"/>
          </a:xfrm>
        </p:grpSpPr>
        <p:sp>
          <p:nvSpPr>
            <p:cNvPr id="20487" name="Text Box 4"/>
            <p:cNvSpPr txBox="1">
              <a:spLocks noChangeArrowheads="1"/>
            </p:cNvSpPr>
            <p:nvPr/>
          </p:nvSpPr>
          <p:spPr bwMode="auto">
            <a:xfrm>
              <a:off x="240" y="2064"/>
              <a:ext cx="4656" cy="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tabLst>
                  <a:tab pos="908050" algn="l"/>
                  <a:tab pos="4911725" algn="l"/>
                </a:tabLst>
                <a:defRPr kumimoji="1" sz="2400">
                  <a:solidFill>
                    <a:schemeClr val="tx1"/>
                  </a:solidFill>
                  <a:latin typeface="Times New Roman" pitchFamily="18" charset="0"/>
                </a:defRPr>
              </a:lvl1pPr>
              <a:lvl2pPr marL="742950" indent="-285750" eaLnBrk="0" hangingPunct="0">
                <a:tabLst>
                  <a:tab pos="908050" algn="l"/>
                  <a:tab pos="4911725" algn="l"/>
                </a:tabLst>
                <a:defRPr kumimoji="1" sz="2400">
                  <a:solidFill>
                    <a:schemeClr val="tx1"/>
                  </a:solidFill>
                  <a:latin typeface="Times New Roman" pitchFamily="18" charset="0"/>
                </a:defRPr>
              </a:lvl2pPr>
              <a:lvl3pPr marL="1143000" indent="-228600" eaLnBrk="0" hangingPunct="0">
                <a:tabLst>
                  <a:tab pos="908050" algn="l"/>
                  <a:tab pos="4911725" algn="l"/>
                </a:tabLst>
                <a:defRPr kumimoji="1" sz="2400">
                  <a:solidFill>
                    <a:schemeClr val="tx1"/>
                  </a:solidFill>
                  <a:latin typeface="Times New Roman" pitchFamily="18" charset="0"/>
                </a:defRPr>
              </a:lvl3pPr>
              <a:lvl4pPr marL="1600200" indent="-228600" eaLnBrk="0" hangingPunct="0">
                <a:tabLst>
                  <a:tab pos="908050" algn="l"/>
                  <a:tab pos="4911725" algn="l"/>
                </a:tabLst>
                <a:defRPr kumimoji="1" sz="2400">
                  <a:solidFill>
                    <a:schemeClr val="tx1"/>
                  </a:solidFill>
                  <a:latin typeface="Times New Roman" pitchFamily="18" charset="0"/>
                </a:defRPr>
              </a:lvl4pPr>
              <a:lvl5pPr marL="2057400" indent="-228600" eaLnBrk="0" hangingPunct="0">
                <a:tabLst>
                  <a:tab pos="908050" algn="l"/>
                  <a:tab pos="4911725" algn="l"/>
                </a:tabLst>
                <a:defRPr kumimoji="1" sz="2400">
                  <a:solidFill>
                    <a:schemeClr val="tx1"/>
                  </a:solidFill>
                  <a:latin typeface="Times New Roman" pitchFamily="18" charset="0"/>
                </a:defRPr>
              </a:lvl5pPr>
              <a:lvl6pPr marL="2514600" indent="-228600" eaLnBrk="0" fontAlgn="base" hangingPunct="0">
                <a:spcBef>
                  <a:spcPct val="0"/>
                </a:spcBef>
                <a:spcAft>
                  <a:spcPct val="0"/>
                </a:spcAft>
                <a:tabLst>
                  <a:tab pos="908050" algn="l"/>
                  <a:tab pos="4911725" algn="l"/>
                </a:tabLst>
                <a:defRPr kumimoji="1" sz="2400">
                  <a:solidFill>
                    <a:schemeClr val="tx1"/>
                  </a:solidFill>
                  <a:latin typeface="Times New Roman" pitchFamily="18" charset="0"/>
                </a:defRPr>
              </a:lvl6pPr>
              <a:lvl7pPr marL="2971800" indent="-228600" eaLnBrk="0" fontAlgn="base" hangingPunct="0">
                <a:spcBef>
                  <a:spcPct val="0"/>
                </a:spcBef>
                <a:spcAft>
                  <a:spcPct val="0"/>
                </a:spcAft>
                <a:tabLst>
                  <a:tab pos="908050" algn="l"/>
                  <a:tab pos="4911725" algn="l"/>
                </a:tabLst>
                <a:defRPr kumimoji="1" sz="2400">
                  <a:solidFill>
                    <a:schemeClr val="tx1"/>
                  </a:solidFill>
                  <a:latin typeface="Times New Roman" pitchFamily="18" charset="0"/>
                </a:defRPr>
              </a:lvl7pPr>
              <a:lvl8pPr marL="3429000" indent="-228600" eaLnBrk="0" fontAlgn="base" hangingPunct="0">
                <a:spcBef>
                  <a:spcPct val="0"/>
                </a:spcBef>
                <a:spcAft>
                  <a:spcPct val="0"/>
                </a:spcAft>
                <a:tabLst>
                  <a:tab pos="908050" algn="l"/>
                  <a:tab pos="4911725" algn="l"/>
                </a:tabLst>
                <a:defRPr kumimoji="1" sz="2400">
                  <a:solidFill>
                    <a:schemeClr val="tx1"/>
                  </a:solidFill>
                  <a:latin typeface="Times New Roman" pitchFamily="18" charset="0"/>
                </a:defRPr>
              </a:lvl8pPr>
              <a:lvl9pPr marL="3886200" indent="-228600" eaLnBrk="0" fontAlgn="base" hangingPunct="0">
                <a:spcBef>
                  <a:spcPct val="0"/>
                </a:spcBef>
                <a:spcAft>
                  <a:spcPct val="0"/>
                </a:spcAft>
                <a:tabLst>
                  <a:tab pos="908050" algn="l"/>
                  <a:tab pos="4911725" algn="l"/>
                </a:tabLst>
                <a:defRPr kumimoji="1" sz="2400">
                  <a:solidFill>
                    <a:schemeClr val="tx1"/>
                  </a:solidFill>
                  <a:latin typeface="Times New Roman" pitchFamily="18" charset="0"/>
                </a:defRPr>
              </a:lvl9pPr>
            </a:lstStyle>
            <a:p>
              <a:pPr eaLnBrk="1" hangingPunct="1"/>
              <a:r>
                <a:rPr kumimoji="0" lang="en-US" dirty="0"/>
                <a:t>2.	Point A on the rod has a velocity of 8 m/s to the right.  Where is the IC for the rod?</a:t>
              </a:r>
            </a:p>
            <a:p>
              <a:pPr eaLnBrk="1" hangingPunct="1">
                <a:spcBef>
                  <a:spcPct val="30000"/>
                </a:spcBef>
              </a:pPr>
              <a:r>
                <a:rPr kumimoji="0" lang="en-US" dirty="0"/>
                <a:t>	A)	Point A.</a:t>
              </a:r>
            </a:p>
            <a:p>
              <a:pPr eaLnBrk="1" hangingPunct="1">
                <a:spcBef>
                  <a:spcPct val="30000"/>
                </a:spcBef>
              </a:pPr>
              <a:r>
                <a:rPr kumimoji="0" lang="en-US" dirty="0"/>
                <a:t>	B)	Point B.</a:t>
              </a:r>
            </a:p>
            <a:p>
              <a:pPr eaLnBrk="1" hangingPunct="1">
                <a:spcBef>
                  <a:spcPct val="30000"/>
                </a:spcBef>
              </a:pPr>
              <a:r>
                <a:rPr kumimoji="0" lang="en-US" dirty="0"/>
                <a:t>	C)	Point C.</a:t>
              </a:r>
            </a:p>
            <a:p>
              <a:pPr eaLnBrk="1" hangingPunct="1">
                <a:spcBef>
                  <a:spcPct val="30000"/>
                </a:spcBef>
              </a:pPr>
              <a:r>
                <a:rPr kumimoji="0" lang="en-US" dirty="0"/>
                <a:t> 	D)	Point D.</a:t>
              </a:r>
            </a:p>
          </p:txBody>
        </p:sp>
        <p:pic>
          <p:nvPicPr>
            <p:cNvPr id="20488" name="Picture 7" descr="figure 16-35 on pg 3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64" y="2544"/>
              <a:ext cx="1232"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Text Box 11"/>
            <p:cNvSpPr txBox="1">
              <a:spLocks noChangeArrowheads="1"/>
            </p:cNvSpPr>
            <p:nvPr/>
          </p:nvSpPr>
          <p:spPr bwMode="auto">
            <a:xfrm>
              <a:off x="4201" y="2688"/>
              <a:ext cx="3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lang="en-US">
                  <a:cs typeface="Times New Roman" pitchFamily="18" charset="0"/>
                </a:rPr>
                <a:t>• </a:t>
              </a:r>
              <a:r>
                <a:rPr lang="en-US" sz="1600">
                  <a:cs typeface="Times New Roman" pitchFamily="18" charset="0"/>
                </a:rPr>
                <a:t>C</a:t>
              </a:r>
              <a:endParaRPr lang="en-US" sz="1600"/>
            </a:p>
          </p:txBody>
        </p:sp>
        <p:sp>
          <p:nvSpPr>
            <p:cNvPr id="20490" name="Line 12"/>
            <p:cNvSpPr>
              <a:spLocks noChangeShapeType="1"/>
            </p:cNvSpPr>
            <p:nvPr/>
          </p:nvSpPr>
          <p:spPr bwMode="auto">
            <a:xfrm>
              <a:off x="3312" y="2832"/>
              <a:ext cx="96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491" name="Line 13"/>
            <p:cNvSpPr>
              <a:spLocks noChangeShapeType="1"/>
            </p:cNvSpPr>
            <p:nvPr/>
          </p:nvSpPr>
          <p:spPr bwMode="auto">
            <a:xfrm flipV="1">
              <a:off x="4272" y="2832"/>
              <a:ext cx="0" cy="96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492" name="Text Box 16"/>
            <p:cNvSpPr txBox="1">
              <a:spLocks noChangeArrowheads="1"/>
            </p:cNvSpPr>
            <p:nvPr/>
          </p:nvSpPr>
          <p:spPr bwMode="auto">
            <a:xfrm>
              <a:off x="3280" y="3552"/>
              <a:ext cx="371"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lang="en-US" sz="1600" dirty="0">
                  <a:cs typeface="Times New Roman" pitchFamily="18" charset="0"/>
                </a:rPr>
                <a:t>D</a:t>
              </a:r>
              <a:r>
                <a:rPr lang="en-US" dirty="0">
                  <a:cs typeface="Times New Roman" pitchFamily="18" charset="0"/>
                </a:rPr>
                <a:t> • </a:t>
              </a:r>
            </a:p>
            <a:p>
              <a:pPr eaLnBrk="1" hangingPunct="1"/>
              <a:endParaRPr lang="en-US" sz="1600" dirty="0"/>
            </a:p>
          </p:txBody>
        </p:sp>
      </p:grpSp>
      <p:sp>
        <p:nvSpPr>
          <p:cNvPr id="4" name="Title 3"/>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ATTENTION QUIZ</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5" name="Text Box 5"/>
          <p:cNvSpPr txBox="1">
            <a:spLocks noChangeArrowheads="1"/>
          </p:cNvSpPr>
          <p:nvPr/>
        </p:nvSpPr>
        <p:spPr bwMode="auto">
          <a:xfrm>
            <a:off x="517525" y="1184275"/>
            <a:ext cx="809307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tabLst>
                <a:tab pos="908050" algn="l"/>
                <a:tab pos="4510088" algn="l"/>
                <a:tab pos="4911725" algn="l"/>
              </a:tabLst>
              <a:defRPr kumimoji="1" sz="2400">
                <a:solidFill>
                  <a:schemeClr val="tx1"/>
                </a:solidFill>
                <a:latin typeface="Times New Roman" pitchFamily="18" charset="0"/>
              </a:defRPr>
            </a:lvl1pPr>
            <a:lvl2pPr marL="742950" indent="-285750" eaLnBrk="0" hangingPunct="0">
              <a:tabLst>
                <a:tab pos="908050" algn="l"/>
                <a:tab pos="4510088" algn="l"/>
                <a:tab pos="4911725" algn="l"/>
              </a:tabLst>
              <a:defRPr kumimoji="1" sz="2400">
                <a:solidFill>
                  <a:schemeClr val="tx1"/>
                </a:solidFill>
                <a:latin typeface="Times New Roman" pitchFamily="18" charset="0"/>
              </a:defRPr>
            </a:lvl2pPr>
            <a:lvl3pPr marL="1143000" indent="-228600" eaLnBrk="0" hangingPunct="0">
              <a:tabLst>
                <a:tab pos="908050" algn="l"/>
                <a:tab pos="4510088" algn="l"/>
                <a:tab pos="4911725" algn="l"/>
              </a:tabLst>
              <a:defRPr kumimoji="1" sz="2400">
                <a:solidFill>
                  <a:schemeClr val="tx1"/>
                </a:solidFill>
                <a:latin typeface="Times New Roman" pitchFamily="18" charset="0"/>
              </a:defRPr>
            </a:lvl3pPr>
            <a:lvl4pPr marL="1600200" indent="-228600" eaLnBrk="0" hangingPunct="0">
              <a:tabLst>
                <a:tab pos="908050" algn="l"/>
                <a:tab pos="4510088" algn="l"/>
                <a:tab pos="4911725" algn="l"/>
              </a:tabLst>
              <a:defRPr kumimoji="1" sz="2400">
                <a:solidFill>
                  <a:schemeClr val="tx1"/>
                </a:solidFill>
                <a:latin typeface="Times New Roman" pitchFamily="18" charset="0"/>
              </a:defRPr>
            </a:lvl4pPr>
            <a:lvl5pPr marL="2057400" indent="-228600" eaLnBrk="0" hangingPunct="0">
              <a:tabLst>
                <a:tab pos="908050" algn="l"/>
                <a:tab pos="4510088" algn="l"/>
                <a:tab pos="4911725" algn="l"/>
              </a:tabLst>
              <a:defRPr kumimoji="1" sz="2400">
                <a:solidFill>
                  <a:schemeClr val="tx1"/>
                </a:solidFill>
                <a:latin typeface="Times New Roman" pitchFamily="18" charset="0"/>
              </a:defRPr>
            </a:lvl5pPr>
            <a:lvl6pPr marL="2514600" indent="-228600" eaLnBrk="0" fontAlgn="base" hangingPunct="0">
              <a:spcBef>
                <a:spcPct val="0"/>
              </a:spcBef>
              <a:spcAft>
                <a:spcPct val="0"/>
              </a:spcAft>
              <a:tabLst>
                <a:tab pos="908050" algn="l"/>
                <a:tab pos="4510088" algn="l"/>
                <a:tab pos="4911725" algn="l"/>
              </a:tabLst>
              <a:defRPr kumimoji="1" sz="2400">
                <a:solidFill>
                  <a:schemeClr val="tx1"/>
                </a:solidFill>
                <a:latin typeface="Times New Roman" pitchFamily="18" charset="0"/>
              </a:defRPr>
            </a:lvl6pPr>
            <a:lvl7pPr marL="2971800" indent="-228600" eaLnBrk="0" fontAlgn="base" hangingPunct="0">
              <a:spcBef>
                <a:spcPct val="0"/>
              </a:spcBef>
              <a:spcAft>
                <a:spcPct val="0"/>
              </a:spcAft>
              <a:tabLst>
                <a:tab pos="908050" algn="l"/>
                <a:tab pos="4510088" algn="l"/>
                <a:tab pos="4911725" algn="l"/>
              </a:tabLst>
              <a:defRPr kumimoji="1" sz="2400">
                <a:solidFill>
                  <a:schemeClr val="tx1"/>
                </a:solidFill>
                <a:latin typeface="Times New Roman" pitchFamily="18" charset="0"/>
              </a:defRPr>
            </a:lvl7pPr>
            <a:lvl8pPr marL="3429000" indent="-228600" eaLnBrk="0" fontAlgn="base" hangingPunct="0">
              <a:spcBef>
                <a:spcPct val="0"/>
              </a:spcBef>
              <a:spcAft>
                <a:spcPct val="0"/>
              </a:spcAft>
              <a:tabLst>
                <a:tab pos="908050" algn="l"/>
                <a:tab pos="4510088" algn="l"/>
                <a:tab pos="4911725" algn="l"/>
              </a:tabLst>
              <a:defRPr kumimoji="1" sz="2400">
                <a:solidFill>
                  <a:schemeClr val="tx1"/>
                </a:solidFill>
                <a:latin typeface="Times New Roman" pitchFamily="18" charset="0"/>
              </a:defRPr>
            </a:lvl8pPr>
            <a:lvl9pPr marL="3886200" indent="-228600" eaLnBrk="0" fontAlgn="base" hangingPunct="0">
              <a:spcBef>
                <a:spcPct val="0"/>
              </a:spcBef>
              <a:spcAft>
                <a:spcPct val="0"/>
              </a:spcAft>
              <a:tabLst>
                <a:tab pos="908050" algn="l"/>
                <a:tab pos="4510088" algn="l"/>
                <a:tab pos="4911725" algn="l"/>
              </a:tabLst>
              <a:defRPr kumimoji="1" sz="2400">
                <a:solidFill>
                  <a:schemeClr val="tx1"/>
                </a:solidFill>
                <a:latin typeface="Times New Roman" pitchFamily="18" charset="0"/>
              </a:defRPr>
            </a:lvl9pPr>
          </a:lstStyle>
          <a:p>
            <a:pPr eaLnBrk="1" hangingPunct="1"/>
            <a:r>
              <a:rPr kumimoji="0" lang="en-US"/>
              <a:t>1.	If applicable, the method of instantaneous center can be used to determine the __________ of any point on a rigid body.</a:t>
            </a:r>
          </a:p>
          <a:p>
            <a:pPr eaLnBrk="1" hangingPunct="1">
              <a:spcBef>
                <a:spcPct val="50000"/>
              </a:spcBef>
            </a:pPr>
            <a:r>
              <a:rPr kumimoji="0" lang="en-US"/>
              <a:t>	A)	velocity	B) acceleration</a:t>
            </a:r>
          </a:p>
          <a:p>
            <a:pPr eaLnBrk="1" hangingPunct="1">
              <a:spcBef>
                <a:spcPct val="50000"/>
              </a:spcBef>
            </a:pPr>
            <a:r>
              <a:rPr kumimoji="0" lang="en-US"/>
              <a:t>	C)	velocity and acceleration	D)	force</a:t>
            </a:r>
            <a:endParaRPr kumimoji="0" lang="en-US" b="1" i="1">
              <a:solidFill>
                <a:srgbClr val="FFFF00"/>
              </a:solidFill>
            </a:endParaRPr>
          </a:p>
        </p:txBody>
      </p:sp>
      <p:sp>
        <p:nvSpPr>
          <p:cNvPr id="66567" name="Text Box 7"/>
          <p:cNvSpPr txBox="1">
            <a:spLocks noChangeArrowheads="1"/>
          </p:cNvSpPr>
          <p:nvPr/>
        </p:nvSpPr>
        <p:spPr bwMode="auto">
          <a:xfrm>
            <a:off x="533400" y="3429000"/>
            <a:ext cx="8093075" cy="226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tabLst>
                <a:tab pos="908050" algn="l"/>
                <a:tab pos="4510088" algn="l"/>
                <a:tab pos="4911725" algn="l"/>
              </a:tabLst>
              <a:defRPr kumimoji="1" sz="2400">
                <a:solidFill>
                  <a:schemeClr val="tx1"/>
                </a:solidFill>
                <a:latin typeface="Times New Roman" pitchFamily="18" charset="0"/>
              </a:defRPr>
            </a:lvl1pPr>
            <a:lvl2pPr marL="742950" indent="-285750" eaLnBrk="0" hangingPunct="0">
              <a:tabLst>
                <a:tab pos="908050" algn="l"/>
                <a:tab pos="4510088" algn="l"/>
                <a:tab pos="4911725" algn="l"/>
              </a:tabLst>
              <a:defRPr kumimoji="1" sz="2400">
                <a:solidFill>
                  <a:schemeClr val="tx1"/>
                </a:solidFill>
                <a:latin typeface="Times New Roman" pitchFamily="18" charset="0"/>
              </a:defRPr>
            </a:lvl2pPr>
            <a:lvl3pPr marL="1143000" indent="-228600" eaLnBrk="0" hangingPunct="0">
              <a:tabLst>
                <a:tab pos="908050" algn="l"/>
                <a:tab pos="4510088" algn="l"/>
                <a:tab pos="4911725" algn="l"/>
              </a:tabLst>
              <a:defRPr kumimoji="1" sz="2400">
                <a:solidFill>
                  <a:schemeClr val="tx1"/>
                </a:solidFill>
                <a:latin typeface="Times New Roman" pitchFamily="18" charset="0"/>
              </a:defRPr>
            </a:lvl3pPr>
            <a:lvl4pPr marL="1600200" indent="-228600" eaLnBrk="0" hangingPunct="0">
              <a:tabLst>
                <a:tab pos="908050" algn="l"/>
                <a:tab pos="4510088" algn="l"/>
                <a:tab pos="4911725" algn="l"/>
              </a:tabLst>
              <a:defRPr kumimoji="1" sz="2400">
                <a:solidFill>
                  <a:schemeClr val="tx1"/>
                </a:solidFill>
                <a:latin typeface="Times New Roman" pitchFamily="18" charset="0"/>
              </a:defRPr>
            </a:lvl4pPr>
            <a:lvl5pPr marL="2057400" indent="-228600" eaLnBrk="0" hangingPunct="0">
              <a:tabLst>
                <a:tab pos="908050" algn="l"/>
                <a:tab pos="4510088" algn="l"/>
                <a:tab pos="4911725" algn="l"/>
              </a:tabLst>
              <a:defRPr kumimoji="1" sz="2400">
                <a:solidFill>
                  <a:schemeClr val="tx1"/>
                </a:solidFill>
                <a:latin typeface="Times New Roman" pitchFamily="18" charset="0"/>
              </a:defRPr>
            </a:lvl5pPr>
            <a:lvl6pPr marL="2514600" indent="-228600" eaLnBrk="0" fontAlgn="base" hangingPunct="0">
              <a:spcBef>
                <a:spcPct val="0"/>
              </a:spcBef>
              <a:spcAft>
                <a:spcPct val="0"/>
              </a:spcAft>
              <a:tabLst>
                <a:tab pos="908050" algn="l"/>
                <a:tab pos="4510088" algn="l"/>
                <a:tab pos="4911725" algn="l"/>
              </a:tabLst>
              <a:defRPr kumimoji="1" sz="2400">
                <a:solidFill>
                  <a:schemeClr val="tx1"/>
                </a:solidFill>
                <a:latin typeface="Times New Roman" pitchFamily="18" charset="0"/>
              </a:defRPr>
            </a:lvl6pPr>
            <a:lvl7pPr marL="2971800" indent="-228600" eaLnBrk="0" fontAlgn="base" hangingPunct="0">
              <a:spcBef>
                <a:spcPct val="0"/>
              </a:spcBef>
              <a:spcAft>
                <a:spcPct val="0"/>
              </a:spcAft>
              <a:tabLst>
                <a:tab pos="908050" algn="l"/>
                <a:tab pos="4510088" algn="l"/>
                <a:tab pos="4911725" algn="l"/>
              </a:tabLst>
              <a:defRPr kumimoji="1" sz="2400">
                <a:solidFill>
                  <a:schemeClr val="tx1"/>
                </a:solidFill>
                <a:latin typeface="Times New Roman" pitchFamily="18" charset="0"/>
              </a:defRPr>
            </a:lvl7pPr>
            <a:lvl8pPr marL="3429000" indent="-228600" eaLnBrk="0" fontAlgn="base" hangingPunct="0">
              <a:spcBef>
                <a:spcPct val="0"/>
              </a:spcBef>
              <a:spcAft>
                <a:spcPct val="0"/>
              </a:spcAft>
              <a:tabLst>
                <a:tab pos="908050" algn="l"/>
                <a:tab pos="4510088" algn="l"/>
                <a:tab pos="4911725" algn="l"/>
              </a:tabLst>
              <a:defRPr kumimoji="1" sz="2400">
                <a:solidFill>
                  <a:schemeClr val="tx1"/>
                </a:solidFill>
                <a:latin typeface="Times New Roman" pitchFamily="18" charset="0"/>
              </a:defRPr>
            </a:lvl8pPr>
            <a:lvl9pPr marL="3886200" indent="-228600" eaLnBrk="0" fontAlgn="base" hangingPunct="0">
              <a:spcBef>
                <a:spcPct val="0"/>
              </a:spcBef>
              <a:spcAft>
                <a:spcPct val="0"/>
              </a:spcAft>
              <a:tabLst>
                <a:tab pos="908050" algn="l"/>
                <a:tab pos="4510088" algn="l"/>
                <a:tab pos="4911725" algn="l"/>
              </a:tabLst>
              <a:defRPr kumimoji="1" sz="2400">
                <a:solidFill>
                  <a:schemeClr val="tx1"/>
                </a:solidFill>
                <a:latin typeface="Times New Roman" pitchFamily="18" charset="0"/>
              </a:defRPr>
            </a:lvl9pPr>
          </a:lstStyle>
          <a:p>
            <a:pPr eaLnBrk="1" hangingPunct="1"/>
            <a:r>
              <a:rPr kumimoji="0" lang="en-US"/>
              <a:t>2.	The velocity of any point on a rigid body is __________ to the relative position vector extending from the IC to the point.</a:t>
            </a:r>
          </a:p>
          <a:p>
            <a:pPr eaLnBrk="1" hangingPunct="1">
              <a:spcBef>
                <a:spcPct val="45000"/>
              </a:spcBef>
            </a:pPr>
            <a:r>
              <a:rPr kumimoji="0" lang="en-US"/>
              <a:t>	A)	always parallel	B) 	always perpendicular</a:t>
            </a:r>
          </a:p>
          <a:p>
            <a:pPr eaLnBrk="1" hangingPunct="1">
              <a:spcBef>
                <a:spcPct val="50000"/>
              </a:spcBef>
            </a:pPr>
            <a:r>
              <a:rPr kumimoji="0" lang="en-US"/>
              <a:t>	C)	in the opposite direction	D)	in the same direction</a:t>
            </a:r>
          </a:p>
        </p:txBody>
      </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READING QUIZ</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5"/>
                                        </p:tgtEl>
                                        <p:attrNameLst>
                                          <p:attrName>style.visibility</p:attrName>
                                        </p:attrNameLst>
                                      </p:cBhvr>
                                      <p:to>
                                        <p:strVal val="visible"/>
                                      </p:to>
                                    </p:set>
                                    <p:anim calcmode="lin" valueType="num">
                                      <p:cBhvr additive="base">
                                        <p:cTn id="7" dur="500" fill="hold"/>
                                        <p:tgtEl>
                                          <p:spTgt spid="66565"/>
                                        </p:tgtEl>
                                        <p:attrNameLst>
                                          <p:attrName>ppt_x</p:attrName>
                                        </p:attrNameLst>
                                      </p:cBhvr>
                                      <p:tavLst>
                                        <p:tav tm="0">
                                          <p:val>
                                            <p:strVal val="0-#ppt_w/2"/>
                                          </p:val>
                                        </p:tav>
                                        <p:tav tm="100000">
                                          <p:val>
                                            <p:strVal val="#ppt_x"/>
                                          </p:val>
                                        </p:tav>
                                      </p:tavLst>
                                    </p:anim>
                                    <p:anim calcmode="lin" valueType="num">
                                      <p:cBhvr additive="base">
                                        <p:cTn id="8" dur="500" fill="hold"/>
                                        <p:tgtEl>
                                          <p:spTgt spid="6656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67"/>
                                        </p:tgtEl>
                                        <p:attrNameLst>
                                          <p:attrName>style.visibility</p:attrName>
                                        </p:attrNameLst>
                                      </p:cBhvr>
                                      <p:to>
                                        <p:strVal val="visible"/>
                                      </p:to>
                                    </p:set>
                                    <p:anim calcmode="lin" valueType="num">
                                      <p:cBhvr additive="base">
                                        <p:cTn id="13" dur="500" fill="hold"/>
                                        <p:tgtEl>
                                          <p:spTgt spid="66567"/>
                                        </p:tgtEl>
                                        <p:attrNameLst>
                                          <p:attrName>ppt_x</p:attrName>
                                        </p:attrNameLst>
                                      </p:cBhvr>
                                      <p:tavLst>
                                        <p:tav tm="0">
                                          <p:val>
                                            <p:strVal val="0-#ppt_w/2"/>
                                          </p:val>
                                        </p:tav>
                                        <p:tav tm="100000">
                                          <p:val>
                                            <p:strVal val="#ppt_x"/>
                                          </p:val>
                                        </p:tav>
                                      </p:tavLst>
                                    </p:anim>
                                    <p:anim calcmode="lin" valueType="num">
                                      <p:cBhvr additive="base">
                                        <p:cTn id="14" dur="500" fill="hold"/>
                                        <p:tgtEl>
                                          <p:spTgt spid="665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5" grpId="0" autoUpdateAnimBg="0"/>
      <p:bldP spid="66567"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106472" y="2652008"/>
            <a:ext cx="4931057" cy="1553983"/>
            <a:chOff x="2423975" y="2436124"/>
            <a:chExt cx="4931057" cy="1553983"/>
          </a:xfrm>
        </p:grpSpPr>
        <p:sp>
          <p:nvSpPr>
            <p:cNvPr id="6" name="Rectangle 5"/>
            <p:cNvSpPr/>
            <p:nvPr/>
          </p:nvSpPr>
          <p:spPr>
            <a:xfrm>
              <a:off x="3093635" y="2436124"/>
              <a:ext cx="3591736" cy="728636"/>
            </a:xfrm>
            <a:prstGeom prst="rect">
              <a:avLst/>
            </a:prstGeom>
            <a:noFill/>
          </p:spPr>
          <p:txBody>
            <a:bodyPr spcFirstLastPara="1" wrap="none" lIns="91440" tIns="45720" rIns="91440" bIns="45720" numCol="1">
              <a:prstTxWarp prst="textArchUp">
                <a:avLst/>
              </a:prstTxWarp>
              <a:spAutoFit/>
            </a:bodyPr>
            <a:ls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a:lstStyle>
            <a:p>
              <a:pPr algn="ctr"/>
              <a:r>
                <a:rPr lang="en-US" sz="5400" b="1" dirty="0" smtClean="0">
                  <a:ln w="13462">
                    <a:solidFill>
                      <a:schemeClr val="bg1"/>
                    </a:solidFill>
                    <a:prstDash val="solid"/>
                  </a:ln>
                  <a:solidFill>
                    <a:srgbClr val="000096"/>
                  </a:solidFill>
                  <a:effectLst>
                    <a:outerShdw dist="38100" dir="2700000" algn="bl" rotWithShape="0">
                      <a:schemeClr val="accent5"/>
                    </a:outerShdw>
                  </a:effectLst>
                </a:rPr>
                <a:t>End of the Lecture</a:t>
              </a:r>
              <a:endParaRPr lang="en-US" sz="5400" b="1" dirty="0">
                <a:ln w="13462">
                  <a:solidFill>
                    <a:schemeClr val="bg1"/>
                  </a:solidFill>
                  <a:prstDash val="solid"/>
                </a:ln>
                <a:solidFill>
                  <a:srgbClr val="000096"/>
                </a:solidFill>
                <a:effectLst>
                  <a:outerShdw dist="38100" dir="2700000" algn="bl" rotWithShape="0">
                    <a:schemeClr val="accent5"/>
                  </a:outerShdw>
                </a:effectLst>
              </a:endParaRPr>
            </a:p>
          </p:txBody>
        </p:sp>
        <p:sp>
          <p:nvSpPr>
            <p:cNvPr id="7" name="Rectangle 6"/>
            <p:cNvSpPr/>
            <p:nvPr/>
          </p:nvSpPr>
          <p:spPr>
            <a:xfrm>
              <a:off x="2423975" y="3164760"/>
              <a:ext cx="4931057" cy="825347"/>
            </a:xfrm>
            <a:prstGeom prst="rect">
              <a:avLst/>
            </a:prstGeom>
            <a:noFill/>
          </p:spPr>
          <p:txBody>
            <a:bodyPr spcFirstLastPara="1" wrap="none" lIns="91440" tIns="45720" rIns="91440" bIns="45720" numCol="1">
              <a:prstTxWarp prst="textArchDown">
                <a:avLst/>
              </a:prstTxWarp>
              <a:spAutoFit/>
            </a:bodyPr>
            <a:ls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a:lstStyle>
            <a:p>
              <a:pPr algn="ctr"/>
              <a:r>
                <a:rPr lang="en-US" sz="5400" b="1" dirty="0" smtClean="0">
                  <a:ln w="13462">
                    <a:solidFill>
                      <a:schemeClr val="bg1"/>
                    </a:solidFill>
                    <a:prstDash val="solid"/>
                  </a:ln>
                  <a:solidFill>
                    <a:srgbClr val="000096"/>
                  </a:solidFill>
                  <a:effectLst>
                    <a:outerShdw dist="38100" dir="2700000" algn="bl" rotWithShape="0">
                      <a:schemeClr val="accent5"/>
                    </a:outerShdw>
                  </a:effectLst>
                </a:rPr>
                <a:t>Let Learning Continue</a:t>
              </a:r>
              <a:endParaRPr lang="en-US" sz="5400" b="1" dirty="0">
                <a:ln w="13462">
                  <a:solidFill>
                    <a:schemeClr val="bg1"/>
                  </a:solidFill>
                  <a:prstDash val="solid"/>
                </a:ln>
                <a:solidFill>
                  <a:srgbClr val="000096"/>
                </a:solidFill>
                <a:effectLst>
                  <a:outerShdw dist="38100" dir="2700000" algn="bl" rotWithShape="0">
                    <a:schemeClr val="accent5"/>
                  </a:outerShdw>
                </a:effectLst>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Box 3"/>
          <p:cNvSpPr txBox="1">
            <a:spLocks noChangeArrowheads="1"/>
          </p:cNvSpPr>
          <p:nvPr/>
        </p:nvSpPr>
        <p:spPr bwMode="auto">
          <a:xfrm>
            <a:off x="4681538" y="1086803"/>
            <a:ext cx="3895725"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a:t>The instantaneous center (IC) of zero velocity for this bicycle wheel is at the point in contact with ground.  The velocity direction at any point on the rim is perpendicular to the line connecting the point to the IC.</a:t>
            </a:r>
          </a:p>
        </p:txBody>
      </p:sp>
      <p:sp>
        <p:nvSpPr>
          <p:cNvPr id="67588" name="Text Box 4"/>
          <p:cNvSpPr txBox="1">
            <a:spLocks noChangeArrowheads="1"/>
          </p:cNvSpPr>
          <p:nvPr/>
        </p:nvSpPr>
        <p:spPr bwMode="auto">
          <a:xfrm>
            <a:off x="623888" y="4191953"/>
            <a:ext cx="71628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a:t>Which point on the wheel has the maximum velocity?</a:t>
            </a:r>
          </a:p>
          <a:p>
            <a:pPr eaLnBrk="1" hangingPunct="1"/>
            <a:endParaRPr kumimoji="0" lang="en-US"/>
          </a:p>
          <a:p>
            <a:pPr eaLnBrk="1" hangingPunct="1"/>
            <a:r>
              <a:rPr kumimoji="0" lang="en-US"/>
              <a:t>Does a larger wheel mean the bike will go faster for the same rider effort in pedaling than a smaller wheel?</a:t>
            </a:r>
          </a:p>
        </p:txBody>
      </p:sp>
      <p:pic>
        <p:nvPicPr>
          <p:cNvPr id="5127"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5788" y="1186815"/>
            <a:ext cx="3692525" cy="281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APPLICATIONS</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7"/>
                                        </p:tgtEl>
                                        <p:attrNameLst>
                                          <p:attrName>style.visibility</p:attrName>
                                        </p:attrNameLst>
                                      </p:cBhvr>
                                      <p:to>
                                        <p:strVal val="visible"/>
                                      </p:to>
                                    </p:set>
                                    <p:anim calcmode="lin" valueType="num">
                                      <p:cBhvr additive="base">
                                        <p:cTn id="7" dur="500" fill="hold"/>
                                        <p:tgtEl>
                                          <p:spTgt spid="67587"/>
                                        </p:tgtEl>
                                        <p:attrNameLst>
                                          <p:attrName>ppt_x</p:attrName>
                                        </p:attrNameLst>
                                      </p:cBhvr>
                                      <p:tavLst>
                                        <p:tav tm="0">
                                          <p:val>
                                            <p:strVal val="0-#ppt_w/2"/>
                                          </p:val>
                                        </p:tav>
                                        <p:tav tm="100000">
                                          <p:val>
                                            <p:strVal val="#ppt_x"/>
                                          </p:val>
                                        </p:tav>
                                      </p:tavLst>
                                    </p:anim>
                                    <p:anim calcmode="lin" valueType="num">
                                      <p:cBhvr additive="base">
                                        <p:cTn id="8" dur="500" fill="hold"/>
                                        <p:tgtEl>
                                          <p:spTgt spid="6758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588"/>
                                        </p:tgtEl>
                                        <p:attrNameLst>
                                          <p:attrName>style.visibility</p:attrName>
                                        </p:attrNameLst>
                                      </p:cBhvr>
                                      <p:to>
                                        <p:strVal val="visible"/>
                                      </p:to>
                                    </p:set>
                                    <p:anim calcmode="lin" valueType="num">
                                      <p:cBhvr additive="base">
                                        <p:cTn id="13" dur="500" fill="hold"/>
                                        <p:tgtEl>
                                          <p:spTgt spid="67588"/>
                                        </p:tgtEl>
                                        <p:attrNameLst>
                                          <p:attrName>ppt_x</p:attrName>
                                        </p:attrNameLst>
                                      </p:cBhvr>
                                      <p:tavLst>
                                        <p:tav tm="0">
                                          <p:val>
                                            <p:strVal val="0-#ppt_w/2"/>
                                          </p:val>
                                        </p:tav>
                                        <p:tav tm="100000">
                                          <p:val>
                                            <p:strVal val="#ppt_x"/>
                                          </p:val>
                                        </p:tav>
                                      </p:tavLst>
                                    </p:anim>
                                    <p:anim calcmode="lin" valueType="num">
                                      <p:cBhvr additive="base">
                                        <p:cTn id="14" dur="500" fill="hold"/>
                                        <p:tgtEl>
                                          <p:spTgt spid="675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utoUpdateAnimBg="0"/>
      <p:bldP spid="6758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ext Box 1027"/>
          <p:cNvSpPr txBox="1">
            <a:spLocks noChangeArrowheads="1"/>
          </p:cNvSpPr>
          <p:nvPr/>
        </p:nvSpPr>
        <p:spPr bwMode="auto">
          <a:xfrm>
            <a:off x="3767138" y="1128713"/>
            <a:ext cx="4800600" cy="386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a:t>As the board slides down the wall (to the left), it is subjected to general plane motion (both translation and rotation).  </a:t>
            </a:r>
          </a:p>
          <a:p>
            <a:pPr eaLnBrk="1" hangingPunct="1"/>
            <a:endParaRPr kumimoji="0" lang="en-US" sz="800"/>
          </a:p>
          <a:p>
            <a:pPr eaLnBrk="1" hangingPunct="1">
              <a:spcBef>
                <a:spcPct val="50000"/>
              </a:spcBef>
            </a:pPr>
            <a:r>
              <a:rPr kumimoji="0" lang="en-US"/>
              <a:t>Since the directions of the velocities of ends A and B are known, the IC is located as shown.</a:t>
            </a:r>
          </a:p>
          <a:p>
            <a:pPr eaLnBrk="1" hangingPunct="1">
              <a:spcBef>
                <a:spcPct val="50000"/>
              </a:spcBef>
            </a:pPr>
            <a:r>
              <a:rPr kumimoji="0" lang="en-US"/>
              <a:t>How can this result help you analyze other situations?</a:t>
            </a:r>
          </a:p>
        </p:txBody>
      </p:sp>
      <p:sp>
        <p:nvSpPr>
          <p:cNvPr id="68612" name="Text Box 1028"/>
          <p:cNvSpPr txBox="1">
            <a:spLocks noChangeArrowheads="1"/>
          </p:cNvSpPr>
          <p:nvPr/>
        </p:nvSpPr>
        <p:spPr bwMode="auto">
          <a:xfrm>
            <a:off x="714375" y="5233988"/>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a:t>What is the direction of the velocity of the center of gravity of the board?</a:t>
            </a:r>
          </a:p>
        </p:txBody>
      </p:sp>
      <p:pic>
        <p:nvPicPr>
          <p:cNvPr id="6151" name="Picture 103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171575"/>
            <a:ext cx="2879725" cy="342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APPLICATIONS</a:t>
            </a:r>
            <a:r>
              <a:rPr lang="en-US" sz="2400" kern="1200" dirty="0" smtClean="0">
                <a:solidFill>
                  <a:srgbClr val="000096"/>
                </a:solidFill>
                <a:effectLst/>
                <a:latin typeface="Times New Roman" panose="02020603050405020304" pitchFamily="18" charset="0"/>
                <a:ea typeface="+mn-ea"/>
                <a:cs typeface="+mn-cs"/>
              </a:rPr>
              <a:t> (continued)</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8611"/>
                                        </p:tgtEl>
                                        <p:attrNameLst>
                                          <p:attrName>style.visibility</p:attrName>
                                        </p:attrNameLst>
                                      </p:cBhvr>
                                      <p:to>
                                        <p:strVal val="visible"/>
                                      </p:to>
                                    </p:set>
                                    <p:anim calcmode="lin" valueType="num">
                                      <p:cBhvr additive="base">
                                        <p:cTn id="7" dur="500" fill="hold"/>
                                        <p:tgtEl>
                                          <p:spTgt spid="68611"/>
                                        </p:tgtEl>
                                        <p:attrNameLst>
                                          <p:attrName>ppt_x</p:attrName>
                                        </p:attrNameLst>
                                      </p:cBhvr>
                                      <p:tavLst>
                                        <p:tav tm="0">
                                          <p:val>
                                            <p:strVal val="0-#ppt_w/2"/>
                                          </p:val>
                                        </p:tav>
                                        <p:tav tm="100000">
                                          <p:val>
                                            <p:strVal val="#ppt_x"/>
                                          </p:val>
                                        </p:tav>
                                      </p:tavLst>
                                    </p:anim>
                                    <p:anim calcmode="lin" valueType="num">
                                      <p:cBhvr additive="base">
                                        <p:cTn id="8" dur="500" fill="hold"/>
                                        <p:tgtEl>
                                          <p:spTgt spid="6861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8612"/>
                                        </p:tgtEl>
                                        <p:attrNameLst>
                                          <p:attrName>style.visibility</p:attrName>
                                        </p:attrNameLst>
                                      </p:cBhvr>
                                      <p:to>
                                        <p:strVal val="visible"/>
                                      </p:to>
                                    </p:set>
                                    <p:anim calcmode="lin" valueType="num">
                                      <p:cBhvr additive="base">
                                        <p:cTn id="13" dur="500" fill="hold"/>
                                        <p:tgtEl>
                                          <p:spTgt spid="68612"/>
                                        </p:tgtEl>
                                        <p:attrNameLst>
                                          <p:attrName>ppt_x</p:attrName>
                                        </p:attrNameLst>
                                      </p:cBhvr>
                                      <p:tavLst>
                                        <p:tav tm="0">
                                          <p:val>
                                            <p:strVal val="0-#ppt_w/2"/>
                                          </p:val>
                                        </p:tav>
                                        <p:tav tm="100000">
                                          <p:val>
                                            <p:strVal val="#ppt_x"/>
                                          </p:val>
                                        </p:tav>
                                      </p:tavLst>
                                    </p:anim>
                                    <p:anim calcmode="lin" valueType="num">
                                      <p:cBhvr additive="base">
                                        <p:cTn id="14" dur="500" fill="hold"/>
                                        <p:tgtEl>
                                          <p:spTgt spid="686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autoUpdateAnimBg="0"/>
      <p:bldP spid="6861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Text Box 3"/>
          <p:cNvSpPr txBox="1">
            <a:spLocks noChangeArrowheads="1"/>
          </p:cNvSpPr>
          <p:nvPr/>
        </p:nvSpPr>
        <p:spPr bwMode="auto">
          <a:xfrm>
            <a:off x="747713" y="1709738"/>
            <a:ext cx="7848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dirty="0"/>
              <a:t>For any body undergoing planar motion, there always exists a point in the plane of motion at which the </a:t>
            </a:r>
            <a:r>
              <a:rPr kumimoji="0" lang="en-US" dirty="0">
                <a:solidFill>
                  <a:srgbClr val="0000FA"/>
                </a:solidFill>
              </a:rPr>
              <a:t>velocity is instantaneously zero</a:t>
            </a:r>
            <a:r>
              <a:rPr kumimoji="0" lang="en-US" dirty="0"/>
              <a:t> (if it is rigidly connected to the body).</a:t>
            </a:r>
          </a:p>
        </p:txBody>
      </p:sp>
      <p:sp>
        <p:nvSpPr>
          <p:cNvPr id="86020" name="Text Box 4"/>
          <p:cNvSpPr txBox="1">
            <a:spLocks noChangeArrowheads="1"/>
          </p:cNvSpPr>
          <p:nvPr/>
        </p:nvSpPr>
        <p:spPr bwMode="auto">
          <a:xfrm>
            <a:off x="762000" y="3176588"/>
            <a:ext cx="7848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dirty="0"/>
              <a:t>This point is called the instantaneous center (IC) of zero velocity. </a:t>
            </a:r>
            <a:r>
              <a:rPr kumimoji="0" lang="en-US" dirty="0">
                <a:solidFill>
                  <a:srgbClr val="0000FA"/>
                </a:solidFill>
              </a:rPr>
              <a:t> It may or may not lie on the body!</a:t>
            </a:r>
          </a:p>
        </p:txBody>
      </p:sp>
      <p:sp>
        <p:nvSpPr>
          <p:cNvPr id="86021" name="Text Box 5"/>
          <p:cNvSpPr txBox="1">
            <a:spLocks noChangeArrowheads="1"/>
          </p:cNvSpPr>
          <p:nvPr/>
        </p:nvSpPr>
        <p:spPr bwMode="auto">
          <a:xfrm>
            <a:off x="852488" y="4319588"/>
            <a:ext cx="7924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a:t>If the location of this point can be determined, the velocity analysis can be simplified because the body appears to rotate about this point at that instant.</a:t>
            </a:r>
          </a:p>
        </p:txBody>
      </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INSTANTANEOUS  CENTER  OF  ZERO  VELOCITY </a:t>
            </a:r>
            <a:r>
              <a:rPr lang="en-US" sz="2800" b="1" kern="1200" dirty="0" smtClean="0">
                <a:solidFill>
                  <a:srgbClr val="000096"/>
                </a:solidFill>
                <a:effectLst/>
                <a:latin typeface="Times New Roman" panose="02020603050405020304" pitchFamily="18" charset="0"/>
                <a:ea typeface="+mj-ea"/>
                <a:cs typeface="Times New Roman" panose="02020603050405020304" pitchFamily="18" charset="0"/>
              </a:rPr>
              <a:t/>
            </a:r>
            <a:br>
              <a:rPr lang="en-US" sz="2800" b="1" kern="1200" dirty="0" smtClean="0">
                <a:solidFill>
                  <a:srgbClr val="000096"/>
                </a:solidFill>
                <a:effectLst/>
                <a:latin typeface="Times New Roman" panose="02020603050405020304" pitchFamily="18" charset="0"/>
                <a:ea typeface="+mj-ea"/>
                <a:cs typeface="Times New Roman" panose="02020603050405020304" pitchFamily="18" charset="0"/>
              </a:rPr>
            </a:br>
            <a:r>
              <a:rPr lang="en-US" sz="2400" kern="1200" dirty="0" smtClean="0">
                <a:solidFill>
                  <a:srgbClr val="000096"/>
                </a:solidFill>
                <a:effectLst/>
                <a:latin typeface="Times New Roman" panose="02020603050405020304" pitchFamily="18" charset="0"/>
                <a:ea typeface="+mn-ea"/>
                <a:cs typeface="+mn-cs"/>
              </a:rPr>
              <a:t>(Section 16-6)</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019"/>
                                        </p:tgtEl>
                                        <p:attrNameLst>
                                          <p:attrName>style.visibility</p:attrName>
                                        </p:attrNameLst>
                                      </p:cBhvr>
                                      <p:to>
                                        <p:strVal val="visible"/>
                                      </p:to>
                                    </p:set>
                                    <p:anim calcmode="lin" valueType="num">
                                      <p:cBhvr additive="base">
                                        <p:cTn id="7" dur="500" fill="hold"/>
                                        <p:tgtEl>
                                          <p:spTgt spid="86019"/>
                                        </p:tgtEl>
                                        <p:attrNameLst>
                                          <p:attrName>ppt_x</p:attrName>
                                        </p:attrNameLst>
                                      </p:cBhvr>
                                      <p:tavLst>
                                        <p:tav tm="0">
                                          <p:val>
                                            <p:strVal val="0-#ppt_w/2"/>
                                          </p:val>
                                        </p:tav>
                                        <p:tav tm="100000">
                                          <p:val>
                                            <p:strVal val="#ppt_x"/>
                                          </p:val>
                                        </p:tav>
                                      </p:tavLst>
                                    </p:anim>
                                    <p:anim calcmode="lin" valueType="num">
                                      <p:cBhvr additive="base">
                                        <p:cTn id="8" dur="500" fill="hold"/>
                                        <p:tgtEl>
                                          <p:spTgt spid="8601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6020"/>
                                        </p:tgtEl>
                                        <p:attrNameLst>
                                          <p:attrName>style.visibility</p:attrName>
                                        </p:attrNameLst>
                                      </p:cBhvr>
                                      <p:to>
                                        <p:strVal val="visible"/>
                                      </p:to>
                                    </p:set>
                                    <p:anim calcmode="lin" valueType="num">
                                      <p:cBhvr additive="base">
                                        <p:cTn id="13" dur="500" fill="hold"/>
                                        <p:tgtEl>
                                          <p:spTgt spid="86020"/>
                                        </p:tgtEl>
                                        <p:attrNameLst>
                                          <p:attrName>ppt_x</p:attrName>
                                        </p:attrNameLst>
                                      </p:cBhvr>
                                      <p:tavLst>
                                        <p:tav tm="0">
                                          <p:val>
                                            <p:strVal val="0-#ppt_w/2"/>
                                          </p:val>
                                        </p:tav>
                                        <p:tav tm="100000">
                                          <p:val>
                                            <p:strVal val="#ppt_x"/>
                                          </p:val>
                                        </p:tav>
                                      </p:tavLst>
                                    </p:anim>
                                    <p:anim calcmode="lin" valueType="num">
                                      <p:cBhvr additive="base">
                                        <p:cTn id="14" dur="500" fill="hold"/>
                                        <p:tgtEl>
                                          <p:spTgt spid="8602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6021"/>
                                        </p:tgtEl>
                                        <p:attrNameLst>
                                          <p:attrName>style.visibility</p:attrName>
                                        </p:attrNameLst>
                                      </p:cBhvr>
                                      <p:to>
                                        <p:strVal val="visible"/>
                                      </p:to>
                                    </p:set>
                                    <p:anim calcmode="lin" valueType="num">
                                      <p:cBhvr additive="base">
                                        <p:cTn id="19" dur="500" fill="hold"/>
                                        <p:tgtEl>
                                          <p:spTgt spid="86021"/>
                                        </p:tgtEl>
                                        <p:attrNameLst>
                                          <p:attrName>ppt_x</p:attrName>
                                        </p:attrNameLst>
                                      </p:cBhvr>
                                      <p:tavLst>
                                        <p:tav tm="0">
                                          <p:val>
                                            <p:strVal val="0-#ppt_w/2"/>
                                          </p:val>
                                        </p:tav>
                                        <p:tav tm="100000">
                                          <p:val>
                                            <p:strVal val="#ppt_x"/>
                                          </p:val>
                                        </p:tav>
                                      </p:tavLst>
                                    </p:anim>
                                    <p:anim calcmode="lin" valueType="num">
                                      <p:cBhvr additive="base">
                                        <p:cTn id="20" dur="500" fill="hold"/>
                                        <p:tgtEl>
                                          <p:spTgt spid="860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autoUpdateAnimBg="0"/>
      <p:bldP spid="86020" grpId="0" autoUpdateAnimBg="0"/>
      <p:bldP spid="8602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Text Box 3"/>
          <p:cNvSpPr txBox="1">
            <a:spLocks noChangeArrowheads="1"/>
          </p:cNvSpPr>
          <p:nvPr/>
        </p:nvSpPr>
        <p:spPr bwMode="auto">
          <a:xfrm>
            <a:off x="533400" y="1066800"/>
            <a:ext cx="8229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dirty="0"/>
              <a:t>To locate the IC, we </a:t>
            </a:r>
            <a:r>
              <a:rPr kumimoji="0" lang="en-US" dirty="0" smtClean="0"/>
              <a:t>use </a:t>
            </a:r>
            <a:r>
              <a:rPr kumimoji="0" lang="en-US" dirty="0"/>
              <a:t>the fact that the </a:t>
            </a:r>
            <a:r>
              <a:rPr kumimoji="0" lang="en-US" dirty="0">
                <a:solidFill>
                  <a:srgbClr val="0000FA"/>
                </a:solidFill>
              </a:rPr>
              <a:t>velocity</a:t>
            </a:r>
            <a:r>
              <a:rPr kumimoji="0" lang="en-US" dirty="0"/>
              <a:t> of a point on a body is </a:t>
            </a:r>
            <a:r>
              <a:rPr kumimoji="0" lang="en-US" dirty="0">
                <a:solidFill>
                  <a:srgbClr val="0000FA"/>
                </a:solidFill>
              </a:rPr>
              <a:t>always perpendicular </a:t>
            </a:r>
            <a:r>
              <a:rPr kumimoji="0" lang="en-US" dirty="0"/>
              <a:t>to the </a:t>
            </a:r>
            <a:r>
              <a:rPr kumimoji="0" lang="en-US" dirty="0">
                <a:solidFill>
                  <a:srgbClr val="0000FA"/>
                </a:solidFill>
              </a:rPr>
              <a:t>relative position vector </a:t>
            </a:r>
            <a:r>
              <a:rPr kumimoji="0" lang="en-US" dirty="0"/>
              <a:t>from the IC to the point.  Several possibilities exist.</a:t>
            </a:r>
          </a:p>
        </p:txBody>
      </p:sp>
      <p:sp>
        <p:nvSpPr>
          <p:cNvPr id="69637" name="Text Box 5"/>
          <p:cNvSpPr txBox="1">
            <a:spLocks noChangeArrowheads="1"/>
          </p:cNvSpPr>
          <p:nvPr/>
        </p:nvSpPr>
        <p:spPr bwMode="auto">
          <a:xfrm>
            <a:off x="3429000" y="2286000"/>
            <a:ext cx="54864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eaLnBrk="0" hangingPunct="0">
              <a:tabLst>
                <a:tab pos="520700" algn="l"/>
              </a:tabLst>
              <a:defRPr kumimoji="1" sz="2400">
                <a:solidFill>
                  <a:schemeClr val="tx1"/>
                </a:solidFill>
                <a:latin typeface="Times New Roman" pitchFamily="18" charset="0"/>
              </a:defRPr>
            </a:lvl1pPr>
            <a:lvl2pPr marL="742950" indent="-285750" eaLnBrk="0" hangingPunct="0">
              <a:tabLst>
                <a:tab pos="520700" algn="l"/>
              </a:tabLst>
              <a:defRPr kumimoji="1" sz="2400">
                <a:solidFill>
                  <a:schemeClr val="tx1"/>
                </a:solidFill>
                <a:latin typeface="Times New Roman" pitchFamily="18" charset="0"/>
              </a:defRPr>
            </a:lvl2pPr>
            <a:lvl3pPr marL="1143000" indent="-228600" eaLnBrk="0" hangingPunct="0">
              <a:tabLst>
                <a:tab pos="520700" algn="l"/>
              </a:tabLst>
              <a:defRPr kumimoji="1" sz="2400">
                <a:solidFill>
                  <a:schemeClr val="tx1"/>
                </a:solidFill>
                <a:latin typeface="Times New Roman" pitchFamily="18" charset="0"/>
              </a:defRPr>
            </a:lvl3pPr>
            <a:lvl4pPr marL="1600200" indent="-228600" eaLnBrk="0" hangingPunct="0">
              <a:tabLst>
                <a:tab pos="520700" algn="l"/>
              </a:tabLst>
              <a:defRPr kumimoji="1" sz="2400">
                <a:solidFill>
                  <a:schemeClr val="tx1"/>
                </a:solidFill>
                <a:latin typeface="Times New Roman" pitchFamily="18" charset="0"/>
              </a:defRPr>
            </a:lvl4pPr>
            <a:lvl5pPr marL="2057400" indent="-228600" eaLnBrk="0" hangingPunct="0">
              <a:tabLst>
                <a:tab pos="520700" algn="l"/>
              </a:tabLst>
              <a:defRPr kumimoji="1" sz="2400">
                <a:solidFill>
                  <a:schemeClr val="tx1"/>
                </a:solidFill>
                <a:latin typeface="Times New Roman" pitchFamily="18" charset="0"/>
              </a:defRPr>
            </a:lvl5pPr>
            <a:lvl6pPr marL="2514600" indent="-228600" eaLnBrk="0" fontAlgn="base" hangingPunct="0">
              <a:spcBef>
                <a:spcPct val="0"/>
              </a:spcBef>
              <a:spcAft>
                <a:spcPct val="0"/>
              </a:spcAft>
              <a:tabLst>
                <a:tab pos="520700" algn="l"/>
              </a:tabLst>
              <a:defRPr kumimoji="1" sz="2400">
                <a:solidFill>
                  <a:schemeClr val="tx1"/>
                </a:solidFill>
                <a:latin typeface="Times New Roman" pitchFamily="18" charset="0"/>
              </a:defRPr>
            </a:lvl6pPr>
            <a:lvl7pPr marL="2971800" indent="-228600" eaLnBrk="0" fontAlgn="base" hangingPunct="0">
              <a:spcBef>
                <a:spcPct val="0"/>
              </a:spcBef>
              <a:spcAft>
                <a:spcPct val="0"/>
              </a:spcAft>
              <a:tabLst>
                <a:tab pos="520700" algn="l"/>
              </a:tabLst>
              <a:defRPr kumimoji="1" sz="2400">
                <a:solidFill>
                  <a:schemeClr val="tx1"/>
                </a:solidFill>
                <a:latin typeface="Times New Roman" pitchFamily="18" charset="0"/>
              </a:defRPr>
            </a:lvl7pPr>
            <a:lvl8pPr marL="3429000" indent="-228600" eaLnBrk="0" fontAlgn="base" hangingPunct="0">
              <a:spcBef>
                <a:spcPct val="0"/>
              </a:spcBef>
              <a:spcAft>
                <a:spcPct val="0"/>
              </a:spcAft>
              <a:tabLst>
                <a:tab pos="520700" algn="l"/>
              </a:tabLst>
              <a:defRPr kumimoji="1" sz="2400">
                <a:solidFill>
                  <a:schemeClr val="tx1"/>
                </a:solidFill>
                <a:latin typeface="Times New Roman" pitchFamily="18" charset="0"/>
              </a:defRPr>
            </a:lvl8pPr>
            <a:lvl9pPr marL="3886200" indent="-228600" eaLnBrk="0" fontAlgn="base" hangingPunct="0">
              <a:spcBef>
                <a:spcPct val="0"/>
              </a:spcBef>
              <a:spcAft>
                <a:spcPct val="0"/>
              </a:spcAft>
              <a:tabLst>
                <a:tab pos="520700" algn="l"/>
              </a:tabLst>
              <a:defRPr kumimoji="1" sz="2400">
                <a:solidFill>
                  <a:schemeClr val="tx1"/>
                </a:solidFill>
                <a:latin typeface="Times New Roman" pitchFamily="18" charset="0"/>
              </a:defRPr>
            </a:lvl9pPr>
          </a:lstStyle>
          <a:p>
            <a:pPr eaLnBrk="1" hangingPunct="1"/>
            <a:r>
              <a:rPr kumimoji="0" lang="en-US" dirty="0">
                <a:cs typeface="Times New Roman" pitchFamily="18" charset="0"/>
              </a:rPr>
              <a:t>  First, consider the case when </a:t>
            </a:r>
            <a:r>
              <a:rPr kumimoji="0" lang="en-US" dirty="0"/>
              <a:t>velocity </a:t>
            </a:r>
            <a:r>
              <a:rPr kumimoji="0" lang="en-US" b="1" i="1" dirty="0" err="1">
                <a:solidFill>
                  <a:srgbClr val="FF0000"/>
                </a:solidFill>
              </a:rPr>
              <a:t>v</a:t>
            </a:r>
            <a:r>
              <a:rPr kumimoji="0" lang="en-US" baseline="-25000" dirty="0" err="1"/>
              <a:t>A</a:t>
            </a:r>
            <a:r>
              <a:rPr kumimoji="0" lang="en-US" dirty="0"/>
              <a:t> of a point A on the body and the angular velocity </a:t>
            </a:r>
            <a:r>
              <a:rPr kumimoji="0" lang="en-US" b="1" i="1" dirty="0">
                <a:solidFill>
                  <a:srgbClr val="FF0000"/>
                </a:solidFill>
                <a:latin typeface="Symbol" pitchFamily="18" charset="2"/>
              </a:rPr>
              <a:t>w</a:t>
            </a:r>
            <a:r>
              <a:rPr kumimoji="0" lang="en-US" dirty="0"/>
              <a:t> of the body are known.</a:t>
            </a:r>
          </a:p>
          <a:p>
            <a:pPr eaLnBrk="1" hangingPunct="1"/>
            <a:r>
              <a:rPr kumimoji="0" lang="en-US" dirty="0"/>
              <a:t>		</a:t>
            </a:r>
          </a:p>
          <a:p>
            <a:pPr eaLnBrk="1" hangingPunct="1"/>
            <a:r>
              <a:rPr kumimoji="0" lang="en-US" dirty="0"/>
              <a:t>  In this case, the IC is located along the line drawn perpendicular to </a:t>
            </a:r>
            <a:r>
              <a:rPr kumimoji="0" lang="en-US" b="1" i="1" dirty="0" err="1">
                <a:solidFill>
                  <a:srgbClr val="FF0000"/>
                </a:solidFill>
              </a:rPr>
              <a:t>v</a:t>
            </a:r>
            <a:r>
              <a:rPr kumimoji="0" lang="en-US" baseline="-25000" dirty="0" err="1"/>
              <a:t>A</a:t>
            </a:r>
            <a:r>
              <a:rPr kumimoji="0" lang="en-US" dirty="0"/>
              <a:t> at A, a distance   </a:t>
            </a:r>
            <a:r>
              <a:rPr kumimoji="0" lang="en-US" dirty="0" err="1">
                <a:solidFill>
                  <a:srgbClr val="0000FA"/>
                </a:solidFill>
              </a:rPr>
              <a:t>r</a:t>
            </a:r>
            <a:r>
              <a:rPr kumimoji="0" lang="en-US" baseline="-25000" dirty="0" err="1">
                <a:solidFill>
                  <a:srgbClr val="0000FA"/>
                </a:solidFill>
              </a:rPr>
              <a:t>A</a:t>
            </a:r>
            <a:r>
              <a:rPr kumimoji="0" lang="en-US" baseline="-25000" dirty="0">
                <a:solidFill>
                  <a:srgbClr val="0000FA"/>
                </a:solidFill>
              </a:rPr>
              <a:t>/IC</a:t>
            </a:r>
            <a:r>
              <a:rPr kumimoji="0" lang="en-US" dirty="0">
                <a:solidFill>
                  <a:srgbClr val="0000FA"/>
                </a:solidFill>
              </a:rPr>
              <a:t> = </a:t>
            </a:r>
            <a:r>
              <a:rPr kumimoji="0" lang="en-US" dirty="0" err="1">
                <a:solidFill>
                  <a:srgbClr val="0000FA"/>
                </a:solidFill>
              </a:rPr>
              <a:t>v</a:t>
            </a:r>
            <a:r>
              <a:rPr kumimoji="0" lang="en-US" baseline="-25000" dirty="0" err="1">
                <a:solidFill>
                  <a:srgbClr val="0000FA"/>
                </a:solidFill>
              </a:rPr>
              <a:t>A</a:t>
            </a:r>
            <a:r>
              <a:rPr kumimoji="0" lang="en-US" dirty="0">
                <a:solidFill>
                  <a:srgbClr val="0000FA"/>
                </a:solidFill>
              </a:rPr>
              <a:t>/</a:t>
            </a:r>
            <a:r>
              <a:rPr kumimoji="0" lang="en-US" dirty="0">
                <a:solidFill>
                  <a:srgbClr val="0000FA"/>
                </a:solidFill>
                <a:latin typeface="Symbol" pitchFamily="18" charset="2"/>
              </a:rPr>
              <a:t>w</a:t>
            </a:r>
            <a:r>
              <a:rPr kumimoji="0" lang="en-US" dirty="0">
                <a:solidFill>
                  <a:srgbClr val="0000FA"/>
                </a:solidFill>
              </a:rPr>
              <a:t> </a:t>
            </a:r>
            <a:r>
              <a:rPr kumimoji="0" lang="en-US" dirty="0"/>
              <a:t>from A.  </a:t>
            </a:r>
          </a:p>
          <a:p>
            <a:pPr eaLnBrk="1" hangingPunct="1">
              <a:spcBef>
                <a:spcPct val="50000"/>
              </a:spcBef>
            </a:pPr>
            <a:r>
              <a:rPr kumimoji="0" lang="en-US" dirty="0"/>
              <a:t>   Note that the IC lies up and to the right of A since </a:t>
            </a:r>
            <a:r>
              <a:rPr kumimoji="0" lang="en-US" b="1" i="1" dirty="0" err="1">
                <a:solidFill>
                  <a:srgbClr val="FF0000"/>
                </a:solidFill>
              </a:rPr>
              <a:t>v</a:t>
            </a:r>
            <a:r>
              <a:rPr kumimoji="0" lang="en-US" baseline="-25000" dirty="0" err="1"/>
              <a:t>A</a:t>
            </a:r>
            <a:r>
              <a:rPr kumimoji="0" lang="en-US" dirty="0"/>
              <a:t> must cause a clockwise angular velocity </a:t>
            </a:r>
            <a:r>
              <a:rPr kumimoji="0" lang="en-US" b="1" i="1" dirty="0">
                <a:solidFill>
                  <a:srgbClr val="FF0000"/>
                </a:solidFill>
                <a:latin typeface="Symbol" pitchFamily="18" charset="2"/>
              </a:rPr>
              <a:t>w</a:t>
            </a:r>
            <a:r>
              <a:rPr kumimoji="0" lang="en-US" dirty="0">
                <a:solidFill>
                  <a:srgbClr val="FF0000"/>
                </a:solidFill>
              </a:rPr>
              <a:t> </a:t>
            </a:r>
            <a:r>
              <a:rPr kumimoji="0" lang="en-US" dirty="0"/>
              <a:t>about the IC.</a:t>
            </a:r>
          </a:p>
        </p:txBody>
      </p:sp>
      <p:pic>
        <p:nvPicPr>
          <p:cNvPr id="8199"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2667000"/>
            <a:ext cx="2835275" cy="321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LOCATION  OF  THE  INSTANTANEOUS  CENTER</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635"/>
                                        </p:tgtEl>
                                        <p:attrNameLst>
                                          <p:attrName>style.visibility</p:attrName>
                                        </p:attrNameLst>
                                      </p:cBhvr>
                                      <p:to>
                                        <p:strVal val="visible"/>
                                      </p:to>
                                    </p:set>
                                    <p:anim calcmode="lin" valueType="num">
                                      <p:cBhvr additive="base">
                                        <p:cTn id="7" dur="500" fill="hold"/>
                                        <p:tgtEl>
                                          <p:spTgt spid="69635"/>
                                        </p:tgtEl>
                                        <p:attrNameLst>
                                          <p:attrName>ppt_x</p:attrName>
                                        </p:attrNameLst>
                                      </p:cBhvr>
                                      <p:tavLst>
                                        <p:tav tm="0">
                                          <p:val>
                                            <p:strVal val="0-#ppt_w/2"/>
                                          </p:val>
                                        </p:tav>
                                        <p:tav tm="100000">
                                          <p:val>
                                            <p:strVal val="#ppt_x"/>
                                          </p:val>
                                        </p:tav>
                                      </p:tavLst>
                                    </p:anim>
                                    <p:anim calcmode="lin" valueType="num">
                                      <p:cBhvr additive="base">
                                        <p:cTn id="8" dur="500" fill="hold"/>
                                        <p:tgtEl>
                                          <p:spTgt spid="6963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9637"/>
                                        </p:tgtEl>
                                        <p:attrNameLst>
                                          <p:attrName>style.visibility</p:attrName>
                                        </p:attrNameLst>
                                      </p:cBhvr>
                                      <p:to>
                                        <p:strVal val="visible"/>
                                      </p:to>
                                    </p:set>
                                    <p:anim calcmode="lin" valueType="num">
                                      <p:cBhvr additive="base">
                                        <p:cTn id="12" dur="500" fill="hold"/>
                                        <p:tgtEl>
                                          <p:spTgt spid="69637"/>
                                        </p:tgtEl>
                                        <p:attrNameLst>
                                          <p:attrName>ppt_x</p:attrName>
                                        </p:attrNameLst>
                                      </p:cBhvr>
                                      <p:tavLst>
                                        <p:tav tm="0">
                                          <p:val>
                                            <p:strVal val="0-#ppt_w/2"/>
                                          </p:val>
                                        </p:tav>
                                        <p:tav tm="100000">
                                          <p:val>
                                            <p:strVal val="#ppt_x"/>
                                          </p:val>
                                        </p:tav>
                                      </p:tavLst>
                                    </p:anim>
                                    <p:anim calcmode="lin" valueType="num">
                                      <p:cBhvr additive="base">
                                        <p:cTn id="13" dur="500" fill="hold"/>
                                        <p:tgtEl>
                                          <p:spTgt spid="696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autoUpdateAnimBg="0"/>
      <p:bldP spid="6963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4495800" y="1600200"/>
            <a:ext cx="41910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eaLnBrk="0" hangingPunct="0">
              <a:tabLst>
                <a:tab pos="520700" algn="l"/>
              </a:tabLst>
              <a:defRPr kumimoji="1" sz="2400">
                <a:solidFill>
                  <a:schemeClr val="tx1"/>
                </a:solidFill>
                <a:latin typeface="Times New Roman" pitchFamily="18" charset="0"/>
              </a:defRPr>
            </a:lvl1pPr>
            <a:lvl2pPr marL="742950" indent="-285750" eaLnBrk="0" hangingPunct="0">
              <a:tabLst>
                <a:tab pos="520700" algn="l"/>
              </a:tabLst>
              <a:defRPr kumimoji="1" sz="2400">
                <a:solidFill>
                  <a:schemeClr val="tx1"/>
                </a:solidFill>
                <a:latin typeface="Times New Roman" pitchFamily="18" charset="0"/>
              </a:defRPr>
            </a:lvl2pPr>
            <a:lvl3pPr marL="1143000" indent="-228600" eaLnBrk="0" hangingPunct="0">
              <a:tabLst>
                <a:tab pos="520700" algn="l"/>
              </a:tabLst>
              <a:defRPr kumimoji="1" sz="2400">
                <a:solidFill>
                  <a:schemeClr val="tx1"/>
                </a:solidFill>
                <a:latin typeface="Times New Roman" pitchFamily="18" charset="0"/>
              </a:defRPr>
            </a:lvl3pPr>
            <a:lvl4pPr marL="1600200" indent="-228600" eaLnBrk="0" hangingPunct="0">
              <a:tabLst>
                <a:tab pos="520700" algn="l"/>
              </a:tabLst>
              <a:defRPr kumimoji="1" sz="2400">
                <a:solidFill>
                  <a:schemeClr val="tx1"/>
                </a:solidFill>
                <a:latin typeface="Times New Roman" pitchFamily="18" charset="0"/>
              </a:defRPr>
            </a:lvl4pPr>
            <a:lvl5pPr marL="2057400" indent="-228600" eaLnBrk="0" hangingPunct="0">
              <a:tabLst>
                <a:tab pos="520700" algn="l"/>
              </a:tabLst>
              <a:defRPr kumimoji="1" sz="2400">
                <a:solidFill>
                  <a:schemeClr val="tx1"/>
                </a:solidFill>
                <a:latin typeface="Times New Roman" pitchFamily="18" charset="0"/>
              </a:defRPr>
            </a:lvl5pPr>
            <a:lvl6pPr marL="2514600" indent="-228600" eaLnBrk="0" fontAlgn="base" hangingPunct="0">
              <a:spcBef>
                <a:spcPct val="0"/>
              </a:spcBef>
              <a:spcAft>
                <a:spcPct val="0"/>
              </a:spcAft>
              <a:tabLst>
                <a:tab pos="520700" algn="l"/>
              </a:tabLst>
              <a:defRPr kumimoji="1" sz="2400">
                <a:solidFill>
                  <a:schemeClr val="tx1"/>
                </a:solidFill>
                <a:latin typeface="Times New Roman" pitchFamily="18" charset="0"/>
              </a:defRPr>
            </a:lvl6pPr>
            <a:lvl7pPr marL="2971800" indent="-228600" eaLnBrk="0" fontAlgn="base" hangingPunct="0">
              <a:spcBef>
                <a:spcPct val="0"/>
              </a:spcBef>
              <a:spcAft>
                <a:spcPct val="0"/>
              </a:spcAft>
              <a:tabLst>
                <a:tab pos="520700" algn="l"/>
              </a:tabLst>
              <a:defRPr kumimoji="1" sz="2400">
                <a:solidFill>
                  <a:schemeClr val="tx1"/>
                </a:solidFill>
                <a:latin typeface="Times New Roman" pitchFamily="18" charset="0"/>
              </a:defRPr>
            </a:lvl7pPr>
            <a:lvl8pPr marL="3429000" indent="-228600" eaLnBrk="0" fontAlgn="base" hangingPunct="0">
              <a:spcBef>
                <a:spcPct val="0"/>
              </a:spcBef>
              <a:spcAft>
                <a:spcPct val="0"/>
              </a:spcAft>
              <a:tabLst>
                <a:tab pos="520700" algn="l"/>
              </a:tabLst>
              <a:defRPr kumimoji="1" sz="2400">
                <a:solidFill>
                  <a:schemeClr val="tx1"/>
                </a:solidFill>
                <a:latin typeface="Times New Roman" pitchFamily="18" charset="0"/>
              </a:defRPr>
            </a:lvl8pPr>
            <a:lvl9pPr marL="3886200" indent="-228600" eaLnBrk="0" fontAlgn="base" hangingPunct="0">
              <a:spcBef>
                <a:spcPct val="0"/>
              </a:spcBef>
              <a:spcAft>
                <a:spcPct val="0"/>
              </a:spcAft>
              <a:tabLst>
                <a:tab pos="520700" algn="l"/>
              </a:tabLst>
              <a:defRPr kumimoji="1" sz="2400">
                <a:solidFill>
                  <a:schemeClr val="tx1"/>
                </a:solidFill>
                <a:latin typeface="Times New Roman" pitchFamily="18" charset="0"/>
              </a:defRPr>
            </a:lvl9pPr>
          </a:lstStyle>
          <a:p>
            <a:pPr eaLnBrk="1" hangingPunct="1"/>
            <a:r>
              <a:rPr kumimoji="0" lang="en-US" dirty="0">
                <a:cs typeface="Times New Roman" pitchFamily="18" charset="0"/>
              </a:rPr>
              <a:t>  A second case </a:t>
            </a:r>
            <a:r>
              <a:rPr kumimoji="0" lang="en-US" dirty="0" smtClean="0">
                <a:cs typeface="Times New Roman" pitchFamily="18" charset="0"/>
              </a:rPr>
              <a:t>occurs when</a:t>
            </a:r>
            <a:r>
              <a:rPr kumimoji="0" lang="en-US" dirty="0" smtClean="0">
                <a:solidFill>
                  <a:srgbClr val="00FF00"/>
                </a:solidFill>
                <a:cs typeface="Times New Roman" pitchFamily="18" charset="0"/>
              </a:rPr>
              <a:t> </a:t>
            </a:r>
            <a:r>
              <a:rPr kumimoji="0" lang="en-US" dirty="0"/>
              <a:t>the </a:t>
            </a:r>
            <a:r>
              <a:rPr kumimoji="0" lang="en-US" dirty="0">
                <a:solidFill>
                  <a:srgbClr val="0000FA"/>
                </a:solidFill>
              </a:rPr>
              <a:t>lines of action of two non-parallel velocities</a:t>
            </a:r>
            <a:r>
              <a:rPr kumimoji="0" lang="en-US" dirty="0"/>
              <a:t>, </a:t>
            </a:r>
            <a:r>
              <a:rPr kumimoji="0" lang="en-US" b="1" i="1" dirty="0" err="1">
                <a:solidFill>
                  <a:srgbClr val="FF0000"/>
                </a:solidFill>
              </a:rPr>
              <a:t>v</a:t>
            </a:r>
            <a:r>
              <a:rPr kumimoji="0" lang="en-US" baseline="-25000" dirty="0" err="1"/>
              <a:t>A</a:t>
            </a:r>
            <a:r>
              <a:rPr kumimoji="0" lang="en-US" dirty="0"/>
              <a:t> and </a:t>
            </a:r>
            <a:r>
              <a:rPr kumimoji="0" lang="en-US" b="1" i="1" dirty="0" err="1">
                <a:solidFill>
                  <a:srgbClr val="FF0000"/>
                </a:solidFill>
              </a:rPr>
              <a:t>v</a:t>
            </a:r>
            <a:r>
              <a:rPr kumimoji="0" lang="en-US" baseline="-25000" dirty="0" err="1"/>
              <a:t>B</a:t>
            </a:r>
            <a:r>
              <a:rPr kumimoji="0" lang="en-US" dirty="0"/>
              <a:t>,</a:t>
            </a:r>
            <a:r>
              <a:rPr kumimoji="0" lang="en-US" baseline="-25000" dirty="0"/>
              <a:t> </a:t>
            </a:r>
            <a:r>
              <a:rPr kumimoji="0" lang="en-US" dirty="0"/>
              <a:t>are known.</a:t>
            </a:r>
          </a:p>
          <a:p>
            <a:pPr eaLnBrk="1" hangingPunct="1">
              <a:spcBef>
                <a:spcPct val="50000"/>
              </a:spcBef>
            </a:pPr>
            <a:r>
              <a:rPr kumimoji="0" lang="en-US" dirty="0"/>
              <a:t>	First, construct line segments from A and B perpendicular to </a:t>
            </a:r>
            <a:r>
              <a:rPr kumimoji="0" lang="en-US" b="1" i="1" dirty="0" err="1">
                <a:solidFill>
                  <a:srgbClr val="FF0000"/>
                </a:solidFill>
              </a:rPr>
              <a:t>v</a:t>
            </a:r>
            <a:r>
              <a:rPr kumimoji="0" lang="en-US" baseline="-25000" dirty="0" err="1"/>
              <a:t>A</a:t>
            </a:r>
            <a:r>
              <a:rPr kumimoji="0" lang="en-US" dirty="0"/>
              <a:t> and </a:t>
            </a:r>
            <a:r>
              <a:rPr kumimoji="0" lang="en-US" b="1" i="1" dirty="0" err="1">
                <a:solidFill>
                  <a:srgbClr val="FF0000"/>
                </a:solidFill>
              </a:rPr>
              <a:t>v</a:t>
            </a:r>
            <a:r>
              <a:rPr kumimoji="0" lang="en-US" baseline="-25000" dirty="0" err="1"/>
              <a:t>B</a:t>
            </a:r>
            <a:r>
              <a:rPr kumimoji="0" lang="en-US" dirty="0" err="1"/>
              <a:t>.</a:t>
            </a:r>
            <a:r>
              <a:rPr kumimoji="0" lang="en-US" dirty="0"/>
              <a:t>  The point of intersection of these two line segments locates the IC of the body.</a:t>
            </a:r>
          </a:p>
        </p:txBody>
      </p:sp>
      <p:sp>
        <p:nvSpPr>
          <p:cNvPr id="70662" name="Text Box 6"/>
          <p:cNvSpPr txBox="1">
            <a:spLocks noChangeArrowheads="1"/>
          </p:cNvSpPr>
          <p:nvPr/>
        </p:nvSpPr>
        <p:spPr bwMode="auto">
          <a:xfrm>
            <a:off x="3733800" y="3355975"/>
            <a:ext cx="510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eaLnBrk="0" hangingPunct="0">
              <a:tabLst>
                <a:tab pos="520700" algn="l"/>
              </a:tabLst>
              <a:defRPr kumimoji="1" sz="2400">
                <a:solidFill>
                  <a:schemeClr val="tx1"/>
                </a:solidFill>
                <a:latin typeface="Times New Roman" pitchFamily="18" charset="0"/>
              </a:defRPr>
            </a:lvl1pPr>
            <a:lvl2pPr marL="742950" indent="-285750" eaLnBrk="0" hangingPunct="0">
              <a:tabLst>
                <a:tab pos="520700" algn="l"/>
              </a:tabLst>
              <a:defRPr kumimoji="1" sz="2400">
                <a:solidFill>
                  <a:schemeClr val="tx1"/>
                </a:solidFill>
                <a:latin typeface="Times New Roman" pitchFamily="18" charset="0"/>
              </a:defRPr>
            </a:lvl2pPr>
            <a:lvl3pPr marL="1143000" indent="-228600" eaLnBrk="0" hangingPunct="0">
              <a:tabLst>
                <a:tab pos="520700" algn="l"/>
              </a:tabLst>
              <a:defRPr kumimoji="1" sz="2400">
                <a:solidFill>
                  <a:schemeClr val="tx1"/>
                </a:solidFill>
                <a:latin typeface="Times New Roman" pitchFamily="18" charset="0"/>
              </a:defRPr>
            </a:lvl3pPr>
            <a:lvl4pPr marL="1600200" indent="-228600" eaLnBrk="0" hangingPunct="0">
              <a:tabLst>
                <a:tab pos="520700" algn="l"/>
              </a:tabLst>
              <a:defRPr kumimoji="1" sz="2400">
                <a:solidFill>
                  <a:schemeClr val="tx1"/>
                </a:solidFill>
                <a:latin typeface="Times New Roman" pitchFamily="18" charset="0"/>
              </a:defRPr>
            </a:lvl4pPr>
            <a:lvl5pPr marL="2057400" indent="-228600" eaLnBrk="0" hangingPunct="0">
              <a:tabLst>
                <a:tab pos="520700" algn="l"/>
              </a:tabLst>
              <a:defRPr kumimoji="1" sz="2400">
                <a:solidFill>
                  <a:schemeClr val="tx1"/>
                </a:solidFill>
                <a:latin typeface="Times New Roman" pitchFamily="18" charset="0"/>
              </a:defRPr>
            </a:lvl5pPr>
            <a:lvl6pPr marL="2514600" indent="-228600" eaLnBrk="0" fontAlgn="base" hangingPunct="0">
              <a:spcBef>
                <a:spcPct val="0"/>
              </a:spcBef>
              <a:spcAft>
                <a:spcPct val="0"/>
              </a:spcAft>
              <a:tabLst>
                <a:tab pos="520700" algn="l"/>
              </a:tabLst>
              <a:defRPr kumimoji="1" sz="2400">
                <a:solidFill>
                  <a:schemeClr val="tx1"/>
                </a:solidFill>
                <a:latin typeface="Times New Roman" pitchFamily="18" charset="0"/>
              </a:defRPr>
            </a:lvl6pPr>
            <a:lvl7pPr marL="2971800" indent="-228600" eaLnBrk="0" fontAlgn="base" hangingPunct="0">
              <a:spcBef>
                <a:spcPct val="0"/>
              </a:spcBef>
              <a:spcAft>
                <a:spcPct val="0"/>
              </a:spcAft>
              <a:tabLst>
                <a:tab pos="520700" algn="l"/>
              </a:tabLst>
              <a:defRPr kumimoji="1" sz="2400">
                <a:solidFill>
                  <a:schemeClr val="tx1"/>
                </a:solidFill>
                <a:latin typeface="Times New Roman" pitchFamily="18" charset="0"/>
              </a:defRPr>
            </a:lvl7pPr>
            <a:lvl8pPr marL="3429000" indent="-228600" eaLnBrk="0" fontAlgn="base" hangingPunct="0">
              <a:spcBef>
                <a:spcPct val="0"/>
              </a:spcBef>
              <a:spcAft>
                <a:spcPct val="0"/>
              </a:spcAft>
              <a:tabLst>
                <a:tab pos="520700" algn="l"/>
              </a:tabLst>
              <a:defRPr kumimoji="1" sz="2400">
                <a:solidFill>
                  <a:schemeClr val="tx1"/>
                </a:solidFill>
                <a:latin typeface="Times New Roman" pitchFamily="18" charset="0"/>
              </a:defRPr>
            </a:lvl8pPr>
            <a:lvl9pPr marL="3886200" indent="-228600" eaLnBrk="0" fontAlgn="base" hangingPunct="0">
              <a:spcBef>
                <a:spcPct val="0"/>
              </a:spcBef>
              <a:spcAft>
                <a:spcPct val="0"/>
              </a:spcAft>
              <a:tabLst>
                <a:tab pos="520700" algn="l"/>
              </a:tabLst>
              <a:defRPr kumimoji="1" sz="2400">
                <a:solidFill>
                  <a:schemeClr val="tx1"/>
                </a:solidFill>
                <a:latin typeface="Times New Roman" pitchFamily="18" charset="0"/>
              </a:defRPr>
            </a:lvl9pPr>
          </a:lstStyle>
          <a:p>
            <a:pPr eaLnBrk="1" hangingPunct="1"/>
            <a:r>
              <a:rPr kumimoji="0" lang="en-US"/>
              <a:t>  </a:t>
            </a:r>
          </a:p>
        </p:txBody>
      </p:sp>
      <p:pic>
        <p:nvPicPr>
          <p:cNvPr id="9223"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812" y="1528482"/>
            <a:ext cx="3962400" cy="433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fontAlgn="base"/>
            <a:r>
              <a:rPr lang="en-US" sz="2400" b="1" kern="1200" dirty="0" smtClean="0">
                <a:solidFill>
                  <a:srgbClr val="000096"/>
                </a:solidFill>
                <a:effectLst/>
                <a:latin typeface="Times New Roman" panose="02020603050405020304" pitchFamily="18" charset="0"/>
                <a:ea typeface="+mn-ea"/>
                <a:cs typeface="+mn-cs"/>
              </a:rPr>
              <a:t>LOCATION  OF  THE  INSTANTANEOUS  CENTER</a:t>
            </a:r>
            <a:r>
              <a:rPr lang="en-US" sz="2800" b="1" kern="1200" dirty="0" smtClean="0">
                <a:solidFill>
                  <a:srgbClr val="000096"/>
                </a:solidFill>
                <a:effectLst/>
                <a:latin typeface="Times New Roman" panose="02020603050405020304" pitchFamily="18" charset="0"/>
                <a:ea typeface="+mj-ea"/>
                <a:cs typeface="Times New Roman" panose="02020603050405020304" pitchFamily="18" charset="0"/>
              </a:rPr>
              <a:t/>
            </a:r>
            <a:br>
              <a:rPr lang="en-US" sz="2800" b="1" kern="1200" dirty="0" smtClean="0">
                <a:solidFill>
                  <a:srgbClr val="000096"/>
                </a:solidFill>
                <a:effectLst/>
                <a:latin typeface="Times New Roman" panose="02020603050405020304" pitchFamily="18" charset="0"/>
                <a:ea typeface="+mj-ea"/>
                <a:cs typeface="Times New Roman" panose="02020603050405020304" pitchFamily="18" charset="0"/>
              </a:rPr>
            </a:b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additive="base">
                                        <p:cTn id="7" dur="500" fill="hold"/>
                                        <p:tgtEl>
                                          <p:spTgt spid="70658"/>
                                        </p:tgtEl>
                                        <p:attrNameLst>
                                          <p:attrName>ppt_x</p:attrName>
                                        </p:attrNameLst>
                                      </p:cBhvr>
                                      <p:tavLst>
                                        <p:tav tm="0">
                                          <p:val>
                                            <p:strVal val="0-#ppt_w/2"/>
                                          </p:val>
                                        </p:tav>
                                        <p:tav tm="100000">
                                          <p:val>
                                            <p:strVal val="#ppt_x"/>
                                          </p:val>
                                        </p:tav>
                                      </p:tavLst>
                                    </p:anim>
                                    <p:anim calcmode="lin" valueType="num">
                                      <p:cBhvr additive="base">
                                        <p:cTn id="8" dur="500" fill="hold"/>
                                        <p:tgtEl>
                                          <p:spTgt spid="7065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0662"/>
                                        </p:tgtEl>
                                        <p:attrNameLst>
                                          <p:attrName>style.visibility</p:attrName>
                                        </p:attrNameLst>
                                      </p:cBhvr>
                                      <p:to>
                                        <p:strVal val="visible"/>
                                      </p:to>
                                    </p:set>
                                    <p:anim calcmode="lin" valueType="num">
                                      <p:cBhvr additive="base">
                                        <p:cTn id="12" dur="500" fill="hold"/>
                                        <p:tgtEl>
                                          <p:spTgt spid="70662"/>
                                        </p:tgtEl>
                                        <p:attrNameLst>
                                          <p:attrName>ppt_x</p:attrName>
                                        </p:attrNameLst>
                                      </p:cBhvr>
                                      <p:tavLst>
                                        <p:tav tm="0">
                                          <p:val>
                                            <p:strVal val="0-#ppt_w/2"/>
                                          </p:val>
                                        </p:tav>
                                        <p:tav tm="100000">
                                          <p:val>
                                            <p:strVal val="#ppt_x"/>
                                          </p:val>
                                        </p:tav>
                                      </p:tavLst>
                                    </p:anim>
                                    <p:anim calcmode="lin" valueType="num">
                                      <p:cBhvr additive="base">
                                        <p:cTn id="13" dur="500" fill="hold"/>
                                        <p:tgtEl>
                                          <p:spTgt spid="706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autoUpdateAnimBg="0"/>
      <p:bldP spid="7066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2286000" y="990600"/>
            <a:ext cx="640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eaLnBrk="0" hangingPunct="0">
              <a:tabLst>
                <a:tab pos="520700" algn="l"/>
              </a:tabLst>
              <a:defRPr kumimoji="1" sz="2400">
                <a:solidFill>
                  <a:schemeClr val="tx1"/>
                </a:solidFill>
                <a:latin typeface="Times New Roman" pitchFamily="18" charset="0"/>
              </a:defRPr>
            </a:lvl1pPr>
            <a:lvl2pPr marL="742950" indent="-285750" eaLnBrk="0" hangingPunct="0">
              <a:tabLst>
                <a:tab pos="520700" algn="l"/>
              </a:tabLst>
              <a:defRPr kumimoji="1" sz="2400">
                <a:solidFill>
                  <a:schemeClr val="tx1"/>
                </a:solidFill>
                <a:latin typeface="Times New Roman" pitchFamily="18" charset="0"/>
              </a:defRPr>
            </a:lvl2pPr>
            <a:lvl3pPr marL="1143000" indent="-228600" eaLnBrk="0" hangingPunct="0">
              <a:tabLst>
                <a:tab pos="520700" algn="l"/>
              </a:tabLst>
              <a:defRPr kumimoji="1" sz="2400">
                <a:solidFill>
                  <a:schemeClr val="tx1"/>
                </a:solidFill>
                <a:latin typeface="Times New Roman" pitchFamily="18" charset="0"/>
              </a:defRPr>
            </a:lvl3pPr>
            <a:lvl4pPr marL="1600200" indent="-228600" eaLnBrk="0" hangingPunct="0">
              <a:tabLst>
                <a:tab pos="520700" algn="l"/>
              </a:tabLst>
              <a:defRPr kumimoji="1" sz="2400">
                <a:solidFill>
                  <a:schemeClr val="tx1"/>
                </a:solidFill>
                <a:latin typeface="Times New Roman" pitchFamily="18" charset="0"/>
              </a:defRPr>
            </a:lvl4pPr>
            <a:lvl5pPr marL="2057400" indent="-228600" eaLnBrk="0" hangingPunct="0">
              <a:tabLst>
                <a:tab pos="520700" algn="l"/>
              </a:tabLst>
              <a:defRPr kumimoji="1" sz="2400">
                <a:solidFill>
                  <a:schemeClr val="tx1"/>
                </a:solidFill>
                <a:latin typeface="Times New Roman" pitchFamily="18" charset="0"/>
              </a:defRPr>
            </a:lvl5pPr>
            <a:lvl6pPr marL="2514600" indent="-228600" eaLnBrk="0" fontAlgn="base" hangingPunct="0">
              <a:spcBef>
                <a:spcPct val="0"/>
              </a:spcBef>
              <a:spcAft>
                <a:spcPct val="0"/>
              </a:spcAft>
              <a:tabLst>
                <a:tab pos="520700" algn="l"/>
              </a:tabLst>
              <a:defRPr kumimoji="1" sz="2400">
                <a:solidFill>
                  <a:schemeClr val="tx1"/>
                </a:solidFill>
                <a:latin typeface="Times New Roman" pitchFamily="18" charset="0"/>
              </a:defRPr>
            </a:lvl6pPr>
            <a:lvl7pPr marL="2971800" indent="-228600" eaLnBrk="0" fontAlgn="base" hangingPunct="0">
              <a:spcBef>
                <a:spcPct val="0"/>
              </a:spcBef>
              <a:spcAft>
                <a:spcPct val="0"/>
              </a:spcAft>
              <a:tabLst>
                <a:tab pos="520700" algn="l"/>
              </a:tabLst>
              <a:defRPr kumimoji="1" sz="2400">
                <a:solidFill>
                  <a:schemeClr val="tx1"/>
                </a:solidFill>
                <a:latin typeface="Times New Roman" pitchFamily="18" charset="0"/>
              </a:defRPr>
            </a:lvl7pPr>
            <a:lvl8pPr marL="3429000" indent="-228600" eaLnBrk="0" fontAlgn="base" hangingPunct="0">
              <a:spcBef>
                <a:spcPct val="0"/>
              </a:spcBef>
              <a:spcAft>
                <a:spcPct val="0"/>
              </a:spcAft>
              <a:tabLst>
                <a:tab pos="520700" algn="l"/>
              </a:tabLst>
              <a:defRPr kumimoji="1" sz="2400">
                <a:solidFill>
                  <a:schemeClr val="tx1"/>
                </a:solidFill>
                <a:latin typeface="Times New Roman" pitchFamily="18" charset="0"/>
              </a:defRPr>
            </a:lvl8pPr>
            <a:lvl9pPr marL="3886200" indent="-228600" eaLnBrk="0" fontAlgn="base" hangingPunct="0">
              <a:spcBef>
                <a:spcPct val="0"/>
              </a:spcBef>
              <a:spcAft>
                <a:spcPct val="0"/>
              </a:spcAft>
              <a:tabLst>
                <a:tab pos="520700" algn="l"/>
              </a:tabLst>
              <a:defRPr kumimoji="1" sz="2400">
                <a:solidFill>
                  <a:schemeClr val="tx1"/>
                </a:solidFill>
                <a:latin typeface="Times New Roman" pitchFamily="18" charset="0"/>
              </a:defRPr>
            </a:lvl9pPr>
          </a:lstStyle>
          <a:p>
            <a:pPr eaLnBrk="1" hangingPunct="1"/>
            <a:r>
              <a:rPr kumimoji="0" lang="en-US">
                <a:cs typeface="Times New Roman" pitchFamily="18" charset="0"/>
              </a:rPr>
              <a:t>  </a:t>
            </a:r>
            <a:endParaRPr kumimoji="0" lang="en-US"/>
          </a:p>
        </p:txBody>
      </p:sp>
      <p:sp>
        <p:nvSpPr>
          <p:cNvPr id="83973" name="Text Box 5"/>
          <p:cNvSpPr txBox="1">
            <a:spLocks noChangeArrowheads="1"/>
          </p:cNvSpPr>
          <p:nvPr/>
        </p:nvSpPr>
        <p:spPr bwMode="auto">
          <a:xfrm>
            <a:off x="457200" y="3811588"/>
            <a:ext cx="8305800" cy="2385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eaLnBrk="0" hangingPunct="0">
              <a:tabLst>
                <a:tab pos="520700" algn="l"/>
              </a:tabLst>
              <a:defRPr kumimoji="1" sz="2400">
                <a:solidFill>
                  <a:schemeClr val="tx1"/>
                </a:solidFill>
                <a:latin typeface="Times New Roman" pitchFamily="18" charset="0"/>
              </a:defRPr>
            </a:lvl1pPr>
            <a:lvl2pPr marL="742950" indent="-285750" eaLnBrk="0" hangingPunct="0">
              <a:tabLst>
                <a:tab pos="520700" algn="l"/>
              </a:tabLst>
              <a:defRPr kumimoji="1" sz="2400">
                <a:solidFill>
                  <a:schemeClr val="tx1"/>
                </a:solidFill>
                <a:latin typeface="Times New Roman" pitchFamily="18" charset="0"/>
              </a:defRPr>
            </a:lvl2pPr>
            <a:lvl3pPr marL="1143000" indent="-228600" eaLnBrk="0" hangingPunct="0">
              <a:tabLst>
                <a:tab pos="520700" algn="l"/>
              </a:tabLst>
              <a:defRPr kumimoji="1" sz="2400">
                <a:solidFill>
                  <a:schemeClr val="tx1"/>
                </a:solidFill>
                <a:latin typeface="Times New Roman" pitchFamily="18" charset="0"/>
              </a:defRPr>
            </a:lvl3pPr>
            <a:lvl4pPr marL="1600200" indent="-228600" eaLnBrk="0" hangingPunct="0">
              <a:tabLst>
                <a:tab pos="520700" algn="l"/>
              </a:tabLst>
              <a:defRPr kumimoji="1" sz="2400">
                <a:solidFill>
                  <a:schemeClr val="tx1"/>
                </a:solidFill>
                <a:latin typeface="Times New Roman" pitchFamily="18" charset="0"/>
              </a:defRPr>
            </a:lvl4pPr>
            <a:lvl5pPr marL="2057400" indent="-228600" eaLnBrk="0" hangingPunct="0">
              <a:tabLst>
                <a:tab pos="520700" algn="l"/>
              </a:tabLst>
              <a:defRPr kumimoji="1" sz="2400">
                <a:solidFill>
                  <a:schemeClr val="tx1"/>
                </a:solidFill>
                <a:latin typeface="Times New Roman" pitchFamily="18" charset="0"/>
              </a:defRPr>
            </a:lvl5pPr>
            <a:lvl6pPr marL="2514600" indent="-228600" eaLnBrk="0" fontAlgn="base" hangingPunct="0">
              <a:spcBef>
                <a:spcPct val="0"/>
              </a:spcBef>
              <a:spcAft>
                <a:spcPct val="0"/>
              </a:spcAft>
              <a:tabLst>
                <a:tab pos="520700" algn="l"/>
              </a:tabLst>
              <a:defRPr kumimoji="1" sz="2400">
                <a:solidFill>
                  <a:schemeClr val="tx1"/>
                </a:solidFill>
                <a:latin typeface="Times New Roman" pitchFamily="18" charset="0"/>
              </a:defRPr>
            </a:lvl6pPr>
            <a:lvl7pPr marL="2971800" indent="-228600" eaLnBrk="0" fontAlgn="base" hangingPunct="0">
              <a:spcBef>
                <a:spcPct val="0"/>
              </a:spcBef>
              <a:spcAft>
                <a:spcPct val="0"/>
              </a:spcAft>
              <a:tabLst>
                <a:tab pos="520700" algn="l"/>
              </a:tabLst>
              <a:defRPr kumimoji="1" sz="2400">
                <a:solidFill>
                  <a:schemeClr val="tx1"/>
                </a:solidFill>
                <a:latin typeface="Times New Roman" pitchFamily="18" charset="0"/>
              </a:defRPr>
            </a:lvl7pPr>
            <a:lvl8pPr marL="3429000" indent="-228600" eaLnBrk="0" fontAlgn="base" hangingPunct="0">
              <a:spcBef>
                <a:spcPct val="0"/>
              </a:spcBef>
              <a:spcAft>
                <a:spcPct val="0"/>
              </a:spcAft>
              <a:tabLst>
                <a:tab pos="520700" algn="l"/>
              </a:tabLst>
              <a:defRPr kumimoji="1" sz="2400">
                <a:solidFill>
                  <a:schemeClr val="tx1"/>
                </a:solidFill>
                <a:latin typeface="Times New Roman" pitchFamily="18" charset="0"/>
              </a:defRPr>
            </a:lvl8pPr>
            <a:lvl9pPr marL="3886200" indent="-228600" eaLnBrk="0" fontAlgn="base" hangingPunct="0">
              <a:spcBef>
                <a:spcPct val="0"/>
              </a:spcBef>
              <a:spcAft>
                <a:spcPct val="0"/>
              </a:spcAft>
              <a:tabLst>
                <a:tab pos="520700" algn="l"/>
              </a:tabLst>
              <a:defRPr kumimoji="1" sz="2400">
                <a:solidFill>
                  <a:schemeClr val="tx1"/>
                </a:solidFill>
                <a:latin typeface="Times New Roman" pitchFamily="18" charset="0"/>
              </a:defRPr>
            </a:lvl9pPr>
          </a:lstStyle>
          <a:p>
            <a:pPr eaLnBrk="1" hangingPunct="1">
              <a:spcBef>
                <a:spcPts val="600"/>
              </a:spcBef>
            </a:pPr>
            <a:r>
              <a:rPr kumimoji="0" lang="en-US" dirty="0"/>
              <a:t>  </a:t>
            </a:r>
            <a:r>
              <a:rPr kumimoji="0" lang="en-US" dirty="0">
                <a:cs typeface="Times New Roman" pitchFamily="18" charset="0"/>
              </a:rPr>
              <a:t>A third case is when</a:t>
            </a:r>
            <a:r>
              <a:rPr kumimoji="0" lang="en-US" dirty="0"/>
              <a:t> the </a:t>
            </a:r>
            <a:r>
              <a:rPr kumimoji="0" lang="en-US" dirty="0">
                <a:solidFill>
                  <a:srgbClr val="0000FA"/>
                </a:solidFill>
              </a:rPr>
              <a:t>magnitude and direction of two parallel velocities</a:t>
            </a:r>
            <a:r>
              <a:rPr kumimoji="0" lang="en-US" dirty="0"/>
              <a:t>  at A and B are known.  Here the location of the IC is determined by proportional triangles.  </a:t>
            </a:r>
          </a:p>
          <a:p>
            <a:pPr eaLnBrk="1" hangingPunct="1">
              <a:spcBef>
                <a:spcPts val="600"/>
              </a:spcBef>
            </a:pPr>
            <a:r>
              <a:rPr kumimoji="0" lang="en-US" dirty="0"/>
              <a:t>   As a special case, note that if the body is translating only</a:t>
            </a:r>
            <a:br>
              <a:rPr kumimoji="0" lang="en-US" dirty="0"/>
            </a:br>
            <a:r>
              <a:rPr kumimoji="0" lang="en-US" dirty="0"/>
              <a:t> (</a:t>
            </a:r>
            <a:r>
              <a:rPr kumimoji="0" lang="en-US" b="1" i="1" dirty="0" err="1">
                <a:solidFill>
                  <a:srgbClr val="FF0000"/>
                </a:solidFill>
              </a:rPr>
              <a:t>v</a:t>
            </a:r>
            <a:r>
              <a:rPr kumimoji="0" lang="en-US" baseline="-25000" dirty="0" err="1"/>
              <a:t>A</a:t>
            </a:r>
            <a:r>
              <a:rPr kumimoji="0" lang="en-US" dirty="0"/>
              <a:t> = </a:t>
            </a:r>
            <a:r>
              <a:rPr kumimoji="0" lang="en-US" b="1" i="1" dirty="0" err="1">
                <a:solidFill>
                  <a:srgbClr val="FF0000"/>
                </a:solidFill>
              </a:rPr>
              <a:t>v</a:t>
            </a:r>
            <a:r>
              <a:rPr kumimoji="0" lang="en-US" baseline="-25000" dirty="0" err="1"/>
              <a:t>B</a:t>
            </a:r>
            <a:r>
              <a:rPr kumimoji="0" lang="en-US" dirty="0"/>
              <a:t>), then the IC would be located at infinity.  Then </a:t>
            </a:r>
            <a:r>
              <a:rPr kumimoji="0" lang="en-US" dirty="0">
                <a:latin typeface="Symbol" pitchFamily="18" charset="2"/>
              </a:rPr>
              <a:t>w </a:t>
            </a:r>
            <a:r>
              <a:rPr kumimoji="0" lang="en-US" dirty="0"/>
              <a:t>equals zero, as expected.</a:t>
            </a:r>
          </a:p>
        </p:txBody>
      </p:sp>
      <p:pic>
        <p:nvPicPr>
          <p:cNvPr id="10247"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1630" y="990600"/>
            <a:ext cx="4571408" cy="2789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idx="4294967295"/>
          </p:nvPr>
        </p:nvSpPr>
        <p:spPr/>
        <p:txBody>
          <a:bodyPr/>
          <a:lstStyle/>
          <a:p>
            <a:pPr rtl="0" fontAlgn="base"/>
            <a:r>
              <a:rPr lang="en-US" sz="2400" b="1" kern="1200" dirty="0" smtClean="0">
                <a:solidFill>
                  <a:srgbClr val="000096"/>
                </a:solidFill>
                <a:effectLst/>
                <a:latin typeface="Times New Roman" panose="02020603050405020304" pitchFamily="18" charset="0"/>
                <a:ea typeface="+mn-ea"/>
                <a:cs typeface="+mn-cs"/>
              </a:rPr>
              <a:t>LOCATION  OF  THE  INSTANTANEOUS  CENTER</a:t>
            </a:r>
            <a:r>
              <a:rPr lang="en-US" sz="2800" b="1" kern="1200" dirty="0" smtClean="0">
                <a:solidFill>
                  <a:srgbClr val="000096"/>
                </a:solidFill>
                <a:effectLst/>
                <a:latin typeface="Times New Roman" panose="02020603050405020304" pitchFamily="18" charset="0"/>
                <a:ea typeface="+mj-ea"/>
                <a:cs typeface="Times New Roman" panose="02020603050405020304" pitchFamily="18" charset="0"/>
              </a:rPr>
              <a:t/>
            </a:r>
            <a:br>
              <a:rPr lang="en-US" sz="2800" b="1" kern="1200" dirty="0" smtClean="0">
                <a:solidFill>
                  <a:srgbClr val="000096"/>
                </a:solidFill>
                <a:effectLst/>
                <a:latin typeface="Times New Roman" panose="02020603050405020304" pitchFamily="18" charset="0"/>
                <a:ea typeface="+mj-ea"/>
                <a:cs typeface="Times New Roman" panose="02020603050405020304" pitchFamily="18" charset="0"/>
              </a:rPr>
            </a:b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3970"/>
                                        </p:tgtEl>
                                        <p:attrNameLst>
                                          <p:attrName>style.visibility</p:attrName>
                                        </p:attrNameLst>
                                      </p:cBhvr>
                                      <p:to>
                                        <p:strVal val="visible"/>
                                      </p:to>
                                    </p:set>
                                    <p:anim calcmode="lin" valueType="num">
                                      <p:cBhvr additive="base">
                                        <p:cTn id="7" dur="500" fill="hold"/>
                                        <p:tgtEl>
                                          <p:spTgt spid="83970"/>
                                        </p:tgtEl>
                                        <p:attrNameLst>
                                          <p:attrName>ppt_x</p:attrName>
                                        </p:attrNameLst>
                                      </p:cBhvr>
                                      <p:tavLst>
                                        <p:tav tm="0">
                                          <p:val>
                                            <p:strVal val="0-#ppt_w/2"/>
                                          </p:val>
                                        </p:tav>
                                        <p:tav tm="100000">
                                          <p:val>
                                            <p:strVal val="#ppt_x"/>
                                          </p:val>
                                        </p:tav>
                                      </p:tavLst>
                                    </p:anim>
                                    <p:anim calcmode="lin" valueType="num">
                                      <p:cBhvr additive="base">
                                        <p:cTn id="8" dur="500" fill="hold"/>
                                        <p:tgtEl>
                                          <p:spTgt spid="8397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3973"/>
                                        </p:tgtEl>
                                        <p:attrNameLst>
                                          <p:attrName>style.visibility</p:attrName>
                                        </p:attrNameLst>
                                      </p:cBhvr>
                                      <p:to>
                                        <p:strVal val="visible"/>
                                      </p:to>
                                    </p:set>
                                    <p:anim calcmode="lin" valueType="num">
                                      <p:cBhvr additive="base">
                                        <p:cTn id="12" dur="500" fill="hold"/>
                                        <p:tgtEl>
                                          <p:spTgt spid="83973"/>
                                        </p:tgtEl>
                                        <p:attrNameLst>
                                          <p:attrName>ppt_x</p:attrName>
                                        </p:attrNameLst>
                                      </p:cBhvr>
                                      <p:tavLst>
                                        <p:tav tm="0">
                                          <p:val>
                                            <p:strVal val="0-#ppt_w/2"/>
                                          </p:val>
                                        </p:tav>
                                        <p:tav tm="100000">
                                          <p:val>
                                            <p:strVal val="#ppt_x"/>
                                          </p:val>
                                        </p:tav>
                                      </p:tavLst>
                                    </p:anim>
                                    <p:anim calcmode="lin" valueType="num">
                                      <p:cBhvr additive="base">
                                        <p:cTn id="13" dur="500" fill="hold"/>
                                        <p:tgtEl>
                                          <p:spTgt spid="839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8397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 Box 3"/>
          <p:cNvSpPr txBox="1">
            <a:spLocks noChangeArrowheads="1"/>
          </p:cNvSpPr>
          <p:nvPr/>
        </p:nvSpPr>
        <p:spPr bwMode="auto">
          <a:xfrm>
            <a:off x="640979" y="1016681"/>
            <a:ext cx="7848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kumimoji="0" lang="en-US" dirty="0"/>
              <a:t>The velocity of any point on a body undergoing general plane motion can be determined </a:t>
            </a:r>
            <a:r>
              <a:rPr kumimoji="0" lang="en-US" dirty="0" smtClean="0"/>
              <a:t>easily, often with a scalar approach, </a:t>
            </a:r>
            <a:r>
              <a:rPr kumimoji="0" lang="en-US" dirty="0"/>
              <a:t>once the instantaneous center of zero velocity of the body is located.</a:t>
            </a:r>
          </a:p>
        </p:txBody>
      </p:sp>
      <p:sp>
        <p:nvSpPr>
          <p:cNvPr id="71685" name="Text Box 5"/>
          <p:cNvSpPr txBox="1">
            <a:spLocks noChangeArrowheads="1"/>
          </p:cNvSpPr>
          <p:nvPr/>
        </p:nvSpPr>
        <p:spPr bwMode="auto">
          <a:xfrm>
            <a:off x="3890963" y="2506663"/>
            <a:ext cx="4953000" cy="364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spcBef>
                <a:spcPct val="30000"/>
              </a:spcBef>
            </a:pPr>
            <a:r>
              <a:rPr kumimoji="0" lang="en-US" dirty="0"/>
              <a:t>Since the </a:t>
            </a:r>
            <a:r>
              <a:rPr kumimoji="0" lang="en-US" dirty="0">
                <a:solidFill>
                  <a:srgbClr val="0000FA"/>
                </a:solidFill>
              </a:rPr>
              <a:t>body seems to rotate about the IC at any instant</a:t>
            </a:r>
            <a:r>
              <a:rPr kumimoji="0" lang="en-US" dirty="0"/>
              <a:t>, as shown in this kinematic diagram, the magnitude of velocity of any arbitrary point is </a:t>
            </a:r>
            <a:r>
              <a:rPr kumimoji="0" lang="en-US" dirty="0" smtClean="0"/>
              <a:t/>
            </a:r>
            <a:br>
              <a:rPr kumimoji="0" lang="en-US" dirty="0" smtClean="0"/>
            </a:br>
            <a:r>
              <a:rPr kumimoji="0" lang="en-US" dirty="0" smtClean="0">
                <a:solidFill>
                  <a:srgbClr val="0000FA"/>
                </a:solidFill>
              </a:rPr>
              <a:t>v </a:t>
            </a:r>
            <a:r>
              <a:rPr kumimoji="0" lang="en-US" dirty="0">
                <a:solidFill>
                  <a:srgbClr val="0000FA"/>
                </a:solidFill>
              </a:rPr>
              <a:t>= </a:t>
            </a:r>
            <a:r>
              <a:rPr kumimoji="0" lang="en-US" dirty="0">
                <a:solidFill>
                  <a:srgbClr val="0000FA"/>
                </a:solidFill>
                <a:latin typeface="Symbol" pitchFamily="18" charset="2"/>
              </a:rPr>
              <a:t>w </a:t>
            </a:r>
            <a:r>
              <a:rPr kumimoji="0" lang="en-US" dirty="0">
                <a:solidFill>
                  <a:srgbClr val="0000FA"/>
                </a:solidFill>
              </a:rPr>
              <a:t>r</a:t>
            </a:r>
            <a:r>
              <a:rPr kumimoji="0" lang="en-US" dirty="0"/>
              <a:t>, where r is the radial distance from the IC to the point.  </a:t>
            </a:r>
          </a:p>
          <a:p>
            <a:pPr eaLnBrk="1" hangingPunct="1">
              <a:spcBef>
                <a:spcPts val="1800"/>
              </a:spcBef>
            </a:pPr>
            <a:r>
              <a:rPr kumimoji="0" lang="en-US" dirty="0"/>
              <a:t>The velocity’s line of action is perpendicular to its associated radial line.   </a:t>
            </a:r>
          </a:p>
        </p:txBody>
      </p:sp>
      <p:pic>
        <p:nvPicPr>
          <p:cNvPr id="1127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338" y="2557463"/>
            <a:ext cx="3281362" cy="345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VELOCITY  ANALYSIS</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additive="base">
                                        <p:cTn id="7" dur="500" fill="hold"/>
                                        <p:tgtEl>
                                          <p:spTgt spid="71683"/>
                                        </p:tgtEl>
                                        <p:attrNameLst>
                                          <p:attrName>ppt_x</p:attrName>
                                        </p:attrNameLst>
                                      </p:cBhvr>
                                      <p:tavLst>
                                        <p:tav tm="0">
                                          <p:val>
                                            <p:strVal val="0-#ppt_w/2"/>
                                          </p:val>
                                        </p:tav>
                                        <p:tav tm="100000">
                                          <p:val>
                                            <p:strVal val="#ppt_x"/>
                                          </p:val>
                                        </p:tav>
                                      </p:tavLst>
                                    </p:anim>
                                    <p:anim calcmode="lin" valueType="num">
                                      <p:cBhvr additive="base">
                                        <p:cTn id="8" dur="500" fill="hold"/>
                                        <p:tgtEl>
                                          <p:spTgt spid="7168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1685"/>
                                        </p:tgtEl>
                                        <p:attrNameLst>
                                          <p:attrName>style.visibility</p:attrName>
                                        </p:attrNameLst>
                                      </p:cBhvr>
                                      <p:to>
                                        <p:strVal val="visible"/>
                                      </p:to>
                                    </p:set>
                                    <p:anim calcmode="lin" valueType="num">
                                      <p:cBhvr additive="base">
                                        <p:cTn id="12" dur="500" fill="hold"/>
                                        <p:tgtEl>
                                          <p:spTgt spid="71685"/>
                                        </p:tgtEl>
                                        <p:attrNameLst>
                                          <p:attrName>ppt_x</p:attrName>
                                        </p:attrNameLst>
                                      </p:cBhvr>
                                      <p:tavLst>
                                        <p:tav tm="0">
                                          <p:val>
                                            <p:strVal val="0-#ppt_w/2"/>
                                          </p:val>
                                        </p:tav>
                                        <p:tav tm="100000">
                                          <p:val>
                                            <p:strVal val="#ppt_x"/>
                                          </p:val>
                                        </p:tav>
                                      </p:tavLst>
                                    </p:anim>
                                    <p:anim calcmode="lin" valueType="num">
                                      <p:cBhvr additive="base">
                                        <p:cTn id="13" dur="500" fill="hold"/>
                                        <p:tgtEl>
                                          <p:spTgt spid="716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autoUpdateAnimBg="0"/>
      <p:bldP spid="71685"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Template_Whi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emplate_White.potx" id="{8C25AA59-8215-43E2-A456-D09F398F14AE}" vid="{18175F9B-0567-4CE6-B434-30CB09040A9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Template_White</Template>
  <TotalTime>1846</TotalTime>
  <Words>1069</Words>
  <Application>Microsoft Office PowerPoint</Application>
  <PresentationFormat>On-screen Show (4:3)</PresentationFormat>
  <Paragraphs>180</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Template_White</vt:lpstr>
      <vt:lpstr>INSTANTANEOUS  CENTER  OF  ZERO  VELOCITY</vt:lpstr>
      <vt:lpstr>READING QUIZ</vt:lpstr>
      <vt:lpstr>APPLICATIONS</vt:lpstr>
      <vt:lpstr>APPLICATIONS (continued)</vt:lpstr>
      <vt:lpstr>INSTANTANEOUS  CENTER  OF  ZERO  VELOCITY  (Section 16-6)</vt:lpstr>
      <vt:lpstr>LOCATION  OF  THE  INSTANTANEOUS  CENTER</vt:lpstr>
      <vt:lpstr>LOCATION  OF  THE  INSTANTANEOUS  CENTER (continued)</vt:lpstr>
      <vt:lpstr>LOCATION  OF  THE  INSTANTANEOUS  CENTER (continued)</vt:lpstr>
      <vt:lpstr>VELOCITY  ANALYSIS</vt:lpstr>
      <vt:lpstr>EXAMPLE  I</vt:lpstr>
      <vt:lpstr>EXAMPLE  I (continued)</vt:lpstr>
      <vt:lpstr>EXAMPLE  I (continued)</vt:lpstr>
      <vt:lpstr>EXAMPLE   II</vt:lpstr>
      <vt:lpstr>EXAMPLE II (continued)</vt:lpstr>
      <vt:lpstr>CONCEPT QUIZ</vt:lpstr>
      <vt:lpstr>GROUP  PROBLEM  SOLVING</vt:lpstr>
      <vt:lpstr>GROUP PROBLEM SOLVING (continued)</vt:lpstr>
      <vt:lpstr>GROUP PROBLEM SOLVING (continued)</vt:lpstr>
      <vt:lpstr>ATTENTION QUIZ</vt:lpstr>
      <vt:lpstr>PowerPoint Presentation</vt:lpstr>
    </vt:vector>
  </TitlesOfParts>
  <Company>NDSU &amp; ASU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16.6</dc:title>
  <dc:subject>Hibbeler Dynamics 14th Edition</dc:subject>
  <dc:creator>Alimi &amp; Nam</dc:creator>
  <dc:description>Updated for Pearson 14th Edition Dynamics textbook by Dr. Changho Nam, edited by Dr. Scott Danielson.</dc:description>
  <cp:lastModifiedBy>SDanielson</cp:lastModifiedBy>
  <cp:revision>75</cp:revision>
  <cp:lastPrinted>1601-01-01T00:00:00Z</cp:lastPrinted>
  <dcterms:created xsi:type="dcterms:W3CDTF">2001-06-22T22:57:42Z</dcterms:created>
  <dcterms:modified xsi:type="dcterms:W3CDTF">2015-08-15T23:32:56Z</dcterms:modified>
</cp:coreProperties>
</file>